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76" r:id="rId2"/>
  </p:sldIdLst>
  <p:sldSz cx="9144000" cy="6858000" type="letter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99"/>
    <a:srgbClr val="0000CC"/>
    <a:srgbClr val="55FC02"/>
    <a:srgbClr val="FBBA03"/>
    <a:srgbClr val="0332B7"/>
    <a:srgbClr val="000000"/>
    <a:srgbClr val="114FFB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563" autoAdjust="0"/>
    <p:restoredTop sz="94710" autoAdjust="0"/>
  </p:normalViewPr>
  <p:slideViewPr>
    <p:cSldViewPr snapToGrid="0">
      <p:cViewPr>
        <p:scale>
          <a:sx n="91" d="100"/>
          <a:sy n="91" d="100"/>
        </p:scale>
        <p:origin x="-25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222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6816963" cy="468169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2225"/>
            <a:ext cx="3040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t" anchorCtr="0" compatLnSpc="1">
            <a:prstTxWarp prst="textNoShape">
              <a:avLst/>
            </a:prstTxWarp>
          </a:bodyPr>
          <a:lstStyle>
            <a:lvl1pPr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22225"/>
            <a:ext cx="30400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t" anchorCtr="0" compatLnSpc="1">
            <a:prstTxWarp prst="textNoShape">
              <a:avLst/>
            </a:prstTxWarp>
          </a:bodyPr>
          <a:lstStyle>
            <a:lvl1pPr algn="r"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8836025"/>
            <a:ext cx="3040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b" anchorCtr="0" compatLnSpc="1">
            <a:prstTxWarp prst="textNoShape">
              <a:avLst/>
            </a:prstTxWarp>
          </a:bodyPr>
          <a:lstStyle>
            <a:lvl1pPr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36025"/>
            <a:ext cx="30400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b" anchorCtr="0" compatLnSpc="1">
            <a:prstTxWarp prst="textNoShape">
              <a:avLst/>
            </a:prstTxWarp>
          </a:bodyPr>
          <a:lstStyle>
            <a:lvl1pPr algn="r"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5866446-5908-4ADD-AF82-633547791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86038" y="8832850"/>
            <a:ext cx="182721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453" tIns="44727" rIns="89453" bIns="44727">
            <a:spAutoFit/>
          </a:bodyPr>
          <a:lstStyle/>
          <a:p>
            <a:pPr algn="ctr" defTabSz="884238" eaLnBrk="0" hangingPunct="0">
              <a:lnSpc>
                <a:spcPct val="90000"/>
              </a:lnSpc>
              <a:defRPr/>
            </a:pPr>
            <a:r>
              <a:rPr lang="en-US" sz="1300" b="0">
                <a:solidFill>
                  <a:schemeClr val="tx1"/>
                </a:solidFill>
              </a:rPr>
              <a:t>NOW Handout Page </a:t>
            </a:r>
            <a:fld id="{979784AC-2E7C-4845-944A-9FBC5D727EE6}" type="slidenum">
              <a:rPr lang="en-US" sz="1300" b="0">
                <a:solidFill>
                  <a:schemeClr val="tx1"/>
                </a:solidFill>
              </a:rPr>
              <a:pPr algn="ctr" defTabSz="884238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2225"/>
            <a:ext cx="3040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t" anchorCtr="0" compatLnSpc="1">
            <a:prstTxWarp prst="textNoShape">
              <a:avLst/>
            </a:prstTxWarp>
          </a:bodyPr>
          <a:lstStyle>
            <a:lvl1pPr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22225"/>
            <a:ext cx="30400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t" anchorCtr="0" compatLnSpc="1">
            <a:prstTxWarp prst="textNoShape">
              <a:avLst/>
            </a:prstTxWarp>
          </a:bodyPr>
          <a:lstStyle>
            <a:lvl1pPr algn="r"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8836025"/>
            <a:ext cx="3040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b" anchorCtr="0" compatLnSpc="1">
            <a:prstTxWarp prst="textNoShape">
              <a:avLst/>
            </a:prstTxWarp>
          </a:bodyPr>
          <a:lstStyle>
            <a:lvl1pPr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36025"/>
            <a:ext cx="30400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313" tIns="0" rIns="17313" bIns="0" numCol="1" anchor="b" anchorCtr="0" compatLnSpc="1">
            <a:prstTxWarp prst="textNoShape">
              <a:avLst/>
            </a:prstTxWarp>
          </a:bodyPr>
          <a:lstStyle>
            <a:lvl1pPr algn="r" defTabSz="830263" eaLnBrk="0" hangingPunct="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8FF5FF2-1549-4D35-885C-3C1D8C251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11500" y="8834438"/>
            <a:ext cx="77628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453" tIns="44727" rIns="89453" bIns="44727">
            <a:spAutoFit/>
          </a:bodyPr>
          <a:lstStyle/>
          <a:p>
            <a:pPr algn="ctr" defTabSz="884238" eaLnBrk="0" hangingPunct="0">
              <a:lnSpc>
                <a:spcPct val="90000"/>
              </a:lnSpc>
              <a:defRPr/>
            </a:pPr>
            <a:r>
              <a:rPr lang="en-US" sz="1300" b="0">
                <a:solidFill>
                  <a:schemeClr val="tx1"/>
                </a:solidFill>
              </a:rPr>
              <a:t>Page </a:t>
            </a:r>
            <a:fld id="{CA610CE3-59E8-4058-A383-823F5EF7A06D}" type="slidenum">
              <a:rPr lang="en-US" sz="1300" b="0">
                <a:solidFill>
                  <a:schemeClr val="tx1"/>
                </a:solidFill>
              </a:rPr>
              <a:pPr algn="ctr" defTabSz="884238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 b="0">
              <a:solidFill>
                <a:schemeClr val="tx1"/>
              </a:solidFill>
            </a:endParaRPr>
          </a:p>
        </p:txBody>
      </p:sp>
      <p:sp>
        <p:nvSpPr>
          <p:cNvPr id="1331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43038" y="892175"/>
            <a:ext cx="4113212" cy="30845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2138"/>
            <a:ext cx="51339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2" tIns="46169" rIns="93782" bIns="461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E367A-6B5C-4328-ADCE-1D8E9AC16582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C67F1-1498-4709-8B90-7DBC6CAFA967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30200"/>
            <a:ext cx="19240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30200"/>
            <a:ext cx="5619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C4D80-9C09-4B5C-9C91-E3621A532F9E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C0E6-D143-4D3B-A836-769E910440AB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101F8-CF13-4DA3-A1F1-F6B7B0DFF572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7521A-84A2-454B-B72A-B7FF2375EF3D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015B-CC27-422A-8312-81E13225A067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440-168F-40AE-A0A0-2DD6A202C399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87DDC-764D-4863-B6AB-A61117830D1B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45662-9268-41D9-9D4B-3DCC138E3126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CA04E-E15B-4356-8C10-7EC69BD34576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77000"/>
            <a:ext cx="19050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13500"/>
            <a:ext cx="1905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solidFill>
                  <a:srgbClr val="000066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4E5757C-B375-4814-B429-77EC88803460}" type="slidenum">
              <a:rPr lang="en-US"/>
              <a:pPr>
                <a:defRPr/>
              </a:pPr>
              <a:t>‹#›</a:t>
            </a:fld>
            <a:endParaRPr lang="en-US" b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02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193800"/>
            <a:ext cx="76835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 (major topics)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stage pipelined processor (CPI)</a:t>
            </a:r>
          </a:p>
          <a:p>
            <a:r>
              <a:rPr lang="en-US" dirty="0" smtClean="0"/>
              <a:t>Cache Memory Performance </a:t>
            </a:r>
          </a:p>
          <a:p>
            <a:pPr lvl="1"/>
            <a:r>
              <a:rPr lang="en-US" sz="1800" dirty="0" smtClean="0"/>
              <a:t>L1 Split  I-Cache and D-Cache</a:t>
            </a:r>
          </a:p>
          <a:p>
            <a:pPr lvl="1"/>
            <a:r>
              <a:rPr lang="en-US" sz="1800" dirty="0" smtClean="0"/>
              <a:t>L1 Split  I-Cache and D-Cache and write buffer</a:t>
            </a:r>
          </a:p>
          <a:p>
            <a:pPr lvl="1"/>
            <a:r>
              <a:rPr lang="en-US" sz="1800" dirty="0" smtClean="0"/>
              <a:t>L2 Split or Unified</a:t>
            </a:r>
          </a:p>
          <a:p>
            <a:pPr lvl="1"/>
            <a:r>
              <a:rPr lang="en-US" sz="1800" dirty="0" smtClean="0"/>
              <a:t>L3 Unified cache</a:t>
            </a:r>
          </a:p>
          <a:p>
            <a:pPr lvl="1"/>
            <a:r>
              <a:rPr lang="en-US" sz="1800" dirty="0" smtClean="0"/>
              <a:t>Main </a:t>
            </a:r>
            <a:r>
              <a:rPr lang="en-US" sz="1800" dirty="0" smtClean="0"/>
              <a:t>memory </a:t>
            </a:r>
            <a:endParaRPr lang="en-US" sz="1800" dirty="0" smtClean="0"/>
          </a:p>
          <a:p>
            <a:r>
              <a:rPr lang="en-US" dirty="0" smtClean="0"/>
              <a:t>Miss Penalty </a:t>
            </a:r>
            <a:endParaRPr lang="en-US" dirty="0" smtClean="0"/>
          </a:p>
          <a:p>
            <a:r>
              <a:rPr lang="en-US" dirty="0" smtClean="0"/>
              <a:t>Miss </a:t>
            </a:r>
            <a:r>
              <a:rPr lang="en-US" dirty="0" smtClean="0"/>
              <a:t>Rate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CC"/>
                </a:solidFill>
              </a:rPr>
              <a:t>Copy of slides 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Open textbook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Calculator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CF2DBF-96BA-47E3-8A85-A9FED67A9719}" type="slidenum">
              <a:rPr lang="en-US" smtClean="0"/>
              <a:pPr/>
              <a:t>1</a:t>
            </a:fld>
            <a:endParaRPr lang="en-US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52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25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52-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52-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CS252-template</Template>
  <TotalTime>4871</TotalTime>
  <Pages>12</Pages>
  <Words>49</Words>
  <Application>Microsoft Office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CS252-template</vt:lpstr>
      <vt:lpstr>Final Exam (major topics)</vt:lpstr>
    </vt:vector>
  </TitlesOfParts>
  <Company>UC Berkeley-EECS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252 Graduate Computer Architecture   Lec XX - TOPIC</dc:title>
  <dc:creator>JDelgado</dc:creator>
  <cp:lastModifiedBy>Jose Delgado-Frias</cp:lastModifiedBy>
  <cp:revision>112</cp:revision>
  <cp:lastPrinted>1998-07-14T21:04:32Z</cp:lastPrinted>
  <dcterms:created xsi:type="dcterms:W3CDTF">2005-02-08T03:17:21Z</dcterms:created>
  <dcterms:modified xsi:type="dcterms:W3CDTF">2012-04-27T17:47:33Z</dcterms:modified>
</cp:coreProperties>
</file>