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6" r:id="rId2"/>
    <p:sldId id="276" r:id="rId3"/>
    <p:sldId id="277" r:id="rId4"/>
    <p:sldId id="320" r:id="rId5"/>
    <p:sldId id="280" r:id="rId6"/>
    <p:sldId id="321" r:id="rId7"/>
    <p:sldId id="322" r:id="rId8"/>
    <p:sldId id="323" r:id="rId9"/>
    <p:sldId id="324" r:id="rId10"/>
    <p:sldId id="325" r:id="rId11"/>
    <p:sldId id="326" r:id="rId12"/>
    <p:sldId id="335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6600"/>
    <a:srgbClr val="000099"/>
    <a:srgbClr val="FFC3CD"/>
    <a:srgbClr val="003300"/>
    <a:srgbClr val="9AE69A"/>
    <a:srgbClr val="33CC33"/>
    <a:srgbClr val="E4F8E4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19438" y="8796338"/>
            <a:ext cx="773112" cy="2571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88640" tIns="45126" rIns="88640" bIns="45126">
            <a:spAutoFit/>
          </a:bodyPr>
          <a:lstStyle/>
          <a:p>
            <a:pPr algn="ctr" defTabSz="881063" eaLnBrk="0" hangingPunct="0">
              <a:lnSpc>
                <a:spcPct val="90000"/>
              </a:lnSpc>
            </a:pPr>
            <a:r>
              <a:rPr lang="en-US" sz="1200">
                <a:latin typeface="Arial" charset="0"/>
              </a:rPr>
              <a:t>Page </a:t>
            </a:r>
            <a:fld id="{D909C961-A339-47E9-92B3-0DBC3AA0EAFB}" type="slidenum">
              <a:rPr lang="en-US" sz="1200">
                <a:latin typeface="Arial" charset="0"/>
              </a:rPr>
              <a:pPr algn="ctr" defTabSz="881063" eaLnBrk="0" hangingPunct="0">
                <a:lnSpc>
                  <a:spcPct val="90000"/>
                </a:lnSpc>
              </a:pPr>
              <a:t>‹#›</a:t>
            </a:fld>
            <a:endParaRPr lang="en-US" sz="12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19438" y="8796338"/>
            <a:ext cx="773112" cy="2571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88640" tIns="45126" rIns="88640" bIns="45126">
            <a:spAutoFit/>
          </a:bodyPr>
          <a:lstStyle/>
          <a:p>
            <a:pPr algn="ctr" defTabSz="881063" eaLnBrk="0" hangingPunct="0">
              <a:lnSpc>
                <a:spcPct val="90000"/>
              </a:lnSpc>
            </a:pPr>
            <a:r>
              <a:rPr lang="en-US" sz="1200">
                <a:latin typeface="Arial" charset="0"/>
              </a:rPr>
              <a:t>Page </a:t>
            </a:r>
            <a:fld id="{E888F3CB-9141-4D6D-A208-46C5BE0E7D5F}" type="slidenum">
              <a:rPr lang="en-US" sz="1200">
                <a:latin typeface="Arial" charset="0"/>
              </a:rPr>
              <a:pPr algn="ctr" defTabSz="881063" eaLnBrk="0" hangingPunct="0">
                <a:lnSpc>
                  <a:spcPct val="90000"/>
                </a:lnSpc>
              </a:pPr>
              <a:t>‹#›</a:t>
            </a:fld>
            <a:endParaRPr lang="en-US" sz="1200">
              <a:latin typeface="Arial" charset="0"/>
            </a:endParaRP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98500"/>
            <a:ext cx="460375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63" tIns="45126" rIns="91863" bIns="45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8500"/>
            <a:ext cx="4602162" cy="3451225"/>
          </a:xfrm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0575" cy="3451225"/>
          </a:xfrm>
          <a:ln cap="flat"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4488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8500"/>
            <a:ext cx="4600575" cy="3451225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1996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01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037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058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078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09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119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386263"/>
            <a:ext cx="5140325" cy="4156075"/>
          </a:xfrm>
          <a:noFill/>
          <a:ln/>
        </p:spPr>
        <p:txBody>
          <a:bodyPr lIns="91851" tIns="45120" rIns="91851" bIns="45120"/>
          <a:lstStyle/>
          <a:p>
            <a:r>
              <a:rPr lang="en-US"/>
              <a:t>Resolve RAW memory conflict? (address in memory buffers)</a:t>
            </a:r>
          </a:p>
          <a:p>
            <a:r>
              <a:rPr lang="en-US"/>
              <a:t>Integer unit executes in parallel</a:t>
            </a:r>
          </a:p>
        </p:txBody>
      </p:sp>
      <p:sp>
        <p:nvSpPr>
          <p:cNvPr id="2140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2162" cy="3451225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8500"/>
            <a:ext cx="4602162" cy="3451225"/>
          </a:xfrm>
          <a:ln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8500"/>
            <a:ext cx="4602162" cy="3451225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8500"/>
            <a:ext cx="4602162" cy="3451225"/>
          </a:xfrm>
          <a:ln cap="flat"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98500"/>
            <a:ext cx="4602162" cy="3451225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4913" y="698500"/>
            <a:ext cx="4602162" cy="34512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863" tIns="45126" rIns="91863" bIns="4512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0575" cy="3451225"/>
          </a:xfrm>
          <a:ln cap="flat"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4488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0575" cy="3451225"/>
          </a:xfrm>
          <a:ln cap="flat"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4488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0088"/>
            <a:ext cx="4600575" cy="3451225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44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534400" y="6586538"/>
            <a:ext cx="366713" cy="271462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fld id="{3F644080-2B7C-4FF5-8F5E-4755758A99B6}" type="slidenum">
              <a:rPr lang="en-US" sz="1200">
                <a:solidFill>
                  <a:srgbClr val="000099"/>
                </a:solidFill>
                <a:latin typeface="Arial" charset="0"/>
              </a:rPr>
              <a:pPr algn="r" eaLnBrk="0" hangingPunct="0"/>
              <a:t>‹#›</a:t>
            </a:fld>
            <a:endParaRPr lang="en-US" sz="12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52400" y="6545263"/>
            <a:ext cx="4419600" cy="244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dirty="0" smtClean="0">
                <a:solidFill>
                  <a:srgbClr val="000099"/>
                </a:solidFill>
                <a:latin typeface="Arial" charset="0"/>
              </a:rPr>
              <a:t>EE334 Computer </a:t>
            </a:r>
            <a:r>
              <a:rPr lang="en-US" sz="1000" dirty="0">
                <a:solidFill>
                  <a:srgbClr val="000099"/>
                </a:solidFill>
                <a:latin typeface="Arial" charset="0"/>
              </a:rPr>
              <a:t>Architecture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C00000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accent5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7772400" cy="1470025"/>
          </a:xfrm>
        </p:spPr>
        <p:txBody>
          <a:bodyPr/>
          <a:lstStyle/>
          <a:p>
            <a:r>
              <a:rPr lang="en-US" sz="4000" dirty="0" smtClean="0"/>
              <a:t>Execution of Multiple Instructions per cycle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2" name="Picture 2" descr="spec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04800"/>
            <a:ext cx="6781800" cy="5857875"/>
          </a:xfrm>
          <a:prstGeom prst="rect">
            <a:avLst/>
          </a:prstGeom>
          <a:noFill/>
        </p:spPr>
      </p:pic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1752600" y="38100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4" name="Line 4"/>
          <p:cNvSpPr>
            <a:spLocks noChangeShapeType="1"/>
          </p:cNvSpPr>
          <p:nvPr/>
        </p:nvSpPr>
        <p:spPr bwMode="auto">
          <a:xfrm>
            <a:off x="1752600" y="3962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65" name="Line 5"/>
          <p:cNvSpPr>
            <a:spLocks noChangeShapeType="1"/>
          </p:cNvSpPr>
          <p:nvPr/>
        </p:nvSpPr>
        <p:spPr bwMode="auto">
          <a:xfrm>
            <a:off x="1752600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66" name="Line 6"/>
          <p:cNvSpPr>
            <a:spLocks noChangeShapeType="1"/>
          </p:cNvSpPr>
          <p:nvPr/>
        </p:nvSpPr>
        <p:spPr bwMode="auto">
          <a:xfrm>
            <a:off x="17526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67" name="Line 7"/>
          <p:cNvSpPr>
            <a:spLocks noChangeShapeType="1"/>
          </p:cNvSpPr>
          <p:nvPr/>
        </p:nvSpPr>
        <p:spPr bwMode="auto">
          <a:xfrm>
            <a:off x="17526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68" name="Line 8"/>
          <p:cNvSpPr>
            <a:spLocks noChangeShapeType="1"/>
          </p:cNvSpPr>
          <p:nvPr/>
        </p:nvSpPr>
        <p:spPr bwMode="auto">
          <a:xfrm>
            <a:off x="2057400" y="4419600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70" name="Text Box 10"/>
          <p:cNvSpPr txBox="1">
            <a:spLocks noChangeArrowheads="1"/>
          </p:cNvSpPr>
          <p:nvPr/>
        </p:nvSpPr>
        <p:spPr bwMode="auto">
          <a:xfrm>
            <a:off x="685800" y="4038600"/>
            <a:ext cx="1066800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b="1">
                <a:solidFill>
                  <a:srgbClr val="006600"/>
                </a:solidFill>
              </a:rPr>
              <a:t>Load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Four Steps of </a:t>
            </a:r>
            <a:r>
              <a:rPr lang="en-US" u="sng">
                <a:solidFill>
                  <a:srgbClr val="006600"/>
                </a:solidFill>
              </a:rPr>
              <a:t>Speculative</a:t>
            </a:r>
            <a:r>
              <a:rPr lang="en-US"/>
              <a:t> Tomasulo Algorithm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823200" cy="434975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b="0">
                <a:solidFill>
                  <a:schemeClr val="hlink"/>
                </a:solidFill>
              </a:rPr>
              <a:t>1.	Issue</a:t>
            </a:r>
            <a:r>
              <a:rPr lang="en-US" sz="2000" b="0"/>
              <a:t>—get instruction from FP Op Queue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b="0"/>
              <a:t> 	If reservation station </a:t>
            </a:r>
            <a:r>
              <a:rPr lang="en-US" sz="1800" b="0" u="sng">
                <a:solidFill>
                  <a:srgbClr val="DC0081"/>
                </a:solidFill>
              </a:rPr>
              <a:t>and reorder buffer slot</a:t>
            </a:r>
            <a:r>
              <a:rPr lang="en-US" sz="1800" b="0" u="sng"/>
              <a:t> </a:t>
            </a:r>
            <a:r>
              <a:rPr lang="en-US" sz="1800" b="0"/>
              <a:t>free, issue instr &amp; send operands </a:t>
            </a:r>
            <a:r>
              <a:rPr lang="en-US" sz="1800" b="0" u="sng">
                <a:solidFill>
                  <a:srgbClr val="DC0081"/>
                </a:solidFill>
              </a:rPr>
              <a:t>&amp; reorder buffer no. for destination</a:t>
            </a:r>
            <a:r>
              <a:rPr lang="en-US" sz="1800" b="0"/>
              <a:t> (this stage sometimes called “</a:t>
            </a:r>
            <a:r>
              <a:rPr lang="en-US" sz="1800" b="0">
                <a:solidFill>
                  <a:srgbClr val="660066"/>
                </a:solidFill>
              </a:rPr>
              <a:t>dispatch</a:t>
            </a:r>
            <a:r>
              <a:rPr lang="en-US" sz="1800" b="0"/>
              <a:t>”)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0">
                <a:solidFill>
                  <a:schemeClr val="hlink"/>
                </a:solidFill>
              </a:rPr>
              <a:t>2.	Execution</a:t>
            </a:r>
            <a:r>
              <a:rPr lang="en-US" sz="2000" b="0"/>
              <a:t>—operate on operands (EX)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b="0"/>
              <a:t> 	When both operands ready then execute; if not ready, watch CDB for result; when both in reservation station, execute; checks RAW (sometimes called “issue”)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0">
                <a:solidFill>
                  <a:schemeClr val="hlink"/>
                </a:solidFill>
              </a:rPr>
              <a:t>3.	Write result</a:t>
            </a:r>
            <a:r>
              <a:rPr lang="en-US" sz="2000" b="0"/>
              <a:t>—finish execution (WB)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b="0"/>
              <a:t> 	Write on Common Data Bus to all awaiting FUs </a:t>
            </a:r>
            <a:br>
              <a:rPr lang="en-US" sz="1800" b="0"/>
            </a:br>
            <a:r>
              <a:rPr lang="en-US" sz="1800" b="0" u="sng">
                <a:solidFill>
                  <a:schemeClr val="accent1"/>
                </a:solidFill>
              </a:rPr>
              <a:t>&amp; reorder buffer</a:t>
            </a:r>
            <a:r>
              <a:rPr lang="en-US" sz="1800" b="0"/>
              <a:t>; mark reservation station available.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0">
                <a:solidFill>
                  <a:schemeClr val="hlink"/>
                </a:solidFill>
              </a:rPr>
              <a:t>4.	</a:t>
            </a:r>
            <a:r>
              <a:rPr lang="en-US" sz="2000" u="sng">
                <a:solidFill>
                  <a:schemeClr val="hlink"/>
                </a:solidFill>
              </a:rPr>
              <a:t>Commit</a:t>
            </a:r>
            <a:r>
              <a:rPr lang="en-US" sz="2000" b="0">
                <a:solidFill>
                  <a:schemeClr val="accent1"/>
                </a:solidFill>
              </a:rPr>
              <a:t>—update register with reorder result</a:t>
            </a:r>
            <a:endParaRPr lang="en-US" sz="2000" b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b="0">
                <a:solidFill>
                  <a:srgbClr val="000099"/>
                </a:solidFill>
              </a:rPr>
              <a:t>   </a:t>
            </a:r>
            <a:r>
              <a:rPr lang="en-US" sz="1800" b="0" u="sng">
                <a:solidFill>
                  <a:srgbClr val="000099"/>
                </a:solidFill>
              </a:rPr>
              <a:t>When instr. at head of reorder buffer &amp; result present, update register with result (or store to memory) and remove instr from reorder buffer. Mispredicted branch flushes reorder buffer </a:t>
            </a:r>
            <a:r>
              <a:rPr lang="en-US" sz="1800" b="0">
                <a:solidFill>
                  <a:srgbClr val="000099"/>
                </a:solidFill>
              </a:rPr>
              <a:t>(sometimes called “</a:t>
            </a:r>
            <a:r>
              <a:rPr lang="en-US" sz="1800" b="0">
                <a:solidFill>
                  <a:srgbClr val="FF0000"/>
                </a:solidFill>
              </a:rPr>
              <a:t>graduation</a:t>
            </a:r>
            <a:r>
              <a:rPr lang="en-US" sz="1800" b="0">
                <a:solidFill>
                  <a:srgbClr val="000099"/>
                </a:solidFill>
              </a:rPr>
              <a:t>”)</a:t>
            </a: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Line 2"/>
          <p:cNvSpPr>
            <a:spLocks noChangeShapeType="1"/>
          </p:cNvSpPr>
          <p:nvPr/>
        </p:nvSpPr>
        <p:spPr bwMode="auto">
          <a:xfrm>
            <a:off x="987425" y="141288"/>
            <a:ext cx="80533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593725" y="485775"/>
            <a:ext cx="785813" cy="530225"/>
          </a:xfrm>
          <a:prstGeom prst="rect">
            <a:avLst/>
          </a:prstGeom>
          <a:solidFill>
            <a:schemeClr val="bg1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>
                <a:latin typeface="Arial" charset="0"/>
              </a:rPr>
              <a:t>Fetch Unit</a:t>
            </a:r>
          </a:p>
        </p:txBody>
      </p:sp>
      <p:sp>
        <p:nvSpPr>
          <p:cNvPr id="125956" name="Line 4"/>
          <p:cNvSpPr>
            <a:spLocks noChangeShapeType="1"/>
          </p:cNvSpPr>
          <p:nvPr/>
        </p:nvSpPr>
        <p:spPr bwMode="auto">
          <a:xfrm>
            <a:off x="9040813" y="141288"/>
            <a:ext cx="0" cy="52244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57" name="Line 5"/>
          <p:cNvSpPr>
            <a:spLocks noChangeShapeType="1"/>
          </p:cNvSpPr>
          <p:nvPr/>
        </p:nvSpPr>
        <p:spPr bwMode="auto">
          <a:xfrm>
            <a:off x="8323263" y="5022850"/>
            <a:ext cx="0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8320088" y="536575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2820988" y="1173163"/>
            <a:ext cx="0" cy="233680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922338" y="3165475"/>
            <a:ext cx="445135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4719638" y="3371850"/>
            <a:ext cx="2619375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593725" y="3509963"/>
            <a:ext cx="7399338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3" name="Line 11"/>
          <p:cNvSpPr>
            <a:spLocks noChangeShapeType="1"/>
          </p:cNvSpPr>
          <p:nvPr/>
        </p:nvSpPr>
        <p:spPr bwMode="auto">
          <a:xfrm>
            <a:off x="201613" y="3784600"/>
            <a:ext cx="4976812" cy="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4" name="Line 12"/>
          <p:cNvSpPr>
            <a:spLocks noChangeShapeType="1"/>
          </p:cNvSpPr>
          <p:nvPr/>
        </p:nvSpPr>
        <p:spPr bwMode="auto">
          <a:xfrm>
            <a:off x="4719638" y="3922713"/>
            <a:ext cx="3011487" cy="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5" name="Line 13"/>
          <p:cNvSpPr>
            <a:spLocks noChangeShapeType="1"/>
          </p:cNvSpPr>
          <p:nvPr/>
        </p:nvSpPr>
        <p:spPr bwMode="auto">
          <a:xfrm>
            <a:off x="7731125" y="3922713"/>
            <a:ext cx="0" cy="1649412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6" name="Line 14"/>
          <p:cNvSpPr>
            <a:spLocks noChangeShapeType="1"/>
          </p:cNvSpPr>
          <p:nvPr/>
        </p:nvSpPr>
        <p:spPr bwMode="auto">
          <a:xfrm flipH="1">
            <a:off x="5111750" y="5572125"/>
            <a:ext cx="2619375" cy="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7" name="Line 15"/>
          <p:cNvSpPr>
            <a:spLocks noChangeShapeType="1"/>
          </p:cNvSpPr>
          <p:nvPr/>
        </p:nvSpPr>
        <p:spPr bwMode="auto">
          <a:xfrm>
            <a:off x="201613" y="3784600"/>
            <a:ext cx="0" cy="1719263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8" name="Line 16"/>
          <p:cNvSpPr>
            <a:spLocks noChangeShapeType="1"/>
          </p:cNvSpPr>
          <p:nvPr/>
        </p:nvSpPr>
        <p:spPr bwMode="auto">
          <a:xfrm>
            <a:off x="201613" y="5503863"/>
            <a:ext cx="4583112" cy="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69" name="Line 17"/>
          <p:cNvSpPr>
            <a:spLocks noChangeShapeType="1"/>
          </p:cNvSpPr>
          <p:nvPr/>
        </p:nvSpPr>
        <p:spPr bwMode="auto">
          <a:xfrm>
            <a:off x="725488" y="5710238"/>
            <a:ext cx="8118475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 flipV="1">
            <a:off x="8843963" y="1103313"/>
            <a:ext cx="0" cy="460692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 flipH="1">
            <a:off x="8320088" y="3852863"/>
            <a:ext cx="523875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2" name="Line 20"/>
          <p:cNvSpPr>
            <a:spLocks noChangeShapeType="1"/>
          </p:cNvSpPr>
          <p:nvPr/>
        </p:nvSpPr>
        <p:spPr bwMode="auto">
          <a:xfrm>
            <a:off x="2820988" y="1309688"/>
            <a:ext cx="1963737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3" name="Line 21"/>
          <p:cNvSpPr>
            <a:spLocks noChangeShapeType="1"/>
          </p:cNvSpPr>
          <p:nvPr/>
        </p:nvSpPr>
        <p:spPr bwMode="auto">
          <a:xfrm flipV="1">
            <a:off x="4784725" y="347663"/>
            <a:ext cx="0" cy="962025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4784725" y="347663"/>
            <a:ext cx="1636713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>
            <a:off x="6029325" y="15843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6" name="Line 24"/>
          <p:cNvSpPr>
            <a:spLocks noChangeShapeType="1"/>
          </p:cNvSpPr>
          <p:nvPr/>
        </p:nvSpPr>
        <p:spPr bwMode="auto">
          <a:xfrm>
            <a:off x="6880225" y="1584325"/>
            <a:ext cx="0" cy="206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7" name="Line 25"/>
          <p:cNvSpPr>
            <a:spLocks noChangeShapeType="1"/>
          </p:cNvSpPr>
          <p:nvPr/>
        </p:nvSpPr>
        <p:spPr bwMode="auto">
          <a:xfrm>
            <a:off x="6880225" y="1790700"/>
            <a:ext cx="7858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7666038" y="1790700"/>
            <a:ext cx="0" cy="550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79" name="Line 27"/>
          <p:cNvSpPr>
            <a:spLocks noChangeShapeType="1"/>
          </p:cNvSpPr>
          <p:nvPr/>
        </p:nvSpPr>
        <p:spPr bwMode="auto">
          <a:xfrm>
            <a:off x="922338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0" name="Line 28"/>
          <p:cNvSpPr>
            <a:spLocks noChangeShapeType="1"/>
          </p:cNvSpPr>
          <p:nvPr/>
        </p:nvSpPr>
        <p:spPr bwMode="auto">
          <a:xfrm>
            <a:off x="2232025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1" name="Line 29"/>
          <p:cNvSpPr>
            <a:spLocks noChangeShapeType="1"/>
          </p:cNvSpPr>
          <p:nvPr/>
        </p:nvSpPr>
        <p:spPr bwMode="auto">
          <a:xfrm>
            <a:off x="3540125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2" name="Line 30"/>
          <p:cNvSpPr>
            <a:spLocks noChangeShapeType="1"/>
          </p:cNvSpPr>
          <p:nvPr/>
        </p:nvSpPr>
        <p:spPr bwMode="auto">
          <a:xfrm>
            <a:off x="1379538" y="760413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3" name="Line 31"/>
          <p:cNvSpPr>
            <a:spLocks noChangeShapeType="1"/>
          </p:cNvSpPr>
          <p:nvPr/>
        </p:nvSpPr>
        <p:spPr bwMode="auto">
          <a:xfrm>
            <a:off x="6421438" y="347663"/>
            <a:ext cx="0" cy="206375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4" name="Line 32"/>
          <p:cNvSpPr>
            <a:spLocks noChangeShapeType="1"/>
          </p:cNvSpPr>
          <p:nvPr/>
        </p:nvSpPr>
        <p:spPr bwMode="auto">
          <a:xfrm flipH="1">
            <a:off x="7272338" y="2341563"/>
            <a:ext cx="393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5" name="Line 33"/>
          <p:cNvSpPr>
            <a:spLocks noChangeShapeType="1"/>
          </p:cNvSpPr>
          <p:nvPr/>
        </p:nvSpPr>
        <p:spPr bwMode="auto">
          <a:xfrm>
            <a:off x="7993063" y="3509963"/>
            <a:ext cx="0" cy="75565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6" name="Line 34"/>
          <p:cNvSpPr>
            <a:spLocks noChangeShapeType="1"/>
          </p:cNvSpPr>
          <p:nvPr/>
        </p:nvSpPr>
        <p:spPr bwMode="auto">
          <a:xfrm>
            <a:off x="8320088" y="3852863"/>
            <a:ext cx="0" cy="41275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7" name="Line 35"/>
          <p:cNvSpPr>
            <a:spLocks noChangeShapeType="1"/>
          </p:cNvSpPr>
          <p:nvPr/>
        </p:nvSpPr>
        <p:spPr bwMode="auto">
          <a:xfrm>
            <a:off x="1379538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8" name="Line 36"/>
          <p:cNvSpPr>
            <a:spLocks noChangeShapeType="1"/>
          </p:cNvSpPr>
          <p:nvPr/>
        </p:nvSpPr>
        <p:spPr bwMode="auto">
          <a:xfrm>
            <a:off x="2689225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89" name="Line 37"/>
          <p:cNvSpPr>
            <a:spLocks noChangeShapeType="1"/>
          </p:cNvSpPr>
          <p:nvPr/>
        </p:nvSpPr>
        <p:spPr bwMode="auto">
          <a:xfrm>
            <a:off x="3213100" y="3509963"/>
            <a:ext cx="0" cy="75565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0" name="Line 38"/>
          <p:cNvSpPr>
            <a:spLocks noChangeShapeType="1"/>
          </p:cNvSpPr>
          <p:nvPr/>
        </p:nvSpPr>
        <p:spPr bwMode="auto">
          <a:xfrm>
            <a:off x="1903413" y="3509963"/>
            <a:ext cx="0" cy="75565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1" name="Line 39"/>
          <p:cNvSpPr>
            <a:spLocks noChangeShapeType="1"/>
          </p:cNvSpPr>
          <p:nvPr/>
        </p:nvSpPr>
        <p:spPr bwMode="auto">
          <a:xfrm>
            <a:off x="593725" y="3509963"/>
            <a:ext cx="0" cy="75565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2" name="Line 40"/>
          <p:cNvSpPr>
            <a:spLocks noChangeShapeType="1"/>
          </p:cNvSpPr>
          <p:nvPr/>
        </p:nvSpPr>
        <p:spPr bwMode="auto">
          <a:xfrm>
            <a:off x="4064000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3" name="Line 41"/>
          <p:cNvSpPr>
            <a:spLocks noChangeShapeType="1"/>
          </p:cNvSpPr>
          <p:nvPr/>
        </p:nvSpPr>
        <p:spPr bwMode="auto">
          <a:xfrm>
            <a:off x="4457700" y="3509963"/>
            <a:ext cx="0" cy="75565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4" name="Line 42"/>
          <p:cNvSpPr>
            <a:spLocks noChangeShapeType="1"/>
          </p:cNvSpPr>
          <p:nvPr/>
        </p:nvSpPr>
        <p:spPr bwMode="auto">
          <a:xfrm>
            <a:off x="4719638" y="3371850"/>
            <a:ext cx="0" cy="89376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5" name="Line 43"/>
          <p:cNvSpPr>
            <a:spLocks noChangeShapeType="1"/>
          </p:cNvSpPr>
          <p:nvPr/>
        </p:nvSpPr>
        <p:spPr bwMode="auto">
          <a:xfrm>
            <a:off x="4849813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6" name="Line 44"/>
          <p:cNvSpPr>
            <a:spLocks noChangeShapeType="1"/>
          </p:cNvSpPr>
          <p:nvPr/>
        </p:nvSpPr>
        <p:spPr bwMode="auto">
          <a:xfrm>
            <a:off x="5178425" y="3371850"/>
            <a:ext cx="0" cy="89376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7" name="Line 45"/>
          <p:cNvSpPr>
            <a:spLocks noChangeShapeType="1"/>
          </p:cNvSpPr>
          <p:nvPr/>
        </p:nvSpPr>
        <p:spPr bwMode="auto">
          <a:xfrm>
            <a:off x="5373688" y="3165475"/>
            <a:ext cx="0" cy="1100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8" name="Line 46"/>
          <p:cNvSpPr>
            <a:spLocks noChangeShapeType="1"/>
          </p:cNvSpPr>
          <p:nvPr/>
        </p:nvSpPr>
        <p:spPr bwMode="auto">
          <a:xfrm>
            <a:off x="7339013" y="3371850"/>
            <a:ext cx="0" cy="89376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5999" name="Line 47"/>
          <p:cNvSpPr>
            <a:spLocks noChangeShapeType="1"/>
          </p:cNvSpPr>
          <p:nvPr/>
        </p:nvSpPr>
        <p:spPr bwMode="auto">
          <a:xfrm>
            <a:off x="6553200" y="3509963"/>
            <a:ext cx="0" cy="75565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0" name="Line 48"/>
          <p:cNvSpPr>
            <a:spLocks noChangeShapeType="1"/>
          </p:cNvSpPr>
          <p:nvPr/>
        </p:nvSpPr>
        <p:spPr bwMode="auto">
          <a:xfrm>
            <a:off x="6815138" y="3371850"/>
            <a:ext cx="0" cy="89376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1" name="Line 49"/>
          <p:cNvSpPr>
            <a:spLocks noChangeShapeType="1"/>
          </p:cNvSpPr>
          <p:nvPr/>
        </p:nvSpPr>
        <p:spPr bwMode="auto">
          <a:xfrm>
            <a:off x="6815138" y="2822575"/>
            <a:ext cx="0" cy="54927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2" name="Line 50"/>
          <p:cNvSpPr>
            <a:spLocks noChangeShapeType="1"/>
          </p:cNvSpPr>
          <p:nvPr/>
        </p:nvSpPr>
        <p:spPr bwMode="auto">
          <a:xfrm flipV="1">
            <a:off x="7077075" y="2822575"/>
            <a:ext cx="0" cy="1100138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3" name="Line 51"/>
          <p:cNvSpPr>
            <a:spLocks noChangeShapeType="1"/>
          </p:cNvSpPr>
          <p:nvPr/>
        </p:nvSpPr>
        <p:spPr bwMode="auto">
          <a:xfrm>
            <a:off x="922338" y="4540250"/>
            <a:ext cx="0" cy="276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4" name="Line 52"/>
          <p:cNvSpPr>
            <a:spLocks noChangeShapeType="1"/>
          </p:cNvSpPr>
          <p:nvPr/>
        </p:nvSpPr>
        <p:spPr bwMode="auto">
          <a:xfrm>
            <a:off x="1249363" y="4540250"/>
            <a:ext cx="0" cy="276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5" name="Line 53"/>
          <p:cNvSpPr>
            <a:spLocks noChangeShapeType="1"/>
          </p:cNvSpPr>
          <p:nvPr/>
        </p:nvSpPr>
        <p:spPr bwMode="auto">
          <a:xfrm>
            <a:off x="2165350" y="4540250"/>
            <a:ext cx="0" cy="276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6" name="Line 54"/>
          <p:cNvSpPr>
            <a:spLocks noChangeShapeType="1"/>
          </p:cNvSpPr>
          <p:nvPr/>
        </p:nvSpPr>
        <p:spPr bwMode="auto">
          <a:xfrm>
            <a:off x="855663" y="5091113"/>
            <a:ext cx="0" cy="61912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7" name="Line 55"/>
          <p:cNvSpPr>
            <a:spLocks noChangeShapeType="1"/>
          </p:cNvSpPr>
          <p:nvPr/>
        </p:nvSpPr>
        <p:spPr bwMode="auto">
          <a:xfrm>
            <a:off x="1117600" y="5091113"/>
            <a:ext cx="0" cy="41275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8" name="Line 56"/>
          <p:cNvSpPr>
            <a:spLocks noChangeShapeType="1"/>
          </p:cNvSpPr>
          <p:nvPr/>
        </p:nvSpPr>
        <p:spPr bwMode="auto">
          <a:xfrm>
            <a:off x="2427288" y="5022850"/>
            <a:ext cx="0" cy="481013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09" name="Line 57"/>
          <p:cNvSpPr>
            <a:spLocks noChangeShapeType="1"/>
          </p:cNvSpPr>
          <p:nvPr/>
        </p:nvSpPr>
        <p:spPr bwMode="auto">
          <a:xfrm>
            <a:off x="2559050" y="5091113"/>
            <a:ext cx="0" cy="61912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0" name="Line 58"/>
          <p:cNvSpPr>
            <a:spLocks noChangeShapeType="1"/>
          </p:cNvSpPr>
          <p:nvPr/>
        </p:nvSpPr>
        <p:spPr bwMode="auto">
          <a:xfrm>
            <a:off x="2624138" y="4540250"/>
            <a:ext cx="0" cy="276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1" name="Line 59"/>
          <p:cNvSpPr>
            <a:spLocks noChangeShapeType="1"/>
          </p:cNvSpPr>
          <p:nvPr/>
        </p:nvSpPr>
        <p:spPr bwMode="auto">
          <a:xfrm>
            <a:off x="3475038" y="4540250"/>
            <a:ext cx="0" cy="344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2" name="Line 60"/>
          <p:cNvSpPr>
            <a:spLocks noChangeShapeType="1"/>
          </p:cNvSpPr>
          <p:nvPr/>
        </p:nvSpPr>
        <p:spPr bwMode="auto">
          <a:xfrm>
            <a:off x="3868738" y="4540250"/>
            <a:ext cx="0" cy="344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3" name="Line 61"/>
          <p:cNvSpPr>
            <a:spLocks noChangeShapeType="1"/>
          </p:cNvSpPr>
          <p:nvPr/>
        </p:nvSpPr>
        <p:spPr bwMode="auto">
          <a:xfrm>
            <a:off x="4784725" y="467836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4" name="Line 62"/>
          <p:cNvSpPr>
            <a:spLocks noChangeShapeType="1"/>
          </p:cNvSpPr>
          <p:nvPr/>
        </p:nvSpPr>
        <p:spPr bwMode="auto">
          <a:xfrm>
            <a:off x="5178425" y="467836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5" name="Line 63"/>
          <p:cNvSpPr>
            <a:spLocks noChangeShapeType="1"/>
          </p:cNvSpPr>
          <p:nvPr/>
        </p:nvSpPr>
        <p:spPr bwMode="auto">
          <a:xfrm>
            <a:off x="3540125" y="5159375"/>
            <a:ext cx="0" cy="550863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6" name="Line 64"/>
          <p:cNvSpPr>
            <a:spLocks noChangeShapeType="1"/>
          </p:cNvSpPr>
          <p:nvPr/>
        </p:nvSpPr>
        <p:spPr bwMode="auto">
          <a:xfrm>
            <a:off x="3736975" y="5159375"/>
            <a:ext cx="0" cy="344488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7" name="Line 65"/>
          <p:cNvSpPr>
            <a:spLocks noChangeShapeType="1"/>
          </p:cNvSpPr>
          <p:nvPr/>
        </p:nvSpPr>
        <p:spPr bwMode="auto">
          <a:xfrm flipH="1">
            <a:off x="4697413" y="5229225"/>
            <a:ext cx="22225" cy="246063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8" name="Line 66"/>
          <p:cNvSpPr>
            <a:spLocks noChangeShapeType="1"/>
          </p:cNvSpPr>
          <p:nvPr/>
        </p:nvSpPr>
        <p:spPr bwMode="auto">
          <a:xfrm>
            <a:off x="4849813" y="5229225"/>
            <a:ext cx="0" cy="481013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19" name="Line 67"/>
          <p:cNvSpPr>
            <a:spLocks noChangeShapeType="1"/>
          </p:cNvSpPr>
          <p:nvPr/>
        </p:nvSpPr>
        <p:spPr bwMode="auto">
          <a:xfrm>
            <a:off x="5243513" y="5229225"/>
            <a:ext cx="0" cy="34290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0" name="Line 68"/>
          <p:cNvSpPr>
            <a:spLocks noChangeShapeType="1"/>
          </p:cNvSpPr>
          <p:nvPr/>
        </p:nvSpPr>
        <p:spPr bwMode="auto">
          <a:xfrm>
            <a:off x="6945313" y="4540250"/>
            <a:ext cx="0" cy="41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1" name="Line 69"/>
          <p:cNvSpPr>
            <a:spLocks noChangeShapeType="1"/>
          </p:cNvSpPr>
          <p:nvPr/>
        </p:nvSpPr>
        <p:spPr bwMode="auto">
          <a:xfrm>
            <a:off x="7272338" y="4540250"/>
            <a:ext cx="0" cy="41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2" name="Line 70"/>
          <p:cNvSpPr>
            <a:spLocks noChangeShapeType="1"/>
          </p:cNvSpPr>
          <p:nvPr/>
        </p:nvSpPr>
        <p:spPr bwMode="auto">
          <a:xfrm>
            <a:off x="7010400" y="5229225"/>
            <a:ext cx="0" cy="481013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3" name="Line 71"/>
          <p:cNvSpPr>
            <a:spLocks noChangeShapeType="1"/>
          </p:cNvSpPr>
          <p:nvPr/>
        </p:nvSpPr>
        <p:spPr bwMode="auto">
          <a:xfrm>
            <a:off x="7272338" y="5229225"/>
            <a:ext cx="0" cy="342900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4" name="Line 72"/>
          <p:cNvSpPr>
            <a:spLocks noChangeShapeType="1"/>
          </p:cNvSpPr>
          <p:nvPr/>
        </p:nvSpPr>
        <p:spPr bwMode="auto">
          <a:xfrm>
            <a:off x="5767388" y="2478088"/>
            <a:ext cx="588962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5" name="Line 73"/>
          <p:cNvSpPr>
            <a:spLocks noChangeShapeType="1"/>
          </p:cNvSpPr>
          <p:nvPr/>
        </p:nvSpPr>
        <p:spPr bwMode="auto">
          <a:xfrm flipH="1">
            <a:off x="5046663" y="2341563"/>
            <a:ext cx="9826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6" name="Line 74"/>
          <p:cNvSpPr>
            <a:spLocks noChangeShapeType="1"/>
          </p:cNvSpPr>
          <p:nvPr/>
        </p:nvSpPr>
        <p:spPr bwMode="auto">
          <a:xfrm>
            <a:off x="2820988" y="2341563"/>
            <a:ext cx="1243012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7" name="Line 75"/>
          <p:cNvSpPr>
            <a:spLocks noChangeShapeType="1"/>
          </p:cNvSpPr>
          <p:nvPr/>
        </p:nvSpPr>
        <p:spPr bwMode="auto">
          <a:xfrm>
            <a:off x="8255000" y="4540250"/>
            <a:ext cx="0" cy="276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8" name="Line 76"/>
          <p:cNvSpPr>
            <a:spLocks noChangeShapeType="1"/>
          </p:cNvSpPr>
          <p:nvPr/>
        </p:nvSpPr>
        <p:spPr bwMode="auto">
          <a:xfrm>
            <a:off x="8124825" y="5091113"/>
            <a:ext cx="0" cy="619125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29" name="Line 77"/>
          <p:cNvSpPr>
            <a:spLocks noChangeShapeType="1"/>
          </p:cNvSpPr>
          <p:nvPr/>
        </p:nvSpPr>
        <p:spPr bwMode="auto">
          <a:xfrm flipV="1">
            <a:off x="4260850" y="2754313"/>
            <a:ext cx="0" cy="1030287"/>
          </a:xfrm>
          <a:prstGeom prst="line">
            <a:avLst/>
          </a:prstGeom>
          <a:noFill/>
          <a:ln w="19050">
            <a:solidFill>
              <a:srgbClr val="9966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0" name="Line 78"/>
          <p:cNvSpPr>
            <a:spLocks noChangeShapeType="1"/>
          </p:cNvSpPr>
          <p:nvPr/>
        </p:nvSpPr>
        <p:spPr bwMode="auto">
          <a:xfrm>
            <a:off x="4522788" y="2754313"/>
            <a:ext cx="0" cy="4111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1" name="Line 79"/>
          <p:cNvSpPr>
            <a:spLocks noChangeShapeType="1"/>
          </p:cNvSpPr>
          <p:nvPr/>
        </p:nvSpPr>
        <p:spPr bwMode="auto">
          <a:xfrm>
            <a:off x="987425" y="141288"/>
            <a:ext cx="0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2" name="Line 80"/>
          <p:cNvSpPr>
            <a:spLocks noChangeShapeType="1"/>
          </p:cNvSpPr>
          <p:nvPr/>
        </p:nvSpPr>
        <p:spPr bwMode="auto">
          <a:xfrm>
            <a:off x="987425" y="966788"/>
            <a:ext cx="0" cy="342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3" name="Line 81"/>
          <p:cNvSpPr>
            <a:spLocks noChangeShapeType="1"/>
          </p:cNvSpPr>
          <p:nvPr/>
        </p:nvSpPr>
        <p:spPr bwMode="auto">
          <a:xfrm>
            <a:off x="4981575" y="5229225"/>
            <a:ext cx="0" cy="687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4" name="Line 82"/>
          <p:cNvSpPr>
            <a:spLocks noChangeShapeType="1"/>
          </p:cNvSpPr>
          <p:nvPr/>
        </p:nvSpPr>
        <p:spPr bwMode="auto">
          <a:xfrm>
            <a:off x="2820988" y="1654175"/>
            <a:ext cx="2946400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5" name="Line 83"/>
          <p:cNvSpPr>
            <a:spLocks noChangeShapeType="1"/>
          </p:cNvSpPr>
          <p:nvPr/>
        </p:nvSpPr>
        <p:spPr bwMode="auto">
          <a:xfrm>
            <a:off x="5767388" y="1654175"/>
            <a:ext cx="0" cy="823913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6" name="Rectangle 84"/>
          <p:cNvSpPr>
            <a:spLocks noChangeArrowheads="1"/>
          </p:cNvSpPr>
          <p:nvPr/>
        </p:nvSpPr>
        <p:spPr bwMode="auto">
          <a:xfrm>
            <a:off x="463550" y="4265613"/>
            <a:ext cx="1244600" cy="2746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37" name="Line 85"/>
          <p:cNvSpPr>
            <a:spLocks noChangeShapeType="1"/>
          </p:cNvSpPr>
          <p:nvPr/>
        </p:nvSpPr>
        <p:spPr bwMode="auto">
          <a:xfrm>
            <a:off x="463550" y="4403725"/>
            <a:ext cx="124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8" name="Line 86"/>
          <p:cNvSpPr>
            <a:spLocks noChangeShapeType="1"/>
          </p:cNvSpPr>
          <p:nvPr/>
        </p:nvSpPr>
        <p:spPr bwMode="auto">
          <a:xfrm>
            <a:off x="725488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39" name="Line 87"/>
          <p:cNvSpPr>
            <a:spLocks noChangeShapeType="1"/>
          </p:cNvSpPr>
          <p:nvPr/>
        </p:nvSpPr>
        <p:spPr bwMode="auto">
          <a:xfrm>
            <a:off x="1184275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0" name="Rectangle 88"/>
          <p:cNvSpPr>
            <a:spLocks noChangeArrowheads="1"/>
          </p:cNvSpPr>
          <p:nvPr/>
        </p:nvSpPr>
        <p:spPr bwMode="auto">
          <a:xfrm>
            <a:off x="1773238" y="4265613"/>
            <a:ext cx="1244600" cy="2746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41" name="Rectangle 89"/>
          <p:cNvSpPr>
            <a:spLocks noChangeArrowheads="1"/>
          </p:cNvSpPr>
          <p:nvPr/>
        </p:nvSpPr>
        <p:spPr bwMode="auto">
          <a:xfrm>
            <a:off x="3082925" y="4265613"/>
            <a:ext cx="1243013" cy="2746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42" name="Rectangle 90"/>
          <p:cNvSpPr>
            <a:spLocks noChangeArrowheads="1"/>
          </p:cNvSpPr>
          <p:nvPr/>
        </p:nvSpPr>
        <p:spPr bwMode="auto">
          <a:xfrm>
            <a:off x="4392613" y="4265613"/>
            <a:ext cx="1243012" cy="4127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43" name="Rectangle 91"/>
          <p:cNvSpPr>
            <a:spLocks noChangeArrowheads="1"/>
          </p:cNvSpPr>
          <p:nvPr/>
        </p:nvSpPr>
        <p:spPr bwMode="auto">
          <a:xfrm>
            <a:off x="6421438" y="4265613"/>
            <a:ext cx="1179512" cy="2746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44" name="Line 92"/>
          <p:cNvSpPr>
            <a:spLocks noChangeShapeType="1"/>
          </p:cNvSpPr>
          <p:nvPr/>
        </p:nvSpPr>
        <p:spPr bwMode="auto">
          <a:xfrm>
            <a:off x="1773238" y="4403725"/>
            <a:ext cx="1244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5" name="Line 93"/>
          <p:cNvSpPr>
            <a:spLocks noChangeShapeType="1"/>
          </p:cNvSpPr>
          <p:nvPr/>
        </p:nvSpPr>
        <p:spPr bwMode="auto">
          <a:xfrm>
            <a:off x="3082925" y="4403725"/>
            <a:ext cx="12430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6" name="Line 94"/>
          <p:cNvSpPr>
            <a:spLocks noChangeShapeType="1"/>
          </p:cNvSpPr>
          <p:nvPr/>
        </p:nvSpPr>
        <p:spPr bwMode="auto">
          <a:xfrm>
            <a:off x="4392613" y="4403725"/>
            <a:ext cx="1243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7" name="Line 95"/>
          <p:cNvSpPr>
            <a:spLocks noChangeShapeType="1"/>
          </p:cNvSpPr>
          <p:nvPr/>
        </p:nvSpPr>
        <p:spPr bwMode="auto">
          <a:xfrm>
            <a:off x="2035175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8" name="Line 96"/>
          <p:cNvSpPr>
            <a:spLocks noChangeShapeType="1"/>
          </p:cNvSpPr>
          <p:nvPr/>
        </p:nvSpPr>
        <p:spPr bwMode="auto">
          <a:xfrm>
            <a:off x="2493963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49" name="Line 97"/>
          <p:cNvSpPr>
            <a:spLocks noChangeShapeType="1"/>
          </p:cNvSpPr>
          <p:nvPr/>
        </p:nvSpPr>
        <p:spPr bwMode="auto">
          <a:xfrm>
            <a:off x="3802063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0" name="Line 98"/>
          <p:cNvSpPr>
            <a:spLocks noChangeShapeType="1"/>
          </p:cNvSpPr>
          <p:nvPr/>
        </p:nvSpPr>
        <p:spPr bwMode="auto">
          <a:xfrm>
            <a:off x="5111750" y="4265613"/>
            <a:ext cx="0" cy="41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1" name="Line 99"/>
          <p:cNvSpPr>
            <a:spLocks noChangeShapeType="1"/>
          </p:cNvSpPr>
          <p:nvPr/>
        </p:nvSpPr>
        <p:spPr bwMode="auto">
          <a:xfrm>
            <a:off x="3344863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2" name="Line 100"/>
          <p:cNvSpPr>
            <a:spLocks noChangeShapeType="1"/>
          </p:cNvSpPr>
          <p:nvPr/>
        </p:nvSpPr>
        <p:spPr bwMode="auto">
          <a:xfrm>
            <a:off x="4587875" y="4265613"/>
            <a:ext cx="0" cy="41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3" name="Rectangle 101"/>
          <p:cNvSpPr>
            <a:spLocks noChangeArrowheads="1"/>
          </p:cNvSpPr>
          <p:nvPr/>
        </p:nvSpPr>
        <p:spPr bwMode="auto">
          <a:xfrm>
            <a:off x="2100263" y="485775"/>
            <a:ext cx="1506537" cy="687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Dispatch unit </a:t>
            </a:r>
          </a:p>
          <a:p>
            <a:pPr algn="ctr" eaLnBrk="0" hangingPunct="0"/>
            <a:r>
              <a:rPr lang="en-US" sz="1200" b="1">
                <a:latin typeface="Arial" charset="0"/>
              </a:rPr>
              <a:t>w/ 8-entry</a:t>
            </a:r>
          </a:p>
          <a:p>
            <a:pPr algn="ctr" eaLnBrk="0" hangingPunct="0"/>
            <a:r>
              <a:rPr lang="en-US" sz="1200" b="1">
                <a:latin typeface="Arial" charset="0"/>
              </a:rPr>
              <a:t>instruction queue</a:t>
            </a:r>
          </a:p>
        </p:txBody>
      </p:sp>
      <p:sp>
        <p:nvSpPr>
          <p:cNvPr id="126054" name="Rectangle 102"/>
          <p:cNvSpPr>
            <a:spLocks noChangeArrowheads="1"/>
          </p:cNvSpPr>
          <p:nvPr/>
        </p:nvSpPr>
        <p:spPr bwMode="auto">
          <a:xfrm>
            <a:off x="4064000" y="1928813"/>
            <a:ext cx="982663" cy="8255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55" name="Line 103"/>
          <p:cNvSpPr>
            <a:spLocks noChangeShapeType="1"/>
          </p:cNvSpPr>
          <p:nvPr/>
        </p:nvSpPr>
        <p:spPr bwMode="auto">
          <a:xfrm>
            <a:off x="4064000" y="2066925"/>
            <a:ext cx="982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6" name="Line 104"/>
          <p:cNvSpPr>
            <a:spLocks noChangeShapeType="1"/>
          </p:cNvSpPr>
          <p:nvPr/>
        </p:nvSpPr>
        <p:spPr bwMode="auto">
          <a:xfrm>
            <a:off x="4064000" y="2203450"/>
            <a:ext cx="982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7" name="Line 105"/>
          <p:cNvSpPr>
            <a:spLocks noChangeShapeType="1"/>
          </p:cNvSpPr>
          <p:nvPr/>
        </p:nvSpPr>
        <p:spPr bwMode="auto">
          <a:xfrm>
            <a:off x="4064000" y="2341563"/>
            <a:ext cx="982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8" name="Line 106"/>
          <p:cNvSpPr>
            <a:spLocks noChangeShapeType="1"/>
          </p:cNvSpPr>
          <p:nvPr/>
        </p:nvSpPr>
        <p:spPr bwMode="auto">
          <a:xfrm>
            <a:off x="4064000" y="2478088"/>
            <a:ext cx="982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59" name="Line 107"/>
          <p:cNvSpPr>
            <a:spLocks noChangeShapeType="1"/>
          </p:cNvSpPr>
          <p:nvPr/>
        </p:nvSpPr>
        <p:spPr bwMode="auto">
          <a:xfrm>
            <a:off x="4064000" y="2616200"/>
            <a:ext cx="982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60" name="Text Box 108"/>
          <p:cNvSpPr txBox="1">
            <a:spLocks noChangeArrowheads="1"/>
          </p:cNvSpPr>
          <p:nvPr/>
        </p:nvSpPr>
        <p:spPr bwMode="auto">
          <a:xfrm>
            <a:off x="2716213" y="2066925"/>
            <a:ext cx="1414462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Register nos.</a:t>
            </a:r>
          </a:p>
        </p:txBody>
      </p:sp>
      <p:sp>
        <p:nvSpPr>
          <p:cNvPr id="126061" name="Line 109"/>
          <p:cNvSpPr>
            <a:spLocks noChangeShapeType="1"/>
          </p:cNvSpPr>
          <p:nvPr/>
        </p:nvSpPr>
        <p:spPr bwMode="auto">
          <a:xfrm flipH="1">
            <a:off x="7010400" y="1103313"/>
            <a:ext cx="1833563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62" name="Rectangle 110"/>
          <p:cNvSpPr>
            <a:spLocks noChangeArrowheads="1"/>
          </p:cNvSpPr>
          <p:nvPr/>
        </p:nvSpPr>
        <p:spPr bwMode="auto">
          <a:xfrm>
            <a:off x="4522788" y="5916613"/>
            <a:ext cx="982662" cy="549275"/>
          </a:xfrm>
          <a:prstGeom prst="rect">
            <a:avLst/>
          </a:prstGeom>
          <a:solidFill>
            <a:srgbClr val="FFFF00"/>
          </a:solidFill>
          <a:ln w="1905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Data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Cache</a:t>
            </a:r>
          </a:p>
        </p:txBody>
      </p:sp>
      <p:sp>
        <p:nvSpPr>
          <p:cNvPr id="126063" name="Rectangle 111"/>
          <p:cNvSpPr>
            <a:spLocks noChangeArrowheads="1"/>
          </p:cNvSpPr>
          <p:nvPr/>
        </p:nvSpPr>
        <p:spPr bwMode="auto">
          <a:xfrm>
            <a:off x="593725" y="1309688"/>
            <a:ext cx="982663" cy="550862"/>
          </a:xfrm>
          <a:prstGeom prst="rect">
            <a:avLst/>
          </a:prstGeom>
          <a:solidFill>
            <a:srgbClr val="FFFF00"/>
          </a:solidFill>
          <a:ln w="1905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Instruction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Cache</a:t>
            </a:r>
          </a:p>
        </p:txBody>
      </p:sp>
      <p:sp>
        <p:nvSpPr>
          <p:cNvPr id="126064" name="Rectangle 112"/>
          <p:cNvSpPr>
            <a:spLocks noChangeArrowheads="1"/>
          </p:cNvSpPr>
          <p:nvPr/>
        </p:nvSpPr>
        <p:spPr bwMode="auto">
          <a:xfrm>
            <a:off x="5897563" y="554038"/>
            <a:ext cx="1112837" cy="10302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>
                <a:latin typeface="Arial" charset="0"/>
              </a:rPr>
              <a:t>Completion</a:t>
            </a:r>
          </a:p>
          <a:p>
            <a:pPr algn="ctr" eaLnBrk="0" hangingPunct="0"/>
            <a:r>
              <a:rPr lang="en-US" sz="1200" b="1">
                <a:latin typeface="Arial" charset="0"/>
              </a:rPr>
              <a:t>unit w/</a:t>
            </a:r>
          </a:p>
          <a:p>
            <a:pPr algn="ctr" eaLnBrk="0" hangingPunct="0"/>
            <a:r>
              <a:rPr lang="en-US" sz="1200" b="1">
                <a:latin typeface="Arial" charset="0"/>
              </a:rPr>
              <a:t>reorder </a:t>
            </a:r>
          </a:p>
          <a:p>
            <a:pPr algn="ctr" eaLnBrk="0" hangingPunct="0"/>
            <a:r>
              <a:rPr lang="en-US" sz="1200" b="1">
                <a:latin typeface="Arial" charset="0"/>
              </a:rPr>
              <a:t>buffer</a:t>
            </a:r>
          </a:p>
        </p:txBody>
      </p:sp>
      <p:sp>
        <p:nvSpPr>
          <p:cNvPr id="126065" name="Rectangle 113"/>
          <p:cNvSpPr>
            <a:spLocks noChangeArrowheads="1"/>
          </p:cNvSpPr>
          <p:nvPr/>
        </p:nvSpPr>
        <p:spPr bwMode="auto">
          <a:xfrm>
            <a:off x="593725" y="4816475"/>
            <a:ext cx="917575" cy="274638"/>
          </a:xfrm>
          <a:prstGeom prst="rect">
            <a:avLst/>
          </a:prstGeom>
          <a:solidFill>
            <a:schemeClr val="bg1"/>
          </a:solidFill>
          <a:ln w="1905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XSU0</a:t>
            </a:r>
          </a:p>
        </p:txBody>
      </p:sp>
      <p:sp>
        <p:nvSpPr>
          <p:cNvPr id="126066" name="Rectangle 114"/>
          <p:cNvSpPr>
            <a:spLocks noChangeArrowheads="1"/>
          </p:cNvSpPr>
          <p:nvPr/>
        </p:nvSpPr>
        <p:spPr bwMode="auto">
          <a:xfrm>
            <a:off x="1903413" y="4816475"/>
            <a:ext cx="917575" cy="274638"/>
          </a:xfrm>
          <a:prstGeom prst="rect">
            <a:avLst/>
          </a:prstGeom>
          <a:solidFill>
            <a:schemeClr val="bg1"/>
          </a:solidFill>
          <a:ln w="1905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XSU1</a:t>
            </a:r>
          </a:p>
        </p:txBody>
      </p:sp>
      <p:sp>
        <p:nvSpPr>
          <p:cNvPr id="126067" name="Rectangle 115"/>
          <p:cNvSpPr>
            <a:spLocks noChangeArrowheads="1"/>
          </p:cNvSpPr>
          <p:nvPr/>
        </p:nvSpPr>
        <p:spPr bwMode="auto">
          <a:xfrm>
            <a:off x="3278188" y="4884738"/>
            <a:ext cx="917575" cy="274637"/>
          </a:xfrm>
          <a:prstGeom prst="rect">
            <a:avLst/>
          </a:prstGeom>
          <a:solidFill>
            <a:schemeClr val="bg1"/>
          </a:solidFill>
          <a:ln w="1905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MCFXU</a:t>
            </a:r>
          </a:p>
        </p:txBody>
      </p:sp>
      <p:sp>
        <p:nvSpPr>
          <p:cNvPr id="126068" name="Rectangle 116"/>
          <p:cNvSpPr>
            <a:spLocks noChangeArrowheads="1"/>
          </p:cNvSpPr>
          <p:nvPr/>
        </p:nvSpPr>
        <p:spPr bwMode="auto">
          <a:xfrm>
            <a:off x="4587875" y="4953000"/>
            <a:ext cx="917575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5D5D5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LSU</a:t>
            </a:r>
          </a:p>
        </p:txBody>
      </p:sp>
      <p:sp>
        <p:nvSpPr>
          <p:cNvPr id="126069" name="Rectangle 117"/>
          <p:cNvSpPr>
            <a:spLocks noChangeArrowheads="1"/>
          </p:cNvSpPr>
          <p:nvPr/>
        </p:nvSpPr>
        <p:spPr bwMode="auto">
          <a:xfrm>
            <a:off x="6553200" y="4953000"/>
            <a:ext cx="915988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FPU</a:t>
            </a:r>
          </a:p>
        </p:txBody>
      </p:sp>
      <p:sp>
        <p:nvSpPr>
          <p:cNvPr id="126070" name="Line 118"/>
          <p:cNvSpPr>
            <a:spLocks noChangeShapeType="1"/>
          </p:cNvSpPr>
          <p:nvPr/>
        </p:nvSpPr>
        <p:spPr bwMode="auto">
          <a:xfrm>
            <a:off x="6618288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1" name="Line 119"/>
          <p:cNvSpPr>
            <a:spLocks noChangeShapeType="1"/>
          </p:cNvSpPr>
          <p:nvPr/>
        </p:nvSpPr>
        <p:spPr bwMode="auto">
          <a:xfrm>
            <a:off x="7077075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2" name="Line 120"/>
          <p:cNvSpPr>
            <a:spLocks noChangeShapeType="1"/>
          </p:cNvSpPr>
          <p:nvPr/>
        </p:nvSpPr>
        <p:spPr bwMode="auto">
          <a:xfrm>
            <a:off x="4392613" y="4560888"/>
            <a:ext cx="1243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3" name="Line 121"/>
          <p:cNvSpPr>
            <a:spLocks noChangeShapeType="1"/>
          </p:cNvSpPr>
          <p:nvPr/>
        </p:nvSpPr>
        <p:spPr bwMode="auto">
          <a:xfrm>
            <a:off x="7862888" y="4335463"/>
            <a:ext cx="5889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4" name="Line 122"/>
          <p:cNvSpPr>
            <a:spLocks noChangeShapeType="1"/>
          </p:cNvSpPr>
          <p:nvPr/>
        </p:nvSpPr>
        <p:spPr bwMode="auto">
          <a:xfrm>
            <a:off x="8058150" y="4265613"/>
            <a:ext cx="0" cy="206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5" name="Rectangle 123"/>
          <p:cNvSpPr>
            <a:spLocks noChangeArrowheads="1"/>
          </p:cNvSpPr>
          <p:nvPr/>
        </p:nvSpPr>
        <p:spPr bwMode="auto">
          <a:xfrm>
            <a:off x="7862888" y="4265613"/>
            <a:ext cx="719137" cy="2746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76" name="Line 124"/>
          <p:cNvSpPr>
            <a:spLocks noChangeShapeType="1"/>
          </p:cNvSpPr>
          <p:nvPr/>
        </p:nvSpPr>
        <p:spPr bwMode="auto">
          <a:xfrm>
            <a:off x="7862888" y="4403725"/>
            <a:ext cx="7191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7" name="Line 125"/>
          <p:cNvSpPr>
            <a:spLocks noChangeShapeType="1"/>
          </p:cNvSpPr>
          <p:nvPr/>
        </p:nvSpPr>
        <p:spPr bwMode="auto">
          <a:xfrm>
            <a:off x="8124825" y="4265613"/>
            <a:ext cx="0" cy="274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78" name="Rectangle 126"/>
          <p:cNvSpPr>
            <a:spLocks noChangeArrowheads="1"/>
          </p:cNvSpPr>
          <p:nvPr/>
        </p:nvSpPr>
        <p:spPr bwMode="auto">
          <a:xfrm>
            <a:off x="7862888" y="4816475"/>
            <a:ext cx="719137" cy="2746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Arial" charset="0"/>
              </a:rPr>
              <a:t>BPU</a:t>
            </a:r>
          </a:p>
        </p:txBody>
      </p:sp>
      <p:sp>
        <p:nvSpPr>
          <p:cNvPr id="126079" name="Rectangle 127"/>
          <p:cNvSpPr>
            <a:spLocks noChangeArrowheads="1"/>
          </p:cNvSpPr>
          <p:nvPr/>
        </p:nvSpPr>
        <p:spPr bwMode="auto">
          <a:xfrm>
            <a:off x="6356350" y="2066925"/>
            <a:ext cx="915988" cy="75565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80" name="Line 128"/>
          <p:cNvSpPr>
            <a:spLocks noChangeShapeType="1"/>
          </p:cNvSpPr>
          <p:nvPr/>
        </p:nvSpPr>
        <p:spPr bwMode="auto">
          <a:xfrm>
            <a:off x="6356350" y="2203450"/>
            <a:ext cx="915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81" name="Line 129"/>
          <p:cNvSpPr>
            <a:spLocks noChangeShapeType="1"/>
          </p:cNvSpPr>
          <p:nvPr/>
        </p:nvSpPr>
        <p:spPr bwMode="auto">
          <a:xfrm>
            <a:off x="6356350" y="2341563"/>
            <a:ext cx="915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82" name="Line 130"/>
          <p:cNvSpPr>
            <a:spLocks noChangeShapeType="1"/>
          </p:cNvSpPr>
          <p:nvPr/>
        </p:nvSpPr>
        <p:spPr bwMode="auto">
          <a:xfrm>
            <a:off x="6356350" y="2478088"/>
            <a:ext cx="915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83" name="Line 131"/>
          <p:cNvSpPr>
            <a:spLocks noChangeShapeType="1"/>
          </p:cNvSpPr>
          <p:nvPr/>
        </p:nvSpPr>
        <p:spPr bwMode="auto">
          <a:xfrm>
            <a:off x="6356350" y="2616200"/>
            <a:ext cx="915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84" name="Line 132"/>
          <p:cNvSpPr>
            <a:spLocks noChangeShapeType="1"/>
          </p:cNvSpPr>
          <p:nvPr/>
        </p:nvSpPr>
        <p:spPr bwMode="auto">
          <a:xfrm>
            <a:off x="6356350" y="2754313"/>
            <a:ext cx="915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6085" name="Text Box 133"/>
          <p:cNvSpPr txBox="1">
            <a:spLocks noChangeArrowheads="1"/>
          </p:cNvSpPr>
          <p:nvPr/>
        </p:nvSpPr>
        <p:spPr bwMode="auto">
          <a:xfrm>
            <a:off x="1903413" y="1173163"/>
            <a:ext cx="917575" cy="639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Instruction dispatch buses</a:t>
            </a:r>
          </a:p>
        </p:txBody>
      </p:sp>
      <p:sp>
        <p:nvSpPr>
          <p:cNvPr id="126086" name="Text Box 134"/>
          <p:cNvSpPr txBox="1">
            <a:spLocks noChangeArrowheads="1"/>
          </p:cNvSpPr>
          <p:nvPr/>
        </p:nvSpPr>
        <p:spPr bwMode="auto">
          <a:xfrm>
            <a:off x="790575" y="2892425"/>
            <a:ext cx="1703388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GP operand buses</a:t>
            </a:r>
          </a:p>
        </p:txBody>
      </p:sp>
      <p:sp>
        <p:nvSpPr>
          <p:cNvPr id="126087" name="Text Box 135"/>
          <p:cNvSpPr txBox="1">
            <a:spLocks noChangeArrowheads="1"/>
          </p:cNvSpPr>
          <p:nvPr/>
        </p:nvSpPr>
        <p:spPr bwMode="auto">
          <a:xfrm>
            <a:off x="2820988" y="2408238"/>
            <a:ext cx="1114425" cy="639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solidFill>
                  <a:srgbClr val="0033CC"/>
                </a:solidFill>
                <a:latin typeface="Arial" charset="0"/>
              </a:rPr>
              <a:t>Instruction Operation buses</a:t>
            </a:r>
          </a:p>
        </p:txBody>
      </p:sp>
      <p:sp>
        <p:nvSpPr>
          <p:cNvPr id="126088" name="Text Box 136"/>
          <p:cNvSpPr txBox="1">
            <a:spLocks noChangeArrowheads="1"/>
          </p:cNvSpPr>
          <p:nvPr/>
        </p:nvSpPr>
        <p:spPr bwMode="auto">
          <a:xfrm>
            <a:off x="6224588" y="279400"/>
            <a:ext cx="2227262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Reorder buffer information</a:t>
            </a:r>
          </a:p>
        </p:txBody>
      </p:sp>
      <p:sp>
        <p:nvSpPr>
          <p:cNvPr id="126089" name="Text Box 137"/>
          <p:cNvSpPr txBox="1">
            <a:spLocks noChangeArrowheads="1"/>
          </p:cNvSpPr>
          <p:nvPr/>
        </p:nvSpPr>
        <p:spPr bwMode="auto">
          <a:xfrm>
            <a:off x="5505450" y="4059238"/>
            <a:ext cx="11128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Reservation Stations</a:t>
            </a:r>
          </a:p>
        </p:txBody>
      </p:sp>
      <p:sp>
        <p:nvSpPr>
          <p:cNvPr id="126090" name="Text Box 138"/>
          <p:cNvSpPr txBox="1">
            <a:spLocks noChangeArrowheads="1"/>
          </p:cNvSpPr>
          <p:nvPr/>
        </p:nvSpPr>
        <p:spPr bwMode="auto">
          <a:xfrm>
            <a:off x="1116013" y="5246688"/>
            <a:ext cx="1374775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solidFill>
                  <a:srgbClr val="996633"/>
                </a:solidFill>
                <a:latin typeface="Arial" charset="0"/>
              </a:rPr>
              <a:t>GP result buses</a:t>
            </a:r>
          </a:p>
        </p:txBody>
      </p:sp>
      <p:sp>
        <p:nvSpPr>
          <p:cNvPr id="126091" name="Text Box 139"/>
          <p:cNvSpPr txBox="1">
            <a:spLocks noChangeArrowheads="1"/>
          </p:cNvSpPr>
          <p:nvPr/>
        </p:nvSpPr>
        <p:spPr bwMode="auto">
          <a:xfrm>
            <a:off x="2559050" y="5710238"/>
            <a:ext cx="1701800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solidFill>
                  <a:schemeClr val="hlink"/>
                </a:solidFill>
                <a:latin typeface="Arial" charset="0"/>
              </a:rPr>
              <a:t>Result status buses</a:t>
            </a:r>
          </a:p>
        </p:txBody>
      </p:sp>
      <p:sp>
        <p:nvSpPr>
          <p:cNvPr id="126092" name="Text Box 140"/>
          <p:cNvSpPr txBox="1">
            <a:spLocks noChangeArrowheads="1"/>
          </p:cNvSpPr>
          <p:nvPr/>
        </p:nvSpPr>
        <p:spPr bwMode="auto">
          <a:xfrm>
            <a:off x="5111750" y="2066925"/>
            <a:ext cx="1112838" cy="549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Register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nos.</a:t>
            </a:r>
          </a:p>
        </p:txBody>
      </p:sp>
      <p:sp>
        <p:nvSpPr>
          <p:cNvPr id="126093" name="Text Box 141"/>
          <p:cNvSpPr txBox="1">
            <a:spLocks noChangeArrowheads="1"/>
          </p:cNvSpPr>
          <p:nvPr/>
        </p:nvSpPr>
        <p:spPr bwMode="auto">
          <a:xfrm>
            <a:off x="5373688" y="2478088"/>
            <a:ext cx="1112837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Register nos.</a:t>
            </a:r>
          </a:p>
        </p:txBody>
      </p:sp>
      <p:sp>
        <p:nvSpPr>
          <p:cNvPr id="126094" name="Text Box 142"/>
          <p:cNvSpPr txBox="1">
            <a:spLocks noChangeArrowheads="1"/>
          </p:cNvSpPr>
          <p:nvPr/>
        </p:nvSpPr>
        <p:spPr bwMode="auto">
          <a:xfrm>
            <a:off x="7339013" y="2341563"/>
            <a:ext cx="1112837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Register nos.</a:t>
            </a:r>
          </a:p>
        </p:txBody>
      </p:sp>
      <p:sp>
        <p:nvSpPr>
          <p:cNvPr id="126095" name="Text Box 143"/>
          <p:cNvSpPr txBox="1">
            <a:spLocks noChangeArrowheads="1"/>
          </p:cNvSpPr>
          <p:nvPr/>
        </p:nvSpPr>
        <p:spPr bwMode="auto">
          <a:xfrm>
            <a:off x="5243513" y="3097213"/>
            <a:ext cx="1701800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solidFill>
                  <a:srgbClr val="660066"/>
                </a:solidFill>
                <a:latin typeface="Arial" charset="0"/>
              </a:rPr>
              <a:t>FP operand buses</a:t>
            </a:r>
          </a:p>
        </p:txBody>
      </p:sp>
      <p:sp>
        <p:nvSpPr>
          <p:cNvPr id="126096" name="Text Box 144"/>
          <p:cNvSpPr txBox="1">
            <a:spLocks noChangeArrowheads="1"/>
          </p:cNvSpPr>
          <p:nvPr/>
        </p:nvSpPr>
        <p:spPr bwMode="auto">
          <a:xfrm>
            <a:off x="5373688" y="5297488"/>
            <a:ext cx="1374775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solidFill>
                  <a:srgbClr val="996633"/>
                </a:solidFill>
                <a:latin typeface="Arial" charset="0"/>
              </a:rPr>
              <a:t>FP result buses</a:t>
            </a:r>
          </a:p>
        </p:txBody>
      </p:sp>
      <p:sp>
        <p:nvSpPr>
          <p:cNvPr id="126097" name="Text Box 145"/>
          <p:cNvSpPr txBox="1">
            <a:spLocks noChangeArrowheads="1"/>
          </p:cNvSpPr>
          <p:nvPr/>
        </p:nvSpPr>
        <p:spPr bwMode="auto">
          <a:xfrm>
            <a:off x="987425" y="141288"/>
            <a:ext cx="2225675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>
                <a:latin typeface="Arial" charset="0"/>
              </a:rPr>
              <a:t>Branch correction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58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198659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60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61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662" name="Rectangle 6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6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198667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8" name="Text Box 12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198669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198670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198671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2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3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4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5" name="Text Box 19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198676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7" name="Line 21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78" name="Text Box 22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198679" name="Group 23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198680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81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82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83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684" name="Freeform 28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85" name="Text Box 29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198686" name="Group 30"/>
          <p:cNvGrpSpPr>
            <a:grpSpLocks/>
          </p:cNvGrpSpPr>
          <p:nvPr/>
        </p:nvGrpSpPr>
        <p:grpSpPr bwMode="auto">
          <a:xfrm>
            <a:off x="3505200" y="990600"/>
            <a:ext cx="3886200" cy="1219200"/>
            <a:chOff x="2208" y="576"/>
            <a:chExt cx="2448" cy="768"/>
          </a:xfrm>
        </p:grpSpPr>
        <p:sp>
          <p:nvSpPr>
            <p:cNvPr id="198687" name="Rectangle 31"/>
            <p:cNvSpPr>
              <a:spLocks noChangeArrowheads="1"/>
            </p:cNvSpPr>
            <p:nvPr/>
          </p:nvSpPr>
          <p:spPr bwMode="auto">
            <a:xfrm>
              <a:off x="2208" y="5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88" name="Rectangle 32"/>
            <p:cNvSpPr>
              <a:spLocks noChangeArrowheads="1"/>
            </p:cNvSpPr>
            <p:nvPr/>
          </p:nvSpPr>
          <p:spPr bwMode="auto">
            <a:xfrm>
              <a:off x="2208" y="768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89" name="Rectangle 33"/>
            <p:cNvSpPr>
              <a:spLocks noChangeArrowheads="1"/>
            </p:cNvSpPr>
            <p:nvPr/>
          </p:nvSpPr>
          <p:spPr bwMode="auto">
            <a:xfrm>
              <a:off x="2448" y="5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0" name="Rectangle 34"/>
            <p:cNvSpPr>
              <a:spLocks noChangeArrowheads="1"/>
            </p:cNvSpPr>
            <p:nvPr/>
          </p:nvSpPr>
          <p:spPr bwMode="auto">
            <a:xfrm>
              <a:off x="2448" y="768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1" name="Rectangle 35"/>
            <p:cNvSpPr>
              <a:spLocks noChangeArrowheads="1"/>
            </p:cNvSpPr>
            <p:nvPr/>
          </p:nvSpPr>
          <p:spPr bwMode="auto">
            <a:xfrm>
              <a:off x="3072" y="5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2" name="Rectangle 36"/>
            <p:cNvSpPr>
              <a:spLocks noChangeArrowheads="1"/>
            </p:cNvSpPr>
            <p:nvPr/>
          </p:nvSpPr>
          <p:spPr bwMode="auto">
            <a:xfrm>
              <a:off x="3072" y="768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3" name="Rectangle 37"/>
            <p:cNvSpPr>
              <a:spLocks noChangeArrowheads="1"/>
            </p:cNvSpPr>
            <p:nvPr/>
          </p:nvSpPr>
          <p:spPr bwMode="auto">
            <a:xfrm>
              <a:off x="4416" y="5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4" name="Rectangle 38"/>
            <p:cNvSpPr>
              <a:spLocks noChangeArrowheads="1"/>
            </p:cNvSpPr>
            <p:nvPr/>
          </p:nvSpPr>
          <p:spPr bwMode="auto">
            <a:xfrm>
              <a:off x="4416" y="768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5" name="Rectangle 39"/>
            <p:cNvSpPr>
              <a:spLocks noChangeArrowheads="1"/>
            </p:cNvSpPr>
            <p:nvPr/>
          </p:nvSpPr>
          <p:spPr bwMode="auto">
            <a:xfrm>
              <a:off x="2208" y="960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6" name="Rectangle 40"/>
            <p:cNvSpPr>
              <a:spLocks noChangeArrowheads="1"/>
            </p:cNvSpPr>
            <p:nvPr/>
          </p:nvSpPr>
          <p:spPr bwMode="auto">
            <a:xfrm>
              <a:off x="2448" y="960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7" name="Rectangle 41"/>
            <p:cNvSpPr>
              <a:spLocks noChangeArrowheads="1"/>
            </p:cNvSpPr>
            <p:nvPr/>
          </p:nvSpPr>
          <p:spPr bwMode="auto">
            <a:xfrm>
              <a:off x="3072" y="960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8" name="Rectangle 42"/>
            <p:cNvSpPr>
              <a:spLocks noChangeArrowheads="1"/>
            </p:cNvSpPr>
            <p:nvPr/>
          </p:nvSpPr>
          <p:spPr bwMode="auto">
            <a:xfrm>
              <a:off x="4416" y="960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699" name="Rectangle 43"/>
            <p:cNvSpPr>
              <a:spLocks noChangeArrowheads="1"/>
            </p:cNvSpPr>
            <p:nvPr/>
          </p:nvSpPr>
          <p:spPr bwMode="auto">
            <a:xfrm>
              <a:off x="2208" y="115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700" name="Rectangle 44"/>
            <p:cNvSpPr>
              <a:spLocks noChangeArrowheads="1"/>
            </p:cNvSpPr>
            <p:nvPr/>
          </p:nvSpPr>
          <p:spPr bwMode="auto">
            <a:xfrm>
              <a:off x="2448" y="115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701" name="Rectangle 45"/>
            <p:cNvSpPr>
              <a:spLocks noChangeArrowheads="1"/>
            </p:cNvSpPr>
            <p:nvPr/>
          </p:nvSpPr>
          <p:spPr bwMode="auto">
            <a:xfrm>
              <a:off x="3072" y="115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198702" name="Rectangle 46"/>
            <p:cNvSpPr>
              <a:spLocks noChangeArrowheads="1"/>
            </p:cNvSpPr>
            <p:nvPr/>
          </p:nvSpPr>
          <p:spPr bwMode="auto">
            <a:xfrm>
              <a:off x="4416" y="115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</p:grpSp>
      <p:sp>
        <p:nvSpPr>
          <p:cNvPr id="198703" name="Rectangle 47"/>
          <p:cNvSpPr>
            <a:spLocks noChangeArrowheads="1"/>
          </p:cNvSpPr>
          <p:nvPr/>
        </p:nvSpPr>
        <p:spPr bwMode="auto">
          <a:xfrm>
            <a:off x="3505200" y="22098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04" name="Rectangle 48"/>
          <p:cNvSpPr>
            <a:spLocks noChangeArrowheads="1"/>
          </p:cNvSpPr>
          <p:nvPr/>
        </p:nvSpPr>
        <p:spPr bwMode="auto">
          <a:xfrm>
            <a:off x="3505200" y="25146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05" name="Rectangle 49"/>
          <p:cNvSpPr>
            <a:spLocks noChangeArrowheads="1"/>
          </p:cNvSpPr>
          <p:nvPr/>
        </p:nvSpPr>
        <p:spPr bwMode="auto">
          <a:xfrm>
            <a:off x="3505200" y="28194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F0</a:t>
            </a:r>
          </a:p>
        </p:txBody>
      </p:sp>
      <p:sp>
        <p:nvSpPr>
          <p:cNvPr id="198706" name="Rectangle 50"/>
          <p:cNvSpPr>
            <a:spLocks noChangeArrowheads="1"/>
          </p:cNvSpPr>
          <p:nvPr/>
        </p:nvSpPr>
        <p:spPr bwMode="auto">
          <a:xfrm>
            <a:off x="3886200" y="22098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07" name="Rectangle 51"/>
          <p:cNvSpPr>
            <a:spLocks noChangeArrowheads="1"/>
          </p:cNvSpPr>
          <p:nvPr/>
        </p:nvSpPr>
        <p:spPr bwMode="auto">
          <a:xfrm>
            <a:off x="3886200" y="25146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08" name="Rectangle 52"/>
          <p:cNvSpPr>
            <a:spLocks noChangeArrowheads="1"/>
          </p:cNvSpPr>
          <p:nvPr/>
        </p:nvSpPr>
        <p:spPr bwMode="auto">
          <a:xfrm>
            <a:off x="3886200" y="28194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09" name="Rectangle 53"/>
          <p:cNvSpPr>
            <a:spLocks noChangeArrowheads="1"/>
          </p:cNvSpPr>
          <p:nvPr/>
        </p:nvSpPr>
        <p:spPr bwMode="auto">
          <a:xfrm>
            <a:off x="4876800" y="2209800"/>
            <a:ext cx="2133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10" name="Rectangle 54"/>
          <p:cNvSpPr>
            <a:spLocks noChangeArrowheads="1"/>
          </p:cNvSpPr>
          <p:nvPr/>
        </p:nvSpPr>
        <p:spPr bwMode="auto">
          <a:xfrm>
            <a:off x="4876800" y="2514600"/>
            <a:ext cx="2133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11" name="Rectangle 55"/>
          <p:cNvSpPr>
            <a:spLocks noChangeArrowheads="1"/>
          </p:cNvSpPr>
          <p:nvPr/>
        </p:nvSpPr>
        <p:spPr bwMode="auto">
          <a:xfrm>
            <a:off x="4876800" y="2819400"/>
            <a:ext cx="2133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latin typeface="Courier New" pitchFamily="49" charset="0"/>
              </a:rPr>
              <a:t>LD F0,10(R2)</a:t>
            </a:r>
          </a:p>
        </p:txBody>
      </p:sp>
      <p:sp>
        <p:nvSpPr>
          <p:cNvPr id="198712" name="Rectangle 56"/>
          <p:cNvSpPr>
            <a:spLocks noChangeArrowheads="1"/>
          </p:cNvSpPr>
          <p:nvPr/>
        </p:nvSpPr>
        <p:spPr bwMode="auto">
          <a:xfrm>
            <a:off x="7010400" y="22098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13" name="Rectangle 57"/>
          <p:cNvSpPr>
            <a:spLocks noChangeArrowheads="1"/>
          </p:cNvSpPr>
          <p:nvPr/>
        </p:nvSpPr>
        <p:spPr bwMode="auto">
          <a:xfrm>
            <a:off x="7010400" y="25146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198714" name="Rectangle 58"/>
          <p:cNvSpPr>
            <a:spLocks noChangeArrowheads="1"/>
          </p:cNvSpPr>
          <p:nvPr/>
        </p:nvSpPr>
        <p:spPr bwMode="auto">
          <a:xfrm>
            <a:off x="7010400" y="28194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N</a:t>
            </a:r>
          </a:p>
        </p:txBody>
      </p:sp>
      <p:sp>
        <p:nvSpPr>
          <p:cNvPr id="198715" name="Line 59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16" name="Text Box 60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198717" name="Freeform 61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18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19" name="Line 63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20" name="Text Box 64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198721" name="Text Box 65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198722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23" name="Text Box 67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198724" name="Text Box 68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198725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198726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27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28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29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0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1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732" name="Text Box 76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198733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8734" name="Group 78"/>
          <p:cNvGrpSpPr>
            <a:grpSpLocks/>
          </p:cNvGrpSpPr>
          <p:nvPr/>
        </p:nvGrpSpPr>
        <p:grpSpPr bwMode="auto">
          <a:xfrm>
            <a:off x="6400800" y="5334000"/>
            <a:ext cx="1066800" cy="762000"/>
            <a:chOff x="4320" y="3360"/>
            <a:chExt cx="576" cy="480"/>
          </a:xfrm>
        </p:grpSpPr>
        <p:sp>
          <p:nvSpPr>
            <p:cNvPr id="198735" name="Rectangle 79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1</a:t>
              </a:r>
              <a:r>
                <a:rPr lang="en-US" sz="1800" b="1">
                  <a:latin typeface="Courier New" pitchFamily="49" charset="0"/>
                </a:rPr>
                <a:t> 10+R2</a:t>
              </a:r>
            </a:p>
          </p:txBody>
        </p:sp>
        <p:sp>
          <p:nvSpPr>
            <p:cNvPr id="198736" name="Rectangle 80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7" name="Rectangle 81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8" name="Line 82"/>
            <p:cNvSpPr>
              <a:spLocks noChangeShapeType="1"/>
            </p:cNvSpPr>
            <p:nvPr/>
          </p:nvSpPr>
          <p:spPr bwMode="auto">
            <a:xfrm>
              <a:off x="4512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8739" name="Text Box 83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198740" name="Text Box 84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198741" name="Text Box 85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198742" name="Line 86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743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706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00707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08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09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14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00715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16" name="Text Box 12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0717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0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1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2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3" name="Text Box 19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00724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5" name="Line 21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6" name="Text Box 22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00727" name="Group 23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00728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29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3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32" name="Freeform 28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3" name="Text Box 29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200734" name="Group 30"/>
          <p:cNvGrpSpPr>
            <a:grpSpLocks/>
          </p:cNvGrpSpPr>
          <p:nvPr/>
        </p:nvGrpSpPr>
        <p:grpSpPr bwMode="auto">
          <a:xfrm>
            <a:off x="3505200" y="990600"/>
            <a:ext cx="3886200" cy="2133600"/>
            <a:chOff x="2208" y="624"/>
            <a:chExt cx="2448" cy="1344"/>
          </a:xfrm>
        </p:grpSpPr>
        <p:grpSp>
          <p:nvGrpSpPr>
            <p:cNvPr id="200735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00736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37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38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39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0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1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2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3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4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5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6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7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8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49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50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0751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</p:grpSp>
        <p:sp>
          <p:nvSpPr>
            <p:cNvPr id="200752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53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F10</a:t>
              </a:r>
            </a:p>
          </p:txBody>
        </p:sp>
        <p:sp>
          <p:nvSpPr>
            <p:cNvPr id="200754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00755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56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57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58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59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F10,F4,F0</a:t>
              </a:r>
            </a:p>
          </p:txBody>
        </p:sp>
        <p:sp>
          <p:nvSpPr>
            <p:cNvPr id="200760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F0,10(R2)</a:t>
              </a:r>
            </a:p>
          </p:txBody>
        </p:sp>
        <p:sp>
          <p:nvSpPr>
            <p:cNvPr id="200761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0762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0763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sp>
        <p:nvSpPr>
          <p:cNvPr id="200764" name="Line 60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65" name="Text Box 61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00766" name="Freeform 62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67" name="Line 63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68" name="Line 64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69" name="Text Box 65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0770" name="Text Box 66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0771" name="AutoShape 67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72" name="Text Box 68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00773" name="Text Box 69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00774" name="Group 70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00775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6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7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8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9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80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81" name="Text Box 77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0782" name="Line 78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783" name="Group 79"/>
          <p:cNvGrpSpPr>
            <a:grpSpLocks/>
          </p:cNvGrpSpPr>
          <p:nvPr/>
        </p:nvGrpSpPr>
        <p:grpSpPr bwMode="auto">
          <a:xfrm>
            <a:off x="6400800" y="5334000"/>
            <a:ext cx="1066800" cy="762000"/>
            <a:chOff x="4320" y="3360"/>
            <a:chExt cx="576" cy="480"/>
          </a:xfrm>
        </p:grpSpPr>
        <p:sp>
          <p:nvSpPr>
            <p:cNvPr id="200784" name="Rectangle 80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1</a:t>
              </a:r>
              <a:r>
                <a:rPr lang="en-US" sz="1800" b="1">
                  <a:latin typeface="Courier New" pitchFamily="49" charset="0"/>
                </a:rPr>
                <a:t> 10+R2</a:t>
              </a:r>
            </a:p>
          </p:txBody>
        </p:sp>
        <p:sp>
          <p:nvSpPr>
            <p:cNvPr id="200785" name="Rectangle 81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86" name="Rectangle 82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87" name="Line 83"/>
            <p:cNvSpPr>
              <a:spLocks noChangeShapeType="1"/>
            </p:cNvSpPr>
            <p:nvPr/>
          </p:nvSpPr>
          <p:spPr bwMode="auto">
            <a:xfrm>
              <a:off x="4512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0788" name="Text Box 84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0789" name="Text Box 85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00790" name="Text Box 86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00791" name="Line 87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92" name="Line 88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754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02755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3</a:t>
              </a:r>
              <a:r>
                <a:rPr lang="en-US" sz="1800" b="1">
                  <a:latin typeface="Courier New" pitchFamily="49" charset="0"/>
                </a:rPr>
                <a:t> DIVD </a:t>
              </a:r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ROB2</a:t>
              </a:r>
              <a:r>
                <a:rPr lang="en-US" sz="1800" b="1">
                  <a:latin typeface="Courier New" pitchFamily="49" charset="0"/>
                </a:rPr>
                <a:t>,R(F6)</a:t>
              </a:r>
            </a:p>
          </p:txBody>
        </p:sp>
        <p:sp>
          <p:nvSpPr>
            <p:cNvPr id="202756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57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2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02763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4" name="Text Box 12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27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02767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8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9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71" name="Text Box 19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74" name="Text Box 22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02775" name="Group 23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027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7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780" name="Freeform 28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202782" name="Group 30"/>
          <p:cNvGrpSpPr>
            <a:grpSpLocks/>
          </p:cNvGrpSpPr>
          <p:nvPr/>
        </p:nvGrpSpPr>
        <p:grpSpPr bwMode="auto">
          <a:xfrm>
            <a:off x="3505200" y="990600"/>
            <a:ext cx="3886200" cy="2133600"/>
            <a:chOff x="2208" y="624"/>
            <a:chExt cx="2448" cy="1344"/>
          </a:xfrm>
        </p:grpSpPr>
        <p:grpSp>
          <p:nvGrpSpPr>
            <p:cNvPr id="202783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02784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85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86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87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88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89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0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1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2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3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4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5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6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7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8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2799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</p:grpSp>
        <p:sp>
          <p:nvSpPr>
            <p:cNvPr id="202800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F2</a:t>
              </a:r>
            </a:p>
          </p:txBody>
        </p:sp>
        <p:sp>
          <p:nvSpPr>
            <p:cNvPr id="202801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F10</a:t>
              </a:r>
            </a:p>
          </p:txBody>
        </p:sp>
        <p:sp>
          <p:nvSpPr>
            <p:cNvPr id="202802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02803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2804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2805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2806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DIVD F2,F10,F6</a:t>
              </a:r>
            </a:p>
          </p:txBody>
        </p:sp>
        <p:sp>
          <p:nvSpPr>
            <p:cNvPr id="202807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F10,F4,F0</a:t>
              </a:r>
            </a:p>
          </p:txBody>
        </p:sp>
        <p:sp>
          <p:nvSpPr>
            <p:cNvPr id="202808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F0,10(R2)</a:t>
              </a:r>
            </a:p>
          </p:txBody>
        </p:sp>
        <p:sp>
          <p:nvSpPr>
            <p:cNvPr id="202809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2810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2811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sp>
        <p:nvSpPr>
          <p:cNvPr id="202812" name="Line 60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02814" name="Freeform 62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817" name="Text Box 65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2818" name="Text Box 66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2819" name="AutoShape 67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820" name="Text Box 68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02821" name="Text Box 69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02822" name="Group 70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02823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24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25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26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27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28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829" name="Text Box 77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2830" name="Line 78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2831" name="Group 79"/>
          <p:cNvGrpSpPr>
            <a:grpSpLocks/>
          </p:cNvGrpSpPr>
          <p:nvPr/>
        </p:nvGrpSpPr>
        <p:grpSpPr bwMode="auto">
          <a:xfrm>
            <a:off x="6400800" y="5334000"/>
            <a:ext cx="1066800" cy="762000"/>
            <a:chOff x="4320" y="3360"/>
            <a:chExt cx="576" cy="480"/>
          </a:xfrm>
        </p:grpSpPr>
        <p:sp>
          <p:nvSpPr>
            <p:cNvPr id="202832" name="Rectangle 80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1</a:t>
              </a:r>
              <a:r>
                <a:rPr lang="en-US" sz="1800" b="1">
                  <a:latin typeface="Courier New" pitchFamily="49" charset="0"/>
                </a:rPr>
                <a:t> 10+R2</a:t>
              </a:r>
            </a:p>
          </p:txBody>
        </p:sp>
        <p:sp>
          <p:nvSpPr>
            <p:cNvPr id="202833" name="Rectangle 81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34" name="Rectangle 82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835" name="Line 83"/>
            <p:cNvSpPr>
              <a:spLocks noChangeShapeType="1"/>
            </p:cNvSpPr>
            <p:nvPr/>
          </p:nvSpPr>
          <p:spPr bwMode="auto">
            <a:xfrm>
              <a:off x="4512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836" name="Text Box 84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2837" name="Text Box 85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02838" name="Text Box 86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02839" name="Line 87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840" name="Line 88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02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04803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3</a:t>
              </a:r>
              <a:r>
                <a:rPr lang="en-US" sz="1800" b="1">
                  <a:latin typeface="Courier New" pitchFamily="49" charset="0"/>
                </a:rPr>
                <a:t> DIVD </a:t>
              </a:r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ROB2</a:t>
              </a:r>
              <a:r>
                <a:rPr lang="en-US" sz="1800" b="1">
                  <a:latin typeface="Courier New" pitchFamily="49" charset="0"/>
                </a:rPr>
                <a:t>,R(F6)</a:t>
              </a:r>
            </a:p>
          </p:txBody>
        </p:sp>
        <p:sp>
          <p:nvSpPr>
            <p:cNvPr id="204804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05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29845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29845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6</a:t>
            </a:r>
            <a:r>
              <a:rPr lang="en-US" sz="1800" b="1">
                <a:latin typeface="Courier New" pitchFamily="49" charset="0"/>
              </a:rPr>
              <a:t> ADDD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ROB5, </a:t>
            </a:r>
            <a:r>
              <a:rPr lang="en-US" sz="1800" b="1">
                <a:latin typeface="Courier New" pitchFamily="49" charset="0"/>
              </a:rPr>
              <a:t>R(F6)</a:t>
            </a:r>
            <a:endParaRPr lang="en-US" sz="1800" b="1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29845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09" name="Rectangle 9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0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04811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4813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04815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6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7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8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19" name="Text Box 19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04820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1" name="Line 21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2" name="Text Box 22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04823" name="Group 23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04824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25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26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27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28" name="Freeform 28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9" name="Text Box 29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204830" name="Group 30"/>
          <p:cNvGrpSpPr>
            <a:grpSpLocks/>
          </p:cNvGrpSpPr>
          <p:nvPr/>
        </p:nvGrpSpPr>
        <p:grpSpPr bwMode="auto">
          <a:xfrm>
            <a:off x="3505200" y="990600"/>
            <a:ext cx="3886200" cy="2133600"/>
            <a:chOff x="2208" y="624"/>
            <a:chExt cx="2448" cy="1344"/>
          </a:xfrm>
        </p:grpSpPr>
        <p:grpSp>
          <p:nvGrpSpPr>
            <p:cNvPr id="204831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04832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33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F0</a:t>
                </a:r>
              </a:p>
            </p:txBody>
          </p:sp>
          <p:sp>
            <p:nvSpPr>
              <p:cNvPr id="204834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35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36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37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ADDD F0,F4,F6</a:t>
                </a:r>
              </a:p>
            </p:txBody>
          </p:sp>
          <p:sp>
            <p:nvSpPr>
              <p:cNvPr id="204838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39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  <p:sp>
            <p:nvSpPr>
              <p:cNvPr id="204840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F4</a:t>
                </a:r>
              </a:p>
            </p:txBody>
          </p:sp>
          <p:sp>
            <p:nvSpPr>
              <p:cNvPr id="204841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42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LD F4,0(R3)</a:t>
                </a:r>
              </a:p>
            </p:txBody>
          </p:sp>
          <p:sp>
            <p:nvSpPr>
              <p:cNvPr id="204843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  <p:sp>
            <p:nvSpPr>
              <p:cNvPr id="204844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04845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4846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BNE F2,&lt;…&gt;</a:t>
                </a:r>
              </a:p>
            </p:txBody>
          </p:sp>
          <p:sp>
            <p:nvSpPr>
              <p:cNvPr id="204847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</p:grpSp>
        <p:sp>
          <p:nvSpPr>
            <p:cNvPr id="204848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F2</a:t>
              </a:r>
            </a:p>
          </p:txBody>
        </p:sp>
        <p:sp>
          <p:nvSpPr>
            <p:cNvPr id="204849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F10</a:t>
              </a:r>
            </a:p>
          </p:txBody>
        </p:sp>
        <p:sp>
          <p:nvSpPr>
            <p:cNvPr id="204850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04851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4852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4853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4854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DIVD F2,F10,F6</a:t>
              </a:r>
            </a:p>
          </p:txBody>
        </p:sp>
        <p:sp>
          <p:nvSpPr>
            <p:cNvPr id="204855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F10,F4,F0</a:t>
              </a:r>
            </a:p>
          </p:txBody>
        </p:sp>
        <p:sp>
          <p:nvSpPr>
            <p:cNvPr id="204856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F0,10(R2)</a:t>
              </a:r>
            </a:p>
          </p:txBody>
        </p:sp>
        <p:sp>
          <p:nvSpPr>
            <p:cNvPr id="204857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4858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4859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sp>
        <p:nvSpPr>
          <p:cNvPr id="204860" name="Line 60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1" name="Text Box 61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04862" name="Freeform 62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3" name="Line 63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4" name="Line 64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5" name="Text Box 65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4866" name="Text Box 66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4867" name="AutoShape 67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8" name="Text Box 68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04869" name="Text Box 69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04870" name="Group 70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04871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2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3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4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5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6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77" name="Text Box 77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4878" name="Line 78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79" name="Rectangle 79"/>
          <p:cNvSpPr>
            <a:spLocks noChangeArrowheads="1"/>
          </p:cNvSpPr>
          <p:nvPr/>
        </p:nvSpPr>
        <p:spPr bwMode="auto">
          <a:xfrm>
            <a:off x="6400800" y="53340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sz="1800" b="1">
                <a:latin typeface="Courier New" pitchFamily="49" charset="0"/>
              </a:rPr>
              <a:t> 10+R2</a:t>
            </a:r>
          </a:p>
        </p:txBody>
      </p:sp>
      <p:sp>
        <p:nvSpPr>
          <p:cNvPr id="204880" name="Rectangle 80"/>
          <p:cNvSpPr>
            <a:spLocks noChangeArrowheads="1"/>
          </p:cNvSpPr>
          <p:nvPr/>
        </p:nvSpPr>
        <p:spPr bwMode="auto">
          <a:xfrm>
            <a:off x="6400800" y="55880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1" name="Text Box 81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4882" name="Text Box 82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04883" name="Text Box 83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04884" name="Line 84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85" name="Line 85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86" name="Rectangle 86"/>
          <p:cNvSpPr>
            <a:spLocks noChangeArrowheads="1"/>
          </p:cNvSpPr>
          <p:nvPr/>
        </p:nvSpPr>
        <p:spPr bwMode="auto">
          <a:xfrm>
            <a:off x="6400800" y="55626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5</a:t>
            </a:r>
            <a:r>
              <a:rPr lang="en-US" sz="1800" b="1">
                <a:latin typeface="Courier New" pitchFamily="49" charset="0"/>
              </a:rPr>
              <a:t>  0+R3</a:t>
            </a:r>
          </a:p>
        </p:txBody>
      </p:sp>
      <p:sp>
        <p:nvSpPr>
          <p:cNvPr id="204887" name="Rectangle 87"/>
          <p:cNvSpPr>
            <a:spLocks noChangeArrowheads="1"/>
          </p:cNvSpPr>
          <p:nvPr/>
        </p:nvSpPr>
        <p:spPr bwMode="auto">
          <a:xfrm>
            <a:off x="6400800" y="57912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8" name="Line 88"/>
          <p:cNvSpPr>
            <a:spLocks noChangeShapeType="1"/>
          </p:cNvSpPr>
          <p:nvPr/>
        </p:nvSpPr>
        <p:spPr bwMode="auto">
          <a:xfrm>
            <a:off x="6756400" y="5334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850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06851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3</a:t>
              </a:r>
              <a:r>
                <a:rPr lang="en-US" sz="1800" b="1">
                  <a:latin typeface="Courier New" pitchFamily="49" charset="0"/>
                </a:rPr>
                <a:t> DIVD </a:t>
              </a:r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ROB2</a:t>
              </a:r>
              <a:r>
                <a:rPr lang="en-US" sz="1800" b="1">
                  <a:latin typeface="Courier New" pitchFamily="49" charset="0"/>
                </a:rPr>
                <a:t>,R(F6)</a:t>
              </a:r>
            </a:p>
          </p:txBody>
        </p:sp>
        <p:sp>
          <p:nvSpPr>
            <p:cNvPr id="206852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53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854" name="Rectangle 6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06855" name="Rectangle 7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6</a:t>
            </a:r>
            <a:r>
              <a:rPr lang="en-US" sz="1800" b="1">
                <a:latin typeface="Courier New" pitchFamily="49" charset="0"/>
              </a:rPr>
              <a:t> ADDD 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ROB5, </a:t>
            </a:r>
            <a:r>
              <a:rPr lang="en-US" sz="1800" b="1">
                <a:latin typeface="Courier New" pitchFamily="49" charset="0"/>
              </a:rPr>
              <a:t>R(F6)</a:t>
            </a:r>
          </a:p>
        </p:txBody>
      </p:sp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57" name="Rectangle 9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8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0" name="Text Box 12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6861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06862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4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5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6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06868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9" name="Line 21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06871" name="Group 23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06872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3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4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5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876" name="Freeform 28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77" name="Text Box 29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206878" name="Group 30"/>
          <p:cNvGrpSpPr>
            <a:grpSpLocks/>
          </p:cNvGrpSpPr>
          <p:nvPr/>
        </p:nvGrpSpPr>
        <p:grpSpPr bwMode="auto">
          <a:xfrm>
            <a:off x="3505200" y="990600"/>
            <a:ext cx="3886200" cy="2133600"/>
            <a:chOff x="2208" y="624"/>
            <a:chExt cx="2448" cy="1344"/>
          </a:xfrm>
        </p:grpSpPr>
        <p:grpSp>
          <p:nvGrpSpPr>
            <p:cNvPr id="206879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06880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06881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F0</a:t>
                </a:r>
              </a:p>
            </p:txBody>
          </p:sp>
          <p:sp>
            <p:nvSpPr>
              <p:cNvPr id="206882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solidFill>
                      <a:schemeClr val="hlink"/>
                    </a:solidFill>
                    <a:latin typeface="Courier New" pitchFamily="49" charset="0"/>
                  </a:rPr>
                  <a:t>ROB5</a:t>
                </a:r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6883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 </a:t>
                </a:r>
              </a:p>
            </p:txBody>
          </p:sp>
          <p:sp>
            <p:nvSpPr>
              <p:cNvPr id="206884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ST 0(R3),F4</a:t>
                </a:r>
              </a:p>
            </p:txBody>
          </p:sp>
          <p:sp>
            <p:nvSpPr>
              <p:cNvPr id="206885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ADDD F0,F4,F6</a:t>
                </a:r>
              </a:p>
            </p:txBody>
          </p:sp>
          <p:sp>
            <p:nvSpPr>
              <p:cNvPr id="206886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  <p:sp>
            <p:nvSpPr>
              <p:cNvPr id="206887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  <p:sp>
            <p:nvSpPr>
              <p:cNvPr id="206888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F4</a:t>
                </a:r>
              </a:p>
            </p:txBody>
          </p:sp>
          <p:sp>
            <p:nvSpPr>
              <p:cNvPr id="206889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6890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LD F4,0(R3)</a:t>
                </a:r>
              </a:p>
            </p:txBody>
          </p:sp>
          <p:sp>
            <p:nvSpPr>
              <p:cNvPr id="206891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  <p:sp>
            <p:nvSpPr>
              <p:cNvPr id="206892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06893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6894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BNE F2,&lt;…&gt;</a:t>
                </a:r>
              </a:p>
            </p:txBody>
          </p:sp>
          <p:sp>
            <p:nvSpPr>
              <p:cNvPr id="206895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</p:grpSp>
        <p:sp>
          <p:nvSpPr>
            <p:cNvPr id="206896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F2</a:t>
              </a:r>
            </a:p>
          </p:txBody>
        </p:sp>
        <p:sp>
          <p:nvSpPr>
            <p:cNvPr id="206897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F10</a:t>
              </a:r>
            </a:p>
          </p:txBody>
        </p:sp>
        <p:sp>
          <p:nvSpPr>
            <p:cNvPr id="206898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06899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6900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6901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6902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DIVD F2,F10,F6</a:t>
              </a:r>
            </a:p>
          </p:txBody>
        </p:sp>
        <p:sp>
          <p:nvSpPr>
            <p:cNvPr id="206903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F10,F4,F0</a:t>
              </a:r>
            </a:p>
          </p:txBody>
        </p:sp>
        <p:sp>
          <p:nvSpPr>
            <p:cNvPr id="206904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F0,10(R2)</a:t>
              </a:r>
            </a:p>
          </p:txBody>
        </p:sp>
        <p:sp>
          <p:nvSpPr>
            <p:cNvPr id="206905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6906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6907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sp>
        <p:nvSpPr>
          <p:cNvPr id="206908" name="Line 60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09" name="Text Box 61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06910" name="Freeform 62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11" name="Line 63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12" name="Line 64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13" name="Text Box 65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6914" name="Text Box 66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6915" name="AutoShape 67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16" name="Text Box 68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06917" name="Text Box 69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06918" name="Group 70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06919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0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1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2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3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4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925" name="Text Box 77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6926" name="Line 78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27" name="Text Box 79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6928" name="Text Box 80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06929" name="Text Box 81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06930" name="Line 82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31" name="Line 83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32" name="Rectangle 84"/>
          <p:cNvSpPr>
            <a:spLocks noChangeArrowheads="1"/>
          </p:cNvSpPr>
          <p:nvPr/>
        </p:nvSpPr>
        <p:spPr bwMode="auto">
          <a:xfrm>
            <a:off x="6400800" y="53340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1</a:t>
            </a:r>
            <a:r>
              <a:rPr lang="en-US" sz="1800" b="1">
                <a:latin typeface="Courier New" pitchFamily="49" charset="0"/>
              </a:rPr>
              <a:t> 10+R2</a:t>
            </a:r>
          </a:p>
        </p:txBody>
      </p:sp>
      <p:sp>
        <p:nvSpPr>
          <p:cNvPr id="206933" name="Rectangle 85"/>
          <p:cNvSpPr>
            <a:spLocks noChangeArrowheads="1"/>
          </p:cNvSpPr>
          <p:nvPr/>
        </p:nvSpPr>
        <p:spPr bwMode="auto">
          <a:xfrm>
            <a:off x="6400800" y="55880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34" name="Rectangle 86"/>
          <p:cNvSpPr>
            <a:spLocks noChangeArrowheads="1"/>
          </p:cNvSpPr>
          <p:nvPr/>
        </p:nvSpPr>
        <p:spPr bwMode="auto">
          <a:xfrm>
            <a:off x="6400800" y="55626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5</a:t>
            </a:r>
            <a:r>
              <a:rPr lang="en-US" sz="1800" b="1">
                <a:latin typeface="Courier New" pitchFamily="49" charset="0"/>
              </a:rPr>
              <a:t>  0+R3</a:t>
            </a:r>
          </a:p>
        </p:txBody>
      </p:sp>
      <p:sp>
        <p:nvSpPr>
          <p:cNvPr id="206935" name="Rectangle 87"/>
          <p:cNvSpPr>
            <a:spLocks noChangeArrowheads="1"/>
          </p:cNvSpPr>
          <p:nvPr/>
        </p:nvSpPr>
        <p:spPr bwMode="auto">
          <a:xfrm>
            <a:off x="6400800" y="5791200"/>
            <a:ext cx="1066800" cy="25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36" name="Line 88"/>
          <p:cNvSpPr>
            <a:spLocks noChangeShapeType="1"/>
          </p:cNvSpPr>
          <p:nvPr/>
        </p:nvSpPr>
        <p:spPr bwMode="auto">
          <a:xfrm>
            <a:off x="6756400" y="5334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898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08899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3</a:t>
              </a:r>
              <a:r>
                <a:rPr lang="en-US" sz="1800" b="1">
                  <a:latin typeface="Courier New" pitchFamily="49" charset="0"/>
                </a:rPr>
                <a:t> DIVD </a:t>
              </a:r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ROB2</a:t>
              </a:r>
              <a:r>
                <a:rPr lang="en-US" sz="1800" b="1">
                  <a:latin typeface="Courier New" pitchFamily="49" charset="0"/>
                </a:rPr>
                <a:t>,R(F6)</a:t>
              </a:r>
            </a:p>
          </p:txBody>
        </p:sp>
        <p:sp>
          <p:nvSpPr>
            <p:cNvPr id="208900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1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02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08903" name="Line 7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4" name="Text Box 8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8905" name="Rectangle 9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08907" name="Line 11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8" name="Line 12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9" name="Line 13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0" name="Line 14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1" name="Text Box 15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08912" name="Line 16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3" name="Line 17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14" name="Text Box 18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08915" name="Group 19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08916" name="Rectangle 20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17" name="Rectangle 21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18" name="Rectangle 22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19" name="Rectangle 23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20" name="Freeform 24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21" name="Text Box 25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208922" name="Group 26"/>
          <p:cNvGrpSpPr>
            <a:grpSpLocks/>
          </p:cNvGrpSpPr>
          <p:nvPr/>
        </p:nvGrpSpPr>
        <p:grpSpPr bwMode="auto">
          <a:xfrm>
            <a:off x="3505200" y="990600"/>
            <a:ext cx="3886200" cy="2133600"/>
            <a:chOff x="2208" y="624"/>
            <a:chExt cx="2448" cy="1344"/>
          </a:xfrm>
        </p:grpSpPr>
        <p:grpSp>
          <p:nvGrpSpPr>
            <p:cNvPr id="208923" name="Group 27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08924" name="Rectangle 28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08925" name="Rectangle 29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F0</a:t>
                </a:r>
              </a:p>
            </p:txBody>
          </p:sp>
          <p:sp>
            <p:nvSpPr>
              <p:cNvPr id="208926" name="Rectangle 30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M[10]</a:t>
                </a:r>
              </a:p>
            </p:txBody>
          </p:sp>
          <p:sp>
            <p:nvSpPr>
              <p:cNvPr id="208927" name="Rectangle 31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 </a:t>
                </a:r>
              </a:p>
            </p:txBody>
          </p:sp>
          <p:sp>
            <p:nvSpPr>
              <p:cNvPr id="208928" name="Rectangle 32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ST 0(R3),F4</a:t>
                </a:r>
              </a:p>
            </p:txBody>
          </p:sp>
          <p:sp>
            <p:nvSpPr>
              <p:cNvPr id="208929" name="Rectangle 33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ADDD F0,F4,F6</a:t>
                </a:r>
              </a:p>
            </p:txBody>
          </p:sp>
          <p:sp>
            <p:nvSpPr>
              <p:cNvPr id="208930" name="Rectangle 34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Y</a:t>
                </a:r>
              </a:p>
            </p:txBody>
          </p:sp>
          <p:sp>
            <p:nvSpPr>
              <p:cNvPr id="208931" name="Rectangle 35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  <p:sp>
            <p:nvSpPr>
              <p:cNvPr id="208932" name="Rectangle 36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F4</a:t>
                </a:r>
              </a:p>
            </p:txBody>
          </p:sp>
          <p:sp>
            <p:nvSpPr>
              <p:cNvPr id="208933" name="Rectangle 37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M[10]</a:t>
                </a:r>
              </a:p>
            </p:txBody>
          </p:sp>
          <p:sp>
            <p:nvSpPr>
              <p:cNvPr id="208934" name="Rectangle 38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LD F4,0(R3)</a:t>
                </a:r>
              </a:p>
            </p:txBody>
          </p:sp>
          <p:sp>
            <p:nvSpPr>
              <p:cNvPr id="208935" name="Rectangle 39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Y</a:t>
                </a:r>
              </a:p>
            </p:txBody>
          </p:sp>
          <p:sp>
            <p:nvSpPr>
              <p:cNvPr id="208936" name="Rectangle 40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08937" name="Rectangle 4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08938" name="Rectangle 42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BNE F2,&lt;…&gt;</a:t>
                </a:r>
              </a:p>
            </p:txBody>
          </p:sp>
          <p:sp>
            <p:nvSpPr>
              <p:cNvPr id="208939" name="Rectangle 43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</p:grpSp>
        <p:sp>
          <p:nvSpPr>
            <p:cNvPr id="208940" name="Rectangle 44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F2</a:t>
              </a:r>
            </a:p>
          </p:txBody>
        </p:sp>
        <p:sp>
          <p:nvSpPr>
            <p:cNvPr id="208941" name="Rectangle 45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F10</a:t>
              </a:r>
            </a:p>
          </p:txBody>
        </p:sp>
        <p:sp>
          <p:nvSpPr>
            <p:cNvPr id="208942" name="Rectangle 46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08943" name="Rectangle 47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8944" name="Rectangle 48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8945" name="Rectangle 49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08946" name="Rectangle 50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DIVD F2,F10,F6</a:t>
              </a:r>
            </a:p>
          </p:txBody>
        </p:sp>
        <p:sp>
          <p:nvSpPr>
            <p:cNvPr id="208947" name="Rectangle 51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F10,F4,F0</a:t>
              </a:r>
            </a:p>
          </p:txBody>
        </p:sp>
        <p:sp>
          <p:nvSpPr>
            <p:cNvPr id="208948" name="Rectangle 52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F0,10(R2)</a:t>
              </a:r>
            </a:p>
          </p:txBody>
        </p:sp>
        <p:sp>
          <p:nvSpPr>
            <p:cNvPr id="208949" name="Rectangle 53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8950" name="Rectangle 54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08951" name="Rectangle 55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sp>
        <p:nvSpPr>
          <p:cNvPr id="208952" name="Line 56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53" name="Text Box 57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08954" name="Freeform 58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55" name="Line 59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56" name="Line 60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57" name="Text Box 61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8958" name="Text Box 62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8959" name="AutoShape 63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60" name="Text Box 64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08961" name="Text Box 65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08962" name="Group 66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08963" name="Rectangle 67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64" name="Rectangle 68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65" name="Rectangle 69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66" name="Rectangle 70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67" name="Rectangle 71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68" name="Rectangle 72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69" name="Text Box 73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08970" name="Line 74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8971" name="Group 75"/>
          <p:cNvGrpSpPr>
            <a:grpSpLocks/>
          </p:cNvGrpSpPr>
          <p:nvPr/>
        </p:nvGrpSpPr>
        <p:grpSpPr bwMode="auto">
          <a:xfrm>
            <a:off x="6400800" y="5334000"/>
            <a:ext cx="1066800" cy="762000"/>
            <a:chOff x="4320" y="3360"/>
            <a:chExt cx="576" cy="480"/>
          </a:xfrm>
        </p:grpSpPr>
        <p:sp>
          <p:nvSpPr>
            <p:cNvPr id="208972" name="Rectangle 76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1</a:t>
              </a:r>
              <a:r>
                <a:rPr lang="en-US" sz="1800" b="1">
                  <a:latin typeface="Courier New" pitchFamily="49" charset="0"/>
                </a:rPr>
                <a:t> 10+R2</a:t>
              </a:r>
            </a:p>
          </p:txBody>
        </p:sp>
        <p:sp>
          <p:nvSpPr>
            <p:cNvPr id="208973" name="Rectangle 77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4" name="Rectangle 78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5" name="Line 79"/>
            <p:cNvSpPr>
              <a:spLocks noChangeShapeType="1"/>
            </p:cNvSpPr>
            <p:nvPr/>
          </p:nvSpPr>
          <p:spPr bwMode="auto">
            <a:xfrm>
              <a:off x="4512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76" name="Text Box 80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08977" name="Text Box 81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08978" name="Text Box 82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08979" name="Line 83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80" name="Line 84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81" name="Rectangle 85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08982" name="Rectangle 86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6</a:t>
            </a:r>
            <a:r>
              <a:rPr lang="en-US" sz="1800" b="1">
                <a:latin typeface="Courier New" pitchFamily="49" charset="0"/>
              </a:rPr>
              <a:t> ADDD M[10],R(F6)</a:t>
            </a:r>
          </a:p>
        </p:txBody>
      </p:sp>
      <p:sp>
        <p:nvSpPr>
          <p:cNvPr id="208983" name="Rectangle 87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84" name="Rectangle 88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946" name="Group 2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10947" name="Rectangle 3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3</a:t>
              </a:r>
              <a:r>
                <a:rPr lang="en-US" sz="1800" b="1">
                  <a:latin typeface="Courier New" pitchFamily="49" charset="0"/>
                </a:rPr>
                <a:t> DIVD </a:t>
              </a:r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ROB2</a:t>
              </a:r>
              <a:r>
                <a:rPr lang="en-US" sz="1800" b="1">
                  <a:latin typeface="Courier New" pitchFamily="49" charset="0"/>
                </a:rPr>
                <a:t>,R(F6)</a:t>
              </a:r>
            </a:p>
          </p:txBody>
        </p:sp>
        <p:sp>
          <p:nvSpPr>
            <p:cNvPr id="210948" name="Rectangle 4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49" name="Rectangle 5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950" name="Rectangle 6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52" name="Rectangle 8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53" name="Rectangle 9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4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10955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10957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10958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10959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0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1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2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3" name="Text Box 19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10964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5" name="Line 21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10967" name="Group 23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10968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69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0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71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972" name="Freeform 28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73" name="Text Box 29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grpSp>
        <p:nvGrpSpPr>
          <p:cNvPr id="210974" name="Group 30"/>
          <p:cNvGrpSpPr>
            <a:grpSpLocks/>
          </p:cNvGrpSpPr>
          <p:nvPr/>
        </p:nvGrpSpPr>
        <p:grpSpPr bwMode="auto">
          <a:xfrm>
            <a:off x="3505200" y="990600"/>
            <a:ext cx="3886200" cy="2133600"/>
            <a:chOff x="2208" y="624"/>
            <a:chExt cx="2448" cy="1344"/>
          </a:xfrm>
        </p:grpSpPr>
        <p:grpSp>
          <p:nvGrpSpPr>
            <p:cNvPr id="210975" name="Group 31"/>
            <p:cNvGrpSpPr>
              <a:grpSpLocks/>
            </p:cNvGrpSpPr>
            <p:nvPr/>
          </p:nvGrpSpPr>
          <p:grpSpPr bwMode="auto">
            <a:xfrm>
              <a:off x="2208" y="624"/>
              <a:ext cx="2448" cy="768"/>
              <a:chOff x="2208" y="576"/>
              <a:chExt cx="2448" cy="768"/>
            </a:xfrm>
          </p:grpSpPr>
          <p:sp>
            <p:nvSpPr>
              <p:cNvPr id="210976" name="Rectangle 32"/>
              <p:cNvSpPr>
                <a:spLocks noChangeArrowheads="1"/>
              </p:cNvSpPr>
              <p:nvPr/>
            </p:nvSpPr>
            <p:spPr bwMode="auto">
              <a:xfrm>
                <a:off x="2208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10977" name="Rectangle 33"/>
              <p:cNvSpPr>
                <a:spLocks noChangeArrowheads="1"/>
              </p:cNvSpPr>
              <p:nvPr/>
            </p:nvSpPr>
            <p:spPr bwMode="auto">
              <a:xfrm>
                <a:off x="2208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F0</a:t>
                </a:r>
              </a:p>
            </p:txBody>
          </p:sp>
          <p:sp>
            <p:nvSpPr>
              <p:cNvPr id="210978" name="Rectangle 34"/>
              <p:cNvSpPr>
                <a:spLocks noChangeArrowheads="1"/>
              </p:cNvSpPr>
              <p:nvPr/>
            </p:nvSpPr>
            <p:spPr bwMode="auto">
              <a:xfrm>
                <a:off x="2448" y="57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M[10]</a:t>
                </a:r>
              </a:p>
            </p:txBody>
          </p:sp>
          <p:sp>
            <p:nvSpPr>
              <p:cNvPr id="210979" name="Rectangle 35"/>
              <p:cNvSpPr>
                <a:spLocks noChangeArrowheads="1"/>
              </p:cNvSpPr>
              <p:nvPr/>
            </p:nvSpPr>
            <p:spPr bwMode="auto">
              <a:xfrm>
                <a:off x="2448" y="76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&lt;val2&gt;</a:t>
                </a:r>
              </a:p>
            </p:txBody>
          </p:sp>
          <p:sp>
            <p:nvSpPr>
              <p:cNvPr id="210980" name="Rectangle 36"/>
              <p:cNvSpPr>
                <a:spLocks noChangeArrowheads="1"/>
              </p:cNvSpPr>
              <p:nvPr/>
            </p:nvSpPr>
            <p:spPr bwMode="auto">
              <a:xfrm>
                <a:off x="3072" y="576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ST 0(R3),F4</a:t>
                </a:r>
              </a:p>
            </p:txBody>
          </p:sp>
          <p:sp>
            <p:nvSpPr>
              <p:cNvPr id="210981" name="Rectangle 37"/>
              <p:cNvSpPr>
                <a:spLocks noChangeArrowheads="1"/>
              </p:cNvSpPr>
              <p:nvPr/>
            </p:nvSpPr>
            <p:spPr bwMode="auto">
              <a:xfrm>
                <a:off x="3072" y="768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ADDD F0,F4,F6</a:t>
                </a:r>
              </a:p>
            </p:txBody>
          </p:sp>
          <p:sp>
            <p:nvSpPr>
              <p:cNvPr id="210982" name="Rectangle 38"/>
              <p:cNvSpPr>
                <a:spLocks noChangeArrowheads="1"/>
              </p:cNvSpPr>
              <p:nvPr/>
            </p:nvSpPr>
            <p:spPr bwMode="auto">
              <a:xfrm>
                <a:off x="4416" y="5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Y</a:t>
                </a:r>
              </a:p>
            </p:txBody>
          </p:sp>
          <p:sp>
            <p:nvSpPr>
              <p:cNvPr id="210983" name="Rectangle 39"/>
              <p:cNvSpPr>
                <a:spLocks noChangeArrowheads="1"/>
              </p:cNvSpPr>
              <p:nvPr/>
            </p:nvSpPr>
            <p:spPr bwMode="auto">
              <a:xfrm>
                <a:off x="4416" y="7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Ex</a:t>
                </a:r>
              </a:p>
            </p:txBody>
          </p:sp>
          <p:sp>
            <p:nvSpPr>
              <p:cNvPr id="210984" name="Rectangle 40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F4</a:t>
                </a:r>
              </a:p>
            </p:txBody>
          </p:sp>
          <p:sp>
            <p:nvSpPr>
              <p:cNvPr id="210985" name="Rectangle 41"/>
              <p:cNvSpPr>
                <a:spLocks noChangeArrowheads="1"/>
              </p:cNvSpPr>
              <p:nvPr/>
            </p:nvSpPr>
            <p:spPr bwMode="auto">
              <a:xfrm>
                <a:off x="2448" y="960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M[10]</a:t>
                </a:r>
              </a:p>
            </p:txBody>
          </p:sp>
          <p:sp>
            <p:nvSpPr>
              <p:cNvPr id="210986" name="Rectangle 42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LD F4,0(R3)</a:t>
                </a:r>
              </a:p>
            </p:txBody>
          </p:sp>
          <p:sp>
            <p:nvSpPr>
              <p:cNvPr id="210987" name="Rectangle 43"/>
              <p:cNvSpPr>
                <a:spLocks noChangeArrowheads="1"/>
              </p:cNvSpPr>
              <p:nvPr/>
            </p:nvSpPr>
            <p:spPr bwMode="auto">
              <a:xfrm>
                <a:off x="4416" y="96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Y</a:t>
                </a:r>
              </a:p>
            </p:txBody>
          </p:sp>
          <p:sp>
            <p:nvSpPr>
              <p:cNvPr id="210988" name="Rectangle 44"/>
              <p:cNvSpPr>
                <a:spLocks noChangeArrowheads="1"/>
              </p:cNvSpPr>
              <p:nvPr/>
            </p:nvSpPr>
            <p:spPr bwMode="auto">
              <a:xfrm>
                <a:off x="2208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--</a:t>
                </a:r>
              </a:p>
            </p:txBody>
          </p:sp>
          <p:sp>
            <p:nvSpPr>
              <p:cNvPr id="210989" name="Rectangle 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latin typeface="Courier New" pitchFamily="49" charset="0"/>
                </a:endParaRPr>
              </a:p>
            </p:txBody>
          </p:sp>
          <p:sp>
            <p:nvSpPr>
              <p:cNvPr id="210990" name="Rectangle 4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1344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r>
                  <a:rPr lang="en-US" sz="1800" b="1">
                    <a:latin typeface="Courier New" pitchFamily="49" charset="0"/>
                  </a:rPr>
                  <a:t>BNE F2,&lt;…&gt;</a:t>
                </a:r>
              </a:p>
            </p:txBody>
          </p:sp>
          <p:sp>
            <p:nvSpPr>
              <p:cNvPr id="210991" name="Rectangle 4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r>
                  <a:rPr lang="en-US" sz="1800" b="1">
                    <a:latin typeface="Courier New" pitchFamily="49" charset="0"/>
                  </a:rPr>
                  <a:t>N</a:t>
                </a:r>
              </a:p>
            </p:txBody>
          </p:sp>
        </p:grpSp>
        <p:sp>
          <p:nvSpPr>
            <p:cNvPr id="210992" name="Rectangle 48"/>
            <p:cNvSpPr>
              <a:spLocks noChangeArrowheads="1"/>
            </p:cNvSpPr>
            <p:nvPr/>
          </p:nvSpPr>
          <p:spPr bwMode="auto">
            <a:xfrm>
              <a:off x="2208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F2</a:t>
              </a:r>
            </a:p>
          </p:txBody>
        </p:sp>
        <p:sp>
          <p:nvSpPr>
            <p:cNvPr id="210993" name="Rectangle 49"/>
            <p:cNvSpPr>
              <a:spLocks noChangeArrowheads="1"/>
            </p:cNvSpPr>
            <p:nvPr/>
          </p:nvSpPr>
          <p:spPr bwMode="auto">
            <a:xfrm>
              <a:off x="2208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F10</a:t>
              </a:r>
            </a:p>
          </p:txBody>
        </p:sp>
        <p:sp>
          <p:nvSpPr>
            <p:cNvPr id="210994" name="Rectangle 50"/>
            <p:cNvSpPr>
              <a:spLocks noChangeArrowheads="1"/>
            </p:cNvSpPr>
            <p:nvPr/>
          </p:nvSpPr>
          <p:spPr bwMode="auto">
            <a:xfrm>
              <a:off x="2208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10995" name="Rectangle 51"/>
            <p:cNvSpPr>
              <a:spLocks noChangeArrowheads="1"/>
            </p:cNvSpPr>
            <p:nvPr/>
          </p:nvSpPr>
          <p:spPr bwMode="auto">
            <a:xfrm>
              <a:off x="2448" y="139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10996" name="Rectangle 52"/>
            <p:cNvSpPr>
              <a:spLocks noChangeArrowheads="1"/>
            </p:cNvSpPr>
            <p:nvPr/>
          </p:nvSpPr>
          <p:spPr bwMode="auto">
            <a:xfrm>
              <a:off x="2448" y="1584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10997" name="Rectangle 53"/>
            <p:cNvSpPr>
              <a:spLocks noChangeArrowheads="1"/>
            </p:cNvSpPr>
            <p:nvPr/>
          </p:nvSpPr>
          <p:spPr bwMode="auto">
            <a:xfrm>
              <a:off x="2448" y="17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10998" name="Rectangle 54"/>
            <p:cNvSpPr>
              <a:spLocks noChangeArrowheads="1"/>
            </p:cNvSpPr>
            <p:nvPr/>
          </p:nvSpPr>
          <p:spPr bwMode="auto">
            <a:xfrm>
              <a:off x="3072" y="139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DIVD F2,F10,F6</a:t>
              </a:r>
            </a:p>
          </p:txBody>
        </p:sp>
        <p:sp>
          <p:nvSpPr>
            <p:cNvPr id="210999" name="Rectangle 55"/>
            <p:cNvSpPr>
              <a:spLocks noChangeArrowheads="1"/>
            </p:cNvSpPr>
            <p:nvPr/>
          </p:nvSpPr>
          <p:spPr bwMode="auto">
            <a:xfrm>
              <a:off x="3072" y="1584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F10,F4,F0</a:t>
              </a:r>
            </a:p>
          </p:txBody>
        </p:sp>
        <p:sp>
          <p:nvSpPr>
            <p:cNvPr id="211000" name="Rectangle 56"/>
            <p:cNvSpPr>
              <a:spLocks noChangeArrowheads="1"/>
            </p:cNvSpPr>
            <p:nvPr/>
          </p:nvSpPr>
          <p:spPr bwMode="auto">
            <a:xfrm>
              <a:off x="3072" y="17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F0,10(R2)</a:t>
              </a:r>
            </a:p>
          </p:txBody>
        </p:sp>
        <p:sp>
          <p:nvSpPr>
            <p:cNvPr id="211001" name="Rectangle 57"/>
            <p:cNvSpPr>
              <a:spLocks noChangeArrowheads="1"/>
            </p:cNvSpPr>
            <p:nvPr/>
          </p:nvSpPr>
          <p:spPr bwMode="auto">
            <a:xfrm>
              <a:off x="4416" y="139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11002" name="Rectangle 58"/>
            <p:cNvSpPr>
              <a:spLocks noChangeArrowheads="1"/>
            </p:cNvSpPr>
            <p:nvPr/>
          </p:nvSpPr>
          <p:spPr bwMode="auto">
            <a:xfrm>
              <a:off x="4416" y="1584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  <p:sp>
          <p:nvSpPr>
            <p:cNvPr id="211003" name="Rectangle 59"/>
            <p:cNvSpPr>
              <a:spLocks noChangeArrowheads="1"/>
            </p:cNvSpPr>
            <p:nvPr/>
          </p:nvSpPr>
          <p:spPr bwMode="auto">
            <a:xfrm>
              <a:off x="4416" y="17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sp>
        <p:nvSpPr>
          <p:cNvPr id="211004" name="Line 60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05" name="Text Box 61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11006" name="Freeform 62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07" name="Line 63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08" name="Line 64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09" name="Text Box 65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11010" name="Text Box 66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11011" name="AutoShape 67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12" name="Text Box 68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11013" name="Text Box 69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11014" name="Group 70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11015" name="Rectangle 71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6" name="Rectangle 72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7" name="Rectangle 73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8" name="Rectangle 74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19" name="Rectangle 75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0" name="Rectangle 76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021" name="Text Box 77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11022" name="Line 78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1023" name="Group 79"/>
          <p:cNvGrpSpPr>
            <a:grpSpLocks/>
          </p:cNvGrpSpPr>
          <p:nvPr/>
        </p:nvGrpSpPr>
        <p:grpSpPr bwMode="auto">
          <a:xfrm>
            <a:off x="6400800" y="5334000"/>
            <a:ext cx="1066800" cy="762000"/>
            <a:chOff x="4320" y="3360"/>
            <a:chExt cx="576" cy="480"/>
          </a:xfrm>
        </p:grpSpPr>
        <p:sp>
          <p:nvSpPr>
            <p:cNvPr id="211024" name="Rectangle 80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1</a:t>
              </a:r>
              <a:r>
                <a:rPr lang="en-US" sz="1800" b="1">
                  <a:latin typeface="Courier New" pitchFamily="49" charset="0"/>
                </a:rPr>
                <a:t> 10+R2</a:t>
              </a:r>
            </a:p>
          </p:txBody>
        </p:sp>
        <p:sp>
          <p:nvSpPr>
            <p:cNvPr id="211025" name="Rectangle 81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6" name="Rectangle 82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027" name="Line 83"/>
            <p:cNvSpPr>
              <a:spLocks noChangeShapeType="1"/>
            </p:cNvSpPr>
            <p:nvPr/>
          </p:nvSpPr>
          <p:spPr bwMode="auto">
            <a:xfrm>
              <a:off x="4512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028" name="Text Box 84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11029" name="Text Box 85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11030" name="Text Box 86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11031" name="Line 87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32" name="Line 88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162800" cy="1143000"/>
          </a:xfrm>
          <a:noFill/>
          <a:ln/>
        </p:spPr>
        <p:txBody>
          <a:bodyPr/>
          <a:lstStyle/>
          <a:p>
            <a:r>
              <a:rPr lang="en-US" dirty="0"/>
              <a:t>Getting CPI &lt; 1: Issuing</a:t>
            </a:r>
            <a:br>
              <a:rPr lang="en-US" dirty="0"/>
            </a:br>
            <a:r>
              <a:rPr lang="en-US" dirty="0"/>
              <a:t>Multiple Instructions/Cycle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114800"/>
          </a:xfrm>
          <a:noFill/>
          <a:ln/>
        </p:spPr>
        <p:txBody>
          <a:bodyPr/>
          <a:lstStyle/>
          <a:p>
            <a:r>
              <a:rPr lang="en-US" dirty="0"/>
              <a:t>Two variations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Superscalar</a:t>
            </a:r>
            <a:r>
              <a:rPr lang="en-US" dirty="0"/>
              <a:t>: </a:t>
            </a:r>
            <a:r>
              <a:rPr lang="en-US" b="0" dirty="0"/>
              <a:t>varying </a:t>
            </a:r>
            <a:r>
              <a:rPr lang="en-US" b="0" dirty="0" smtClean="0"/>
              <a:t>number of </a:t>
            </a:r>
            <a:r>
              <a:rPr lang="en-US" b="0" dirty="0"/>
              <a:t>instructions/cycle (1 to 8), scheduled by compiler or by HW (</a:t>
            </a:r>
            <a:r>
              <a:rPr lang="en-US" b="0" dirty="0" err="1"/>
              <a:t>Tomasulo</a:t>
            </a:r>
            <a:r>
              <a:rPr lang="en-US" b="0" dirty="0"/>
              <a:t>)</a:t>
            </a:r>
          </a:p>
          <a:p>
            <a:pPr lvl="2"/>
            <a:r>
              <a:rPr lang="en-US" b="0" dirty="0"/>
              <a:t>IBM PowerPC, Sun </a:t>
            </a:r>
            <a:r>
              <a:rPr lang="en-US" b="0" dirty="0" err="1"/>
              <a:t>UltraSparc</a:t>
            </a:r>
            <a:r>
              <a:rPr lang="en-US" b="0" dirty="0"/>
              <a:t>, DEC Alpha, HP 8000</a:t>
            </a:r>
          </a:p>
          <a:p>
            <a:pPr lvl="1"/>
            <a:r>
              <a:rPr lang="en-US" u="sng" dirty="0">
                <a:solidFill>
                  <a:srgbClr val="006600"/>
                </a:solidFill>
              </a:rPr>
              <a:t>(Very) Long Instruction Words (V)LIW</a:t>
            </a:r>
            <a:r>
              <a:rPr lang="en-US" u="sng" dirty="0"/>
              <a:t>: 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fixed number of instructions (4-16) scheduled by the compiler; put ops into wide templates</a:t>
            </a:r>
          </a:p>
          <a:p>
            <a:pPr lvl="2"/>
            <a:r>
              <a:rPr lang="en-US" b="0" dirty="0"/>
              <a:t>Joint HP/Intel agreement in 1999/2000</a:t>
            </a:r>
          </a:p>
          <a:p>
            <a:pPr lvl="2"/>
            <a:r>
              <a:rPr lang="en-US" b="0" dirty="0"/>
              <a:t>Intel Architecture-64 (IA-64) 64-bit address</a:t>
            </a:r>
          </a:p>
          <a:p>
            <a:pPr lvl="2"/>
            <a:r>
              <a:rPr lang="en-US" b="0" dirty="0"/>
              <a:t>Style: “Explicitly Parallel Instruction Computer (EPIC)”</a:t>
            </a:r>
          </a:p>
          <a:p>
            <a:r>
              <a:rPr lang="en-US" b="0" dirty="0"/>
              <a:t>Anticipated success lead to use of </a:t>
            </a:r>
            <a:br>
              <a:rPr lang="en-US" b="0" dirty="0"/>
            </a:br>
            <a:r>
              <a:rPr lang="en-US" b="0" u="sng" dirty="0">
                <a:solidFill>
                  <a:schemeClr val="hlink"/>
                </a:solidFill>
              </a:rPr>
              <a:t>Instructions Per Clock </a:t>
            </a:r>
            <a:r>
              <a:rPr lang="en-US" b="0" dirty="0"/>
              <a:t>cycle (</a:t>
            </a:r>
            <a:r>
              <a:rPr lang="en-US" b="0" u="sng" dirty="0">
                <a:solidFill>
                  <a:schemeClr val="hlink"/>
                </a:solidFill>
              </a:rPr>
              <a:t>IPC</a:t>
            </a:r>
            <a:r>
              <a:rPr lang="en-US" b="0" dirty="0"/>
              <a:t>) vs. CPI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994" name="Group 2"/>
          <p:cNvGrpSpPr>
            <a:grpSpLocks/>
          </p:cNvGrpSpPr>
          <p:nvPr/>
        </p:nvGrpSpPr>
        <p:grpSpPr bwMode="auto">
          <a:xfrm>
            <a:off x="3505200" y="990600"/>
            <a:ext cx="3886200" cy="1219200"/>
            <a:chOff x="2208" y="576"/>
            <a:chExt cx="2448" cy="768"/>
          </a:xfrm>
        </p:grpSpPr>
        <p:sp>
          <p:nvSpPr>
            <p:cNvPr id="212995" name="Rectangle 3"/>
            <p:cNvSpPr>
              <a:spLocks noChangeArrowheads="1"/>
            </p:cNvSpPr>
            <p:nvPr/>
          </p:nvSpPr>
          <p:spPr bwMode="auto">
            <a:xfrm>
              <a:off x="2208" y="5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--</a:t>
              </a:r>
            </a:p>
          </p:txBody>
        </p:sp>
        <p:sp>
          <p:nvSpPr>
            <p:cNvPr id="212996" name="Rectangle 4"/>
            <p:cNvSpPr>
              <a:spLocks noChangeArrowheads="1"/>
            </p:cNvSpPr>
            <p:nvPr/>
          </p:nvSpPr>
          <p:spPr bwMode="auto">
            <a:xfrm>
              <a:off x="2208" y="768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F0</a:t>
              </a:r>
            </a:p>
          </p:txBody>
        </p:sp>
        <p:sp>
          <p:nvSpPr>
            <p:cNvPr id="212997" name="Rectangle 5"/>
            <p:cNvSpPr>
              <a:spLocks noChangeArrowheads="1"/>
            </p:cNvSpPr>
            <p:nvPr/>
          </p:nvSpPr>
          <p:spPr bwMode="auto">
            <a:xfrm>
              <a:off x="2448" y="576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M[10]</a:t>
              </a:r>
            </a:p>
          </p:txBody>
        </p:sp>
        <p:sp>
          <p:nvSpPr>
            <p:cNvPr id="212998" name="Rectangle 6"/>
            <p:cNvSpPr>
              <a:spLocks noChangeArrowheads="1"/>
            </p:cNvSpPr>
            <p:nvPr/>
          </p:nvSpPr>
          <p:spPr bwMode="auto">
            <a:xfrm>
              <a:off x="2448" y="768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&lt;val2&gt;</a:t>
              </a:r>
            </a:p>
          </p:txBody>
        </p:sp>
        <p:sp>
          <p:nvSpPr>
            <p:cNvPr id="212999" name="Rectangle 7"/>
            <p:cNvSpPr>
              <a:spLocks noChangeArrowheads="1"/>
            </p:cNvSpPr>
            <p:nvPr/>
          </p:nvSpPr>
          <p:spPr bwMode="auto">
            <a:xfrm>
              <a:off x="3072" y="576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ST 0(R3),F4</a:t>
              </a:r>
            </a:p>
          </p:txBody>
        </p:sp>
        <p:sp>
          <p:nvSpPr>
            <p:cNvPr id="213000" name="Rectangle 8"/>
            <p:cNvSpPr>
              <a:spLocks noChangeArrowheads="1"/>
            </p:cNvSpPr>
            <p:nvPr/>
          </p:nvSpPr>
          <p:spPr bwMode="auto">
            <a:xfrm>
              <a:off x="3072" y="768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ADDD F0,F4,F6</a:t>
              </a:r>
            </a:p>
          </p:txBody>
        </p:sp>
        <p:sp>
          <p:nvSpPr>
            <p:cNvPr id="213001" name="Rectangle 9"/>
            <p:cNvSpPr>
              <a:spLocks noChangeArrowheads="1"/>
            </p:cNvSpPr>
            <p:nvPr/>
          </p:nvSpPr>
          <p:spPr bwMode="auto">
            <a:xfrm>
              <a:off x="4416" y="576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Y</a:t>
              </a:r>
            </a:p>
          </p:txBody>
        </p:sp>
        <p:sp>
          <p:nvSpPr>
            <p:cNvPr id="213002" name="Rectangle 10"/>
            <p:cNvSpPr>
              <a:spLocks noChangeArrowheads="1"/>
            </p:cNvSpPr>
            <p:nvPr/>
          </p:nvSpPr>
          <p:spPr bwMode="auto">
            <a:xfrm>
              <a:off x="4416" y="768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Ex</a:t>
              </a:r>
            </a:p>
          </p:txBody>
        </p:sp>
        <p:sp>
          <p:nvSpPr>
            <p:cNvPr id="213003" name="Rectangle 11"/>
            <p:cNvSpPr>
              <a:spLocks noChangeArrowheads="1"/>
            </p:cNvSpPr>
            <p:nvPr/>
          </p:nvSpPr>
          <p:spPr bwMode="auto">
            <a:xfrm>
              <a:off x="2208" y="960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F4</a:t>
              </a:r>
            </a:p>
          </p:txBody>
        </p:sp>
        <p:sp>
          <p:nvSpPr>
            <p:cNvPr id="213004" name="Rectangle 12"/>
            <p:cNvSpPr>
              <a:spLocks noChangeArrowheads="1"/>
            </p:cNvSpPr>
            <p:nvPr/>
          </p:nvSpPr>
          <p:spPr bwMode="auto">
            <a:xfrm>
              <a:off x="2448" y="960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M[10]</a:t>
              </a:r>
            </a:p>
          </p:txBody>
        </p:sp>
        <p:sp>
          <p:nvSpPr>
            <p:cNvPr id="213005" name="Rectangle 13"/>
            <p:cNvSpPr>
              <a:spLocks noChangeArrowheads="1"/>
            </p:cNvSpPr>
            <p:nvPr/>
          </p:nvSpPr>
          <p:spPr bwMode="auto">
            <a:xfrm>
              <a:off x="3072" y="960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LD F4,0(R3)</a:t>
              </a:r>
            </a:p>
          </p:txBody>
        </p:sp>
        <p:sp>
          <p:nvSpPr>
            <p:cNvPr id="213006" name="Rectangle 14"/>
            <p:cNvSpPr>
              <a:spLocks noChangeArrowheads="1"/>
            </p:cNvSpPr>
            <p:nvPr/>
          </p:nvSpPr>
          <p:spPr bwMode="auto">
            <a:xfrm>
              <a:off x="4416" y="960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Y</a:t>
              </a:r>
            </a:p>
          </p:txBody>
        </p:sp>
        <p:sp>
          <p:nvSpPr>
            <p:cNvPr id="213007" name="Rectangle 15"/>
            <p:cNvSpPr>
              <a:spLocks noChangeArrowheads="1"/>
            </p:cNvSpPr>
            <p:nvPr/>
          </p:nvSpPr>
          <p:spPr bwMode="auto">
            <a:xfrm>
              <a:off x="2208" y="115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--</a:t>
              </a:r>
            </a:p>
          </p:txBody>
        </p:sp>
        <p:sp>
          <p:nvSpPr>
            <p:cNvPr id="213008" name="Rectangle 16"/>
            <p:cNvSpPr>
              <a:spLocks noChangeArrowheads="1"/>
            </p:cNvSpPr>
            <p:nvPr/>
          </p:nvSpPr>
          <p:spPr bwMode="auto">
            <a:xfrm>
              <a:off x="2448" y="1152"/>
              <a:ext cx="62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urier New" pitchFamily="49" charset="0"/>
              </a:endParaRPr>
            </a:p>
          </p:txBody>
        </p:sp>
        <p:sp>
          <p:nvSpPr>
            <p:cNvPr id="213009" name="Rectangle 17"/>
            <p:cNvSpPr>
              <a:spLocks noChangeArrowheads="1"/>
            </p:cNvSpPr>
            <p:nvPr/>
          </p:nvSpPr>
          <p:spPr bwMode="auto">
            <a:xfrm>
              <a:off x="3072" y="1152"/>
              <a:ext cx="1344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latin typeface="Courier New" pitchFamily="49" charset="0"/>
                </a:rPr>
                <a:t>BNE F2,&lt;…&gt;</a:t>
              </a:r>
            </a:p>
          </p:txBody>
        </p:sp>
        <p:sp>
          <p:nvSpPr>
            <p:cNvPr id="213010" name="Rectangle 18"/>
            <p:cNvSpPr>
              <a:spLocks noChangeArrowheads="1"/>
            </p:cNvSpPr>
            <p:nvPr/>
          </p:nvSpPr>
          <p:spPr bwMode="auto">
            <a:xfrm>
              <a:off x="4416" y="1152"/>
              <a:ext cx="24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en-US" sz="1800" b="1">
                  <a:latin typeface="Courier New" pitchFamily="49" charset="0"/>
                </a:rPr>
                <a:t>N</a:t>
              </a:r>
            </a:p>
          </p:txBody>
        </p:sp>
      </p:grpSp>
      <p:grpSp>
        <p:nvGrpSpPr>
          <p:cNvPr id="213011" name="Group 19"/>
          <p:cNvGrpSpPr>
            <a:grpSpLocks/>
          </p:cNvGrpSpPr>
          <p:nvPr/>
        </p:nvGrpSpPr>
        <p:grpSpPr bwMode="auto">
          <a:xfrm>
            <a:off x="3505200" y="4800600"/>
            <a:ext cx="2514600" cy="406400"/>
            <a:chOff x="2064" y="2928"/>
            <a:chExt cx="1584" cy="256"/>
          </a:xfrm>
        </p:grpSpPr>
        <p:sp>
          <p:nvSpPr>
            <p:cNvPr id="213012" name="Rectangle 20"/>
            <p:cNvSpPr>
              <a:spLocks noChangeArrowheads="1"/>
            </p:cNvSpPr>
            <p:nvPr/>
          </p:nvSpPr>
          <p:spPr bwMode="auto">
            <a:xfrm>
              <a:off x="2064" y="2928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3</a:t>
              </a:r>
              <a:r>
                <a:rPr lang="en-US" sz="1800" b="1">
                  <a:latin typeface="Courier New" pitchFamily="49" charset="0"/>
                </a:rPr>
                <a:t> DIVD </a:t>
              </a:r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ROB2</a:t>
              </a:r>
              <a:r>
                <a:rPr lang="en-US" sz="1800" b="1">
                  <a:latin typeface="Courier New" pitchFamily="49" charset="0"/>
                </a:rPr>
                <a:t>,R(F6)</a:t>
              </a:r>
            </a:p>
          </p:txBody>
        </p:sp>
        <p:sp>
          <p:nvSpPr>
            <p:cNvPr id="213013" name="Rectangle 21"/>
            <p:cNvSpPr>
              <a:spLocks noChangeArrowheads="1"/>
            </p:cNvSpPr>
            <p:nvPr/>
          </p:nvSpPr>
          <p:spPr bwMode="auto">
            <a:xfrm>
              <a:off x="2064" y="3056"/>
              <a:ext cx="1584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14" name="Rectangle 22"/>
            <p:cNvSpPr>
              <a:spLocks noChangeArrowheads="1"/>
            </p:cNvSpPr>
            <p:nvPr/>
          </p:nvSpPr>
          <p:spPr bwMode="auto">
            <a:xfrm>
              <a:off x="2283" y="2928"/>
              <a:ext cx="425" cy="2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015" name="Rectangle 23"/>
          <p:cNvSpPr>
            <a:spLocks noChangeArrowheads="1"/>
          </p:cNvSpPr>
          <p:nvPr/>
        </p:nvSpPr>
        <p:spPr bwMode="auto">
          <a:xfrm>
            <a:off x="304800" y="46482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2</a:t>
            </a:r>
            <a:r>
              <a:rPr lang="en-US" sz="1800" b="1">
                <a:latin typeface="Courier New" pitchFamily="49" charset="0"/>
              </a:rPr>
              <a:t> ADDD R(F4),</a:t>
            </a:r>
            <a:r>
              <a:rPr lang="en-US" sz="1800" b="1">
                <a:solidFill>
                  <a:schemeClr val="hlink"/>
                </a:solidFill>
                <a:latin typeface="Courier New" pitchFamily="49" charset="0"/>
              </a:rPr>
              <a:t>ROB1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213016" name="Rectangle 24"/>
          <p:cNvSpPr>
            <a:spLocks noChangeArrowheads="1"/>
          </p:cNvSpPr>
          <p:nvPr/>
        </p:nvSpPr>
        <p:spPr bwMode="auto">
          <a:xfrm>
            <a:off x="304800" y="48514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17" name="Rectangle 25"/>
          <p:cNvSpPr>
            <a:spLocks noChangeArrowheads="1"/>
          </p:cNvSpPr>
          <p:nvPr/>
        </p:nvSpPr>
        <p:spPr bwMode="auto">
          <a:xfrm>
            <a:off x="304800" y="5054600"/>
            <a:ext cx="2590800" cy="203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3018" name="Rectangle 26"/>
          <p:cNvSpPr>
            <a:spLocks noChangeArrowheads="1"/>
          </p:cNvSpPr>
          <p:nvPr/>
        </p:nvSpPr>
        <p:spPr bwMode="auto">
          <a:xfrm>
            <a:off x="661988" y="4648200"/>
            <a:ext cx="633412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19" name="Rectangle 27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  <a:ln/>
        </p:spPr>
        <p:txBody>
          <a:bodyPr lIns="90487" rIns="90487"/>
          <a:lstStyle/>
          <a:p>
            <a:r>
              <a:rPr lang="en-US"/>
              <a:t>Tomasulo With Reorder buffer:</a:t>
            </a:r>
          </a:p>
        </p:txBody>
      </p:sp>
      <p:sp>
        <p:nvSpPr>
          <p:cNvPr id="213020" name="Line 28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21" name="Text Box 29"/>
          <p:cNvSpPr txBox="1">
            <a:spLocks noChangeArrowheads="1"/>
          </p:cNvSpPr>
          <p:nvPr/>
        </p:nvSpPr>
        <p:spPr bwMode="auto">
          <a:xfrm>
            <a:off x="6526213" y="3743325"/>
            <a:ext cx="1049337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To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13022" name="Rectangle 30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adders</a:t>
            </a:r>
          </a:p>
        </p:txBody>
      </p:sp>
      <p:sp>
        <p:nvSpPr>
          <p:cNvPr id="213023" name="Rectangle 31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multipliers</a:t>
            </a:r>
          </a:p>
        </p:txBody>
      </p:sp>
      <p:sp>
        <p:nvSpPr>
          <p:cNvPr id="213024" name="Line 32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25" name="Line 33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26" name="Line 34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27" name="Line 35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28" name="Text Box 36"/>
          <p:cNvSpPr txBox="1">
            <a:spLocks noChangeArrowheads="1"/>
          </p:cNvSpPr>
          <p:nvPr/>
        </p:nvSpPr>
        <p:spPr bwMode="auto">
          <a:xfrm>
            <a:off x="2655888" y="5284788"/>
            <a:ext cx="15557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Reservation 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Stations</a:t>
            </a:r>
          </a:p>
        </p:txBody>
      </p:sp>
      <p:sp>
        <p:nvSpPr>
          <p:cNvPr id="213029" name="Line 37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30" name="Line 38"/>
          <p:cNvSpPr>
            <a:spLocks noChangeShapeType="1"/>
          </p:cNvSpPr>
          <p:nvPr/>
        </p:nvSpPr>
        <p:spPr bwMode="auto">
          <a:xfrm flipV="1">
            <a:off x="5867400" y="5181600"/>
            <a:ext cx="0" cy="1295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31" name="Text Box 39"/>
          <p:cNvSpPr txBox="1">
            <a:spLocks noChangeArrowheads="1"/>
          </p:cNvSpPr>
          <p:nvPr/>
        </p:nvSpPr>
        <p:spPr bwMode="auto">
          <a:xfrm>
            <a:off x="228600" y="914400"/>
            <a:ext cx="879475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FP Op</a:t>
            </a:r>
          </a:p>
          <a:p>
            <a:pPr algn="ctr" eaLnBrk="0" hangingPunct="0"/>
            <a:r>
              <a:rPr lang="en-US" sz="1800" b="1">
                <a:latin typeface="Comic Sans MS" pitchFamily="66" charset="0"/>
              </a:rPr>
              <a:t>Queue</a:t>
            </a:r>
          </a:p>
        </p:txBody>
      </p:sp>
      <p:grpSp>
        <p:nvGrpSpPr>
          <p:cNvPr id="213032" name="Group 40"/>
          <p:cNvGrpSpPr>
            <a:grpSpLocks/>
          </p:cNvGrpSpPr>
          <p:nvPr/>
        </p:nvGrpSpPr>
        <p:grpSpPr bwMode="auto">
          <a:xfrm>
            <a:off x="3505200" y="3505200"/>
            <a:ext cx="2209800" cy="812800"/>
            <a:chOff x="3456" y="1200"/>
            <a:chExt cx="1392" cy="512"/>
          </a:xfrm>
        </p:grpSpPr>
        <p:sp>
          <p:nvSpPr>
            <p:cNvPr id="213033" name="Rectangle 41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34" name="Rectangle 42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35" name="Rectangle 43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36" name="Rectangle 44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037" name="Freeform 45"/>
          <p:cNvSpPr>
            <a:spLocks/>
          </p:cNvSpPr>
          <p:nvPr/>
        </p:nvSpPr>
        <p:spPr bwMode="auto">
          <a:xfrm>
            <a:off x="4953000" y="3276600"/>
            <a:ext cx="20574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96" y="0"/>
              </a:cxn>
              <a:cxn ang="0">
                <a:pos x="1296" y="480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38" name="Text Box 46"/>
          <p:cNvSpPr txBox="1">
            <a:spLocks noChangeArrowheads="1"/>
          </p:cNvSpPr>
          <p:nvPr/>
        </p:nvSpPr>
        <p:spPr bwMode="auto">
          <a:xfrm>
            <a:off x="7391400" y="990600"/>
            <a:ext cx="660400" cy="2198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ROB7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ROB6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ROB5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ROB4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ROB3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ROB2</a:t>
            </a:r>
          </a:p>
          <a:p>
            <a:pPr algn="ctr" eaLnBrk="0" hangingPunct="0">
              <a:lnSpc>
                <a:spcPct val="150000"/>
              </a:lnSpc>
            </a:pPr>
            <a:r>
              <a:rPr lang="en-US" sz="1400" b="1">
                <a:solidFill>
                  <a:schemeClr val="hlink"/>
                </a:solidFill>
                <a:latin typeface="Comic Sans MS" pitchFamily="66" charset="0"/>
              </a:rPr>
              <a:t>ROB1</a:t>
            </a:r>
          </a:p>
        </p:txBody>
      </p:sp>
      <p:sp>
        <p:nvSpPr>
          <p:cNvPr id="213039" name="Rectangle 47"/>
          <p:cNvSpPr>
            <a:spLocks noChangeArrowheads="1"/>
          </p:cNvSpPr>
          <p:nvPr/>
        </p:nvSpPr>
        <p:spPr bwMode="auto">
          <a:xfrm>
            <a:off x="3505200" y="22098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F2</a:t>
            </a:r>
          </a:p>
        </p:txBody>
      </p:sp>
      <p:sp>
        <p:nvSpPr>
          <p:cNvPr id="213040" name="Rectangle 48"/>
          <p:cNvSpPr>
            <a:spLocks noChangeArrowheads="1"/>
          </p:cNvSpPr>
          <p:nvPr/>
        </p:nvSpPr>
        <p:spPr bwMode="auto">
          <a:xfrm>
            <a:off x="3505200" y="25146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F10</a:t>
            </a:r>
          </a:p>
        </p:txBody>
      </p:sp>
      <p:sp>
        <p:nvSpPr>
          <p:cNvPr id="213041" name="Rectangle 49"/>
          <p:cNvSpPr>
            <a:spLocks noChangeArrowheads="1"/>
          </p:cNvSpPr>
          <p:nvPr/>
        </p:nvSpPr>
        <p:spPr bwMode="auto">
          <a:xfrm>
            <a:off x="3505200" y="28194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F0</a:t>
            </a:r>
          </a:p>
        </p:txBody>
      </p:sp>
      <p:sp>
        <p:nvSpPr>
          <p:cNvPr id="213042" name="Rectangle 50"/>
          <p:cNvSpPr>
            <a:spLocks noChangeArrowheads="1"/>
          </p:cNvSpPr>
          <p:nvPr/>
        </p:nvSpPr>
        <p:spPr bwMode="auto">
          <a:xfrm>
            <a:off x="3886200" y="22098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213043" name="Rectangle 51"/>
          <p:cNvSpPr>
            <a:spLocks noChangeArrowheads="1"/>
          </p:cNvSpPr>
          <p:nvPr/>
        </p:nvSpPr>
        <p:spPr bwMode="auto">
          <a:xfrm>
            <a:off x="3886200" y="25146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213044" name="Rectangle 52"/>
          <p:cNvSpPr>
            <a:spLocks noChangeArrowheads="1"/>
          </p:cNvSpPr>
          <p:nvPr/>
        </p:nvSpPr>
        <p:spPr bwMode="auto">
          <a:xfrm>
            <a:off x="3886200" y="28194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en-US" sz="1800" b="1">
              <a:latin typeface="Courier New" pitchFamily="49" charset="0"/>
            </a:endParaRPr>
          </a:p>
        </p:txBody>
      </p:sp>
      <p:sp>
        <p:nvSpPr>
          <p:cNvPr id="213045" name="Rectangle 53"/>
          <p:cNvSpPr>
            <a:spLocks noChangeArrowheads="1"/>
          </p:cNvSpPr>
          <p:nvPr/>
        </p:nvSpPr>
        <p:spPr bwMode="auto">
          <a:xfrm>
            <a:off x="4876800" y="2209800"/>
            <a:ext cx="2133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latin typeface="Courier New" pitchFamily="49" charset="0"/>
              </a:rPr>
              <a:t>DIVD F2,F10,F6</a:t>
            </a:r>
          </a:p>
        </p:txBody>
      </p:sp>
      <p:sp>
        <p:nvSpPr>
          <p:cNvPr id="213046" name="Rectangle 54"/>
          <p:cNvSpPr>
            <a:spLocks noChangeArrowheads="1"/>
          </p:cNvSpPr>
          <p:nvPr/>
        </p:nvSpPr>
        <p:spPr bwMode="auto">
          <a:xfrm>
            <a:off x="4876800" y="2514600"/>
            <a:ext cx="2133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latin typeface="Courier New" pitchFamily="49" charset="0"/>
              </a:rPr>
              <a:t>ADDD F10,F4,F0</a:t>
            </a:r>
          </a:p>
        </p:txBody>
      </p:sp>
      <p:sp>
        <p:nvSpPr>
          <p:cNvPr id="213047" name="Rectangle 55"/>
          <p:cNvSpPr>
            <a:spLocks noChangeArrowheads="1"/>
          </p:cNvSpPr>
          <p:nvPr/>
        </p:nvSpPr>
        <p:spPr bwMode="auto">
          <a:xfrm>
            <a:off x="4876800" y="2819400"/>
            <a:ext cx="2133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/>
            <a:r>
              <a:rPr lang="en-US" sz="1800" b="1">
                <a:latin typeface="Courier New" pitchFamily="49" charset="0"/>
              </a:rPr>
              <a:t>LD F0,10(R2)</a:t>
            </a:r>
          </a:p>
        </p:txBody>
      </p:sp>
      <p:sp>
        <p:nvSpPr>
          <p:cNvPr id="213048" name="Rectangle 56"/>
          <p:cNvSpPr>
            <a:spLocks noChangeArrowheads="1"/>
          </p:cNvSpPr>
          <p:nvPr/>
        </p:nvSpPr>
        <p:spPr bwMode="auto">
          <a:xfrm>
            <a:off x="7010400" y="22098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N</a:t>
            </a:r>
          </a:p>
        </p:txBody>
      </p:sp>
      <p:sp>
        <p:nvSpPr>
          <p:cNvPr id="213049" name="Rectangle 57"/>
          <p:cNvSpPr>
            <a:spLocks noChangeArrowheads="1"/>
          </p:cNvSpPr>
          <p:nvPr/>
        </p:nvSpPr>
        <p:spPr bwMode="auto">
          <a:xfrm>
            <a:off x="7010400" y="25146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N</a:t>
            </a:r>
          </a:p>
        </p:txBody>
      </p:sp>
      <p:sp>
        <p:nvSpPr>
          <p:cNvPr id="213050" name="Rectangle 58"/>
          <p:cNvSpPr>
            <a:spLocks noChangeArrowheads="1"/>
          </p:cNvSpPr>
          <p:nvPr/>
        </p:nvSpPr>
        <p:spPr bwMode="auto">
          <a:xfrm>
            <a:off x="7010400" y="2819400"/>
            <a:ext cx="381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>
                <a:latin typeface="Courier New" pitchFamily="49" charset="0"/>
              </a:rPr>
              <a:t>N</a:t>
            </a:r>
          </a:p>
        </p:txBody>
      </p:sp>
      <p:sp>
        <p:nvSpPr>
          <p:cNvPr id="213051" name="Line 59"/>
          <p:cNvSpPr>
            <a:spLocks noChangeShapeType="1"/>
          </p:cNvSpPr>
          <p:nvPr/>
        </p:nvSpPr>
        <p:spPr bwMode="auto">
          <a:xfrm>
            <a:off x="4953000" y="31242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52" name="Text Box 60"/>
          <p:cNvSpPr txBox="1">
            <a:spLocks noChangeArrowheads="1"/>
          </p:cNvSpPr>
          <p:nvPr/>
        </p:nvSpPr>
        <p:spPr bwMode="auto">
          <a:xfrm>
            <a:off x="6858000" y="609600"/>
            <a:ext cx="846138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Done?</a:t>
            </a:r>
          </a:p>
        </p:txBody>
      </p:sp>
      <p:sp>
        <p:nvSpPr>
          <p:cNvPr id="213053" name="Freeform 61"/>
          <p:cNvSpPr>
            <a:spLocks/>
          </p:cNvSpPr>
          <p:nvPr/>
        </p:nvSpPr>
        <p:spPr bwMode="auto">
          <a:xfrm>
            <a:off x="7467600" y="2209800"/>
            <a:ext cx="609600" cy="4267200"/>
          </a:xfrm>
          <a:custGeom>
            <a:avLst/>
            <a:gdLst/>
            <a:ahLst/>
            <a:cxnLst>
              <a:cxn ang="0">
                <a:pos x="576" y="2832"/>
              </a:cxn>
              <a:cxn ang="0">
                <a:pos x="576" y="0"/>
              </a:cxn>
              <a:cxn ang="0">
                <a:pos x="0" y="0"/>
              </a:cxn>
            </a:cxnLst>
            <a:rect l="0" t="0" r="r" b="b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54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45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55" name="Line 63"/>
          <p:cNvSpPr>
            <a:spLocks noChangeShapeType="1"/>
          </p:cNvSpPr>
          <p:nvPr/>
        </p:nvSpPr>
        <p:spPr bwMode="auto">
          <a:xfrm flipH="1">
            <a:off x="1716088" y="6091238"/>
            <a:ext cx="7937" cy="401637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56" name="Text Box 64"/>
          <p:cNvSpPr txBox="1">
            <a:spLocks noChangeArrowheads="1"/>
          </p:cNvSpPr>
          <p:nvPr/>
        </p:nvSpPr>
        <p:spPr bwMode="auto">
          <a:xfrm>
            <a:off x="130175" y="4283075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13057" name="Text Box 65"/>
          <p:cNvSpPr txBox="1">
            <a:spLocks noChangeArrowheads="1"/>
          </p:cNvSpPr>
          <p:nvPr/>
        </p:nvSpPr>
        <p:spPr bwMode="auto">
          <a:xfrm>
            <a:off x="3352800" y="44196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13058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59" name="Text Box 67"/>
          <p:cNvSpPr txBox="1">
            <a:spLocks noChangeArrowheads="1"/>
          </p:cNvSpPr>
          <p:nvPr/>
        </p:nvSpPr>
        <p:spPr bwMode="auto">
          <a:xfrm>
            <a:off x="8199438" y="2590800"/>
            <a:ext cx="911225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Oldest</a:t>
            </a:r>
          </a:p>
        </p:txBody>
      </p:sp>
      <p:sp>
        <p:nvSpPr>
          <p:cNvPr id="213060" name="Text Box 68"/>
          <p:cNvSpPr txBox="1">
            <a:spLocks noChangeArrowheads="1"/>
          </p:cNvSpPr>
          <p:nvPr/>
        </p:nvSpPr>
        <p:spPr bwMode="auto">
          <a:xfrm>
            <a:off x="8153400" y="990600"/>
            <a:ext cx="10033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Newest</a:t>
            </a:r>
          </a:p>
        </p:txBody>
      </p:sp>
      <p:grpSp>
        <p:nvGrpSpPr>
          <p:cNvPr id="213061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21306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6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6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6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6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6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068" name="Text Box 76"/>
          <p:cNvSpPr txBox="1">
            <a:spLocks noChangeArrowheads="1"/>
          </p:cNvSpPr>
          <p:nvPr/>
        </p:nvSpPr>
        <p:spPr bwMode="auto">
          <a:xfrm>
            <a:off x="6559550" y="4384675"/>
            <a:ext cx="1049338" cy="558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from </a:t>
            </a:r>
          </a:p>
          <a:p>
            <a:pPr algn="ctr" eaLnBrk="0" hangingPunct="0">
              <a:lnSpc>
                <a:spcPct val="70000"/>
              </a:lnSpc>
            </a:pPr>
            <a:r>
              <a:rPr lang="en-US" sz="1800" b="1">
                <a:latin typeface="Comic Sans MS" pitchFamily="66" charset="0"/>
              </a:rPr>
              <a:t>Memory</a:t>
            </a:r>
          </a:p>
        </p:txBody>
      </p:sp>
      <p:sp>
        <p:nvSpPr>
          <p:cNvPr id="213069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070" name="Group 78"/>
          <p:cNvGrpSpPr>
            <a:grpSpLocks/>
          </p:cNvGrpSpPr>
          <p:nvPr/>
        </p:nvGrpSpPr>
        <p:grpSpPr bwMode="auto">
          <a:xfrm>
            <a:off x="6400800" y="5334000"/>
            <a:ext cx="1066800" cy="762000"/>
            <a:chOff x="4320" y="3360"/>
            <a:chExt cx="576" cy="480"/>
          </a:xfrm>
        </p:grpSpPr>
        <p:sp>
          <p:nvSpPr>
            <p:cNvPr id="213071" name="Rectangle 79"/>
            <p:cNvSpPr>
              <a:spLocks noChangeArrowheads="1"/>
            </p:cNvSpPr>
            <p:nvPr/>
          </p:nvSpPr>
          <p:spPr bwMode="auto">
            <a:xfrm>
              <a:off x="4320" y="336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r>
                <a:rPr lang="en-US" sz="1800" b="1">
                  <a:solidFill>
                    <a:schemeClr val="hlink"/>
                  </a:solidFill>
                  <a:latin typeface="Courier New" pitchFamily="49" charset="0"/>
                </a:rPr>
                <a:t>1</a:t>
              </a:r>
              <a:r>
                <a:rPr lang="en-US" sz="1800" b="1">
                  <a:latin typeface="Courier New" pitchFamily="49" charset="0"/>
                </a:rPr>
                <a:t> 10+R2</a:t>
              </a:r>
            </a:p>
          </p:txBody>
        </p:sp>
        <p:sp>
          <p:nvSpPr>
            <p:cNvPr id="213072" name="Rectangle 80"/>
            <p:cNvSpPr>
              <a:spLocks noChangeArrowheads="1"/>
            </p:cNvSpPr>
            <p:nvPr/>
          </p:nvSpPr>
          <p:spPr bwMode="auto">
            <a:xfrm>
              <a:off x="4320" y="352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73" name="Rectangle 81"/>
            <p:cNvSpPr>
              <a:spLocks noChangeArrowheads="1"/>
            </p:cNvSpPr>
            <p:nvPr/>
          </p:nvSpPr>
          <p:spPr bwMode="auto">
            <a:xfrm>
              <a:off x="4320" y="3680"/>
              <a:ext cx="576" cy="16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74" name="Line 82"/>
            <p:cNvSpPr>
              <a:spLocks noChangeShapeType="1"/>
            </p:cNvSpPr>
            <p:nvPr/>
          </p:nvSpPr>
          <p:spPr bwMode="auto">
            <a:xfrm>
              <a:off x="4512" y="3360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3075" name="Text Box 83"/>
          <p:cNvSpPr txBox="1">
            <a:spLocks noChangeArrowheads="1"/>
          </p:cNvSpPr>
          <p:nvPr/>
        </p:nvSpPr>
        <p:spPr bwMode="auto">
          <a:xfrm>
            <a:off x="6248400" y="5029200"/>
            <a:ext cx="696913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b="1">
                <a:latin typeface="Comic Sans MS" pitchFamily="66" charset="0"/>
              </a:rPr>
              <a:t>Dest</a:t>
            </a:r>
          </a:p>
        </p:txBody>
      </p:sp>
      <p:sp>
        <p:nvSpPr>
          <p:cNvPr id="213076" name="Text Box 84"/>
          <p:cNvSpPr txBox="1">
            <a:spLocks noChangeArrowheads="1"/>
          </p:cNvSpPr>
          <p:nvPr/>
        </p:nvSpPr>
        <p:spPr bwMode="auto">
          <a:xfrm>
            <a:off x="533400" y="1905000"/>
            <a:ext cx="28416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Reorder Buffer</a:t>
            </a:r>
            <a:endParaRPr lang="en-US" sz="1800" b="1">
              <a:latin typeface="Comic Sans MS" pitchFamily="66" charset="0"/>
            </a:endParaRPr>
          </a:p>
        </p:txBody>
      </p:sp>
      <p:sp>
        <p:nvSpPr>
          <p:cNvPr id="213077" name="Text Box 85"/>
          <p:cNvSpPr txBox="1">
            <a:spLocks noChangeArrowheads="1"/>
          </p:cNvSpPr>
          <p:nvPr/>
        </p:nvSpPr>
        <p:spPr bwMode="auto">
          <a:xfrm>
            <a:off x="1600200" y="3581400"/>
            <a:ext cx="1782763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>
                <a:latin typeface="Comic Sans MS" pitchFamily="66" charset="0"/>
              </a:rPr>
              <a:t>Registers</a:t>
            </a:r>
          </a:p>
        </p:txBody>
      </p:sp>
      <p:sp>
        <p:nvSpPr>
          <p:cNvPr id="213078" name="Line 86"/>
          <p:cNvSpPr>
            <a:spLocks noChangeShapeType="1"/>
          </p:cNvSpPr>
          <p:nvPr/>
        </p:nvSpPr>
        <p:spPr bwMode="auto">
          <a:xfrm flipH="1">
            <a:off x="70104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079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3080" name="Group 88"/>
          <p:cNvGrpSpPr>
            <a:grpSpLocks/>
          </p:cNvGrpSpPr>
          <p:nvPr/>
        </p:nvGrpSpPr>
        <p:grpSpPr bwMode="auto">
          <a:xfrm>
            <a:off x="76200" y="1536700"/>
            <a:ext cx="7696200" cy="4025900"/>
            <a:chOff x="48" y="968"/>
            <a:chExt cx="4848" cy="2536"/>
          </a:xfrm>
        </p:grpSpPr>
        <p:sp>
          <p:nvSpPr>
            <p:cNvPr id="213081" name="Oval 89"/>
            <p:cNvSpPr>
              <a:spLocks noChangeArrowheads="1"/>
            </p:cNvSpPr>
            <p:nvPr/>
          </p:nvSpPr>
          <p:spPr bwMode="auto">
            <a:xfrm>
              <a:off x="3984" y="2016"/>
              <a:ext cx="912" cy="1488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800" b="1">
                <a:latin typeface="Comic Sans MS" pitchFamily="66" charset="0"/>
              </a:endParaRPr>
            </a:p>
          </p:txBody>
        </p:sp>
        <p:sp>
          <p:nvSpPr>
            <p:cNvPr id="213082" name="Text Box 90"/>
            <p:cNvSpPr txBox="1">
              <a:spLocks noChangeArrowheads="1"/>
            </p:cNvSpPr>
            <p:nvPr/>
          </p:nvSpPr>
          <p:spPr bwMode="auto">
            <a:xfrm>
              <a:off x="48" y="1728"/>
              <a:ext cx="2006" cy="51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accent1"/>
                  </a:solidFill>
                  <a:latin typeface="Comic Sans MS" pitchFamily="66" charset="0"/>
                </a:rPr>
                <a:t>What about memory</a:t>
              </a:r>
            </a:p>
            <a:p>
              <a:pPr algn="ctr" eaLnBrk="0" hangingPunct="0"/>
              <a:r>
                <a:rPr lang="en-US" b="1">
                  <a:solidFill>
                    <a:schemeClr val="accent1"/>
                  </a:solidFill>
                  <a:latin typeface="Comic Sans MS" pitchFamily="66" charset="0"/>
                </a:rPr>
                <a:t>hazards???</a:t>
              </a:r>
            </a:p>
          </p:txBody>
        </p:sp>
        <p:sp>
          <p:nvSpPr>
            <p:cNvPr id="213083" name="Freeform 91"/>
            <p:cNvSpPr>
              <a:spLocks/>
            </p:cNvSpPr>
            <p:nvPr/>
          </p:nvSpPr>
          <p:spPr bwMode="auto">
            <a:xfrm>
              <a:off x="1488" y="968"/>
              <a:ext cx="2544" cy="1336"/>
            </a:xfrm>
            <a:custGeom>
              <a:avLst/>
              <a:gdLst/>
              <a:ahLst/>
              <a:cxnLst>
                <a:cxn ang="0">
                  <a:pos x="0" y="808"/>
                </a:cxn>
                <a:cxn ang="0">
                  <a:pos x="960" y="40"/>
                </a:cxn>
                <a:cxn ang="0">
                  <a:pos x="1968" y="568"/>
                </a:cxn>
                <a:cxn ang="0">
                  <a:pos x="2544" y="1336"/>
                </a:cxn>
              </a:cxnLst>
              <a:rect l="0" t="0" r="r" b="b"/>
              <a:pathLst>
                <a:path w="2544" h="1336">
                  <a:moveTo>
                    <a:pt x="0" y="808"/>
                  </a:moveTo>
                  <a:cubicBezTo>
                    <a:pt x="316" y="444"/>
                    <a:pt x="632" y="80"/>
                    <a:pt x="960" y="40"/>
                  </a:cubicBezTo>
                  <a:cubicBezTo>
                    <a:pt x="1288" y="0"/>
                    <a:pt x="1704" y="352"/>
                    <a:pt x="1968" y="568"/>
                  </a:cubicBezTo>
                  <a:cubicBezTo>
                    <a:pt x="2232" y="784"/>
                    <a:pt x="2388" y="1060"/>
                    <a:pt x="2544" y="1336"/>
                  </a:cubicBez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342900"/>
            <a:ext cx="7162800" cy="1143000"/>
          </a:xfrm>
          <a:noFill/>
          <a:ln/>
        </p:spPr>
        <p:txBody>
          <a:bodyPr/>
          <a:lstStyle/>
          <a:p>
            <a:r>
              <a:rPr lang="en-US" dirty="0"/>
              <a:t>Getting CPI &lt; 1: Issuing</a:t>
            </a:r>
            <a:br>
              <a:rPr lang="en-US" dirty="0"/>
            </a:br>
            <a:r>
              <a:rPr lang="en-US" dirty="0"/>
              <a:t>Multiple Instructions/Cycle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6355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b="0"/>
              <a:t>Superscalar DLX: 2 instructions, 1 FP &amp; 1 anything else</a:t>
            </a:r>
            <a:endParaRPr lang="en-US" sz="2000" b="0"/>
          </a:p>
          <a:p>
            <a:pPr lvl="1"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b="0"/>
              <a:t>– Fetch 64-bits/clock cycle; Int on left, FP on right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b="0"/>
              <a:t>– Can only issue 2nd instruction if 1st instruction issues</a:t>
            </a:r>
          </a:p>
          <a:p>
            <a:pPr lvl="1"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b="0"/>
              <a:t>– More ports for FP registers to do FP load &amp; FP op in a pair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 i="1"/>
              <a:t>	</a:t>
            </a:r>
            <a:r>
              <a:rPr lang="en-US" sz="2000" b="0" i="1">
                <a:solidFill>
                  <a:schemeClr val="bg2"/>
                </a:solidFill>
              </a:rPr>
              <a:t>Type		Pipe	Stages		</a:t>
            </a:r>
            <a:r>
              <a:rPr lang="en-US" sz="2000" b="0">
                <a:solidFill>
                  <a:schemeClr val="bg2"/>
                </a:solidFill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>
                <a:solidFill>
                  <a:schemeClr val="bg2"/>
                </a:solidFill>
              </a:rPr>
              <a:t>	Int. instruction		IF	ID	EX	MEM	WB			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>
                <a:solidFill>
                  <a:schemeClr val="bg2"/>
                </a:solidFill>
              </a:rPr>
              <a:t>	FP instruction		IF	ID	EX	MEM	WB			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>
                <a:solidFill>
                  <a:schemeClr val="bg2"/>
                </a:solidFill>
              </a:rPr>
              <a:t>	Int. instruction			IF	ID	EX	MEM	WB		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>
                <a:solidFill>
                  <a:schemeClr val="bg2"/>
                </a:solidFill>
              </a:rPr>
              <a:t>	FP instruction			IF	ID	EX	MEM	WB		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>
                <a:solidFill>
                  <a:schemeClr val="bg2"/>
                </a:solidFill>
              </a:rPr>
              <a:t>	Int. instruction				IF	ID	EX	MEM	WB	</a:t>
            </a:r>
          </a:p>
          <a:p>
            <a:pPr>
              <a:lnSpc>
                <a:spcPct val="80000"/>
              </a:lnSpc>
              <a:buFontTx/>
              <a:buNone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sz="2000" b="0">
                <a:solidFill>
                  <a:schemeClr val="bg2"/>
                </a:solidFill>
              </a:rPr>
              <a:t>	FP instruction				IF	ID	EX	MEM	WB</a:t>
            </a:r>
          </a:p>
          <a:p>
            <a:pPr>
              <a:lnSpc>
                <a:spcPct val="80000"/>
              </a:lnSpc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b="0"/>
              <a:t> 1 cycle load delay expands to </a:t>
            </a:r>
            <a:r>
              <a:rPr lang="en-US" b="0">
                <a:solidFill>
                  <a:schemeClr val="hlink"/>
                </a:solidFill>
              </a:rPr>
              <a:t>3 instructions</a:t>
            </a:r>
            <a:r>
              <a:rPr lang="en-US" b="0"/>
              <a:t> in SS</a:t>
            </a:r>
            <a:endParaRPr lang="en-US" sz="2000" b="0"/>
          </a:p>
          <a:p>
            <a:pPr lvl="1">
              <a:lnSpc>
                <a:spcPct val="80000"/>
              </a:lnSpc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r>
              <a:rPr lang="en-US" b="0"/>
              <a:t>instruction in right half can’t use it, nor instructions in next slot</a:t>
            </a:r>
          </a:p>
          <a:p>
            <a:pPr>
              <a:lnSpc>
                <a:spcPct val="80000"/>
              </a:lnSpc>
              <a:buFontTx/>
              <a:buChar char="–"/>
              <a:tabLst>
                <a:tab pos="2057400" algn="ctr"/>
                <a:tab pos="2743200" algn="ctr"/>
                <a:tab pos="3429000" algn="ctr"/>
                <a:tab pos="4114800" algn="ctr"/>
                <a:tab pos="4800600" algn="ctr"/>
                <a:tab pos="5486400" algn="ctr"/>
                <a:tab pos="6172200" algn="ctr"/>
                <a:tab pos="6858000" algn="ctr"/>
              </a:tabLst>
            </a:pPr>
            <a:endParaRPr lang="en-US" sz="2000" b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Superscalar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524000" y="1828800"/>
            <a:ext cx="457200" cy="85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IF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IF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2057400" y="1828800"/>
            <a:ext cx="457200" cy="1768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ID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ID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IF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IF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2590800" y="1828800"/>
            <a:ext cx="609600" cy="2682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EX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EX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ID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ID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IF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IF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3124200" y="1828800"/>
            <a:ext cx="533400" cy="3597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M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M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EX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EX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ID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ID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IF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IF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3657600" y="1828800"/>
            <a:ext cx="685800" cy="451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M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M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EX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EX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ID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ID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IF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IF</a:t>
            </a: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4267200" y="2743200"/>
            <a:ext cx="685800" cy="3597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M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M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EX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EX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ID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ID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4876800" y="3657600"/>
            <a:ext cx="685800" cy="2682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M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M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EX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EX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5486400" y="4572000"/>
            <a:ext cx="685800" cy="1768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M</a:t>
            </a:r>
            <a:endParaRPr lang="en-US" sz="2000">
              <a:solidFill>
                <a:srgbClr val="33CC33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M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019800" y="5486400"/>
            <a:ext cx="685800" cy="85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  <a:latin typeface="Arial" charset="0"/>
              </a:rPr>
              <a:t>WB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33CC33"/>
                </a:solidFill>
                <a:latin typeface="Arial" charset="0"/>
              </a:rPr>
              <a:t>WB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autoUpdateAnimBg="0"/>
      <p:bldP spid="126980" grpId="0" autoUpdateAnimBg="0"/>
      <p:bldP spid="126981" grpId="0" autoUpdateAnimBg="0"/>
      <p:bldP spid="126982" grpId="0" autoUpdateAnimBg="0"/>
      <p:bldP spid="126983" grpId="0" autoUpdateAnimBg="0"/>
      <p:bldP spid="126984" grpId="0" autoUpdateAnimBg="0"/>
      <p:bldP spid="126985" grpId="0" autoUpdateAnimBg="0"/>
      <p:bldP spid="126986" grpId="0" autoUpdateAnimBg="0"/>
      <p:bldP spid="12698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171450"/>
            <a:ext cx="7162800" cy="1143000"/>
          </a:xfrm>
          <a:noFill/>
          <a:ln/>
        </p:spPr>
        <p:txBody>
          <a:bodyPr/>
          <a:lstStyle/>
          <a:p>
            <a:r>
              <a:rPr lang="en-US"/>
              <a:t>Multiple Issue Challenges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  <a:noFill/>
          <a:ln/>
        </p:spPr>
        <p:txBody>
          <a:bodyPr/>
          <a:lstStyle/>
          <a:p>
            <a:r>
              <a:rPr lang="en-US" sz="2000" b="0"/>
              <a:t>Integer/FP split is simple for HW, get CPI of 0.5 only for programs /w:</a:t>
            </a:r>
          </a:p>
          <a:p>
            <a:pPr lvl="1"/>
            <a:r>
              <a:rPr lang="en-US" sz="1800" b="0"/>
              <a:t>Exactly 50% FP operations</a:t>
            </a:r>
          </a:p>
          <a:p>
            <a:pPr lvl="1"/>
            <a:r>
              <a:rPr lang="en-US" sz="1800" b="0"/>
              <a:t>No hazards</a:t>
            </a:r>
          </a:p>
          <a:p>
            <a:r>
              <a:rPr lang="en-US" sz="2000" b="0"/>
              <a:t>If more instructions issue at same time, greater difficulty of decode and issue</a:t>
            </a:r>
          </a:p>
          <a:p>
            <a:pPr lvl="1"/>
            <a:r>
              <a:rPr lang="en-US" sz="1800" b="0"/>
              <a:t>Even 2-scalar =&gt; examine 2 opcodes, 6 register specifiers, &amp; decide if 1 or 2 instructions can issue</a:t>
            </a:r>
          </a:p>
          <a:p>
            <a:r>
              <a:rPr lang="en-US" sz="2000" b="0"/>
              <a:t>VLIW: tradeoff instruction space for simple decoding</a:t>
            </a:r>
          </a:p>
          <a:p>
            <a:pPr lvl="1"/>
            <a:r>
              <a:rPr lang="en-US" sz="1800" b="0"/>
              <a:t>The very long instruction word (VLIW) has room for many operations</a:t>
            </a:r>
          </a:p>
          <a:p>
            <a:pPr lvl="1"/>
            <a:r>
              <a:rPr lang="en-US" sz="1800" b="0"/>
              <a:t>By definition, all the operations the compiler puts in the long instruction word are independent </a:t>
            </a:r>
            <a:r>
              <a:rPr lang="en-US" sz="1800" b="0">
                <a:sym typeface="Symbol" pitchFamily="18" charset="2"/>
              </a:rPr>
              <a:t> they can be </a:t>
            </a:r>
            <a:r>
              <a:rPr lang="en-US" sz="1800" b="0"/>
              <a:t>executed in parallel</a:t>
            </a:r>
          </a:p>
          <a:p>
            <a:pPr lvl="1"/>
            <a:r>
              <a:rPr lang="en-US" sz="1800" b="0"/>
              <a:t>E.g., 2 integer operations, 2 FP ops, 2 Memory refs, 1 branch</a:t>
            </a:r>
          </a:p>
          <a:p>
            <a:pPr lvl="2"/>
            <a:r>
              <a:rPr lang="en-US" sz="1600" b="0"/>
              <a:t>16 to 24 bits per field =&gt; 7*16 or 112 bits to 7*24 or 168 bits wide</a:t>
            </a:r>
          </a:p>
          <a:p>
            <a:pPr lvl="1"/>
            <a:r>
              <a:rPr lang="en-US" sz="1800" b="0">
                <a:solidFill>
                  <a:srgbClr val="DC0081"/>
                </a:solidFill>
              </a:rPr>
              <a:t>Need compiling technique that schedules across several branches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</a:t>
            </a: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457200" y="2590800"/>
            <a:ext cx="1676400" cy="11430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2133600" y="2590800"/>
            <a:ext cx="1676400" cy="1143000"/>
          </a:xfrm>
          <a:prstGeom prst="rect">
            <a:avLst/>
          </a:prstGeom>
          <a:solidFill>
            <a:srgbClr val="0066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3810000" y="2590800"/>
            <a:ext cx="1676400" cy="1143000"/>
          </a:xfrm>
          <a:prstGeom prst="rect">
            <a:avLst/>
          </a:prstGeom>
          <a:solidFill>
            <a:srgbClr val="000099"/>
          </a:solidFill>
          <a:ln w="1905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5486400" y="2590800"/>
            <a:ext cx="1676400" cy="1143000"/>
          </a:xfrm>
          <a:prstGeom prst="rect">
            <a:avLst/>
          </a:prstGeom>
          <a:solidFill>
            <a:srgbClr val="660066"/>
          </a:solidFill>
          <a:ln w="19050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7162800" y="2590800"/>
            <a:ext cx="1676400" cy="114300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84582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517775" algn="ctr"/>
                <a:tab pos="4227513" algn="ctr"/>
                <a:tab pos="5884863" algn="ctr"/>
                <a:tab pos="7489825" algn="ctr"/>
              </a:tabLst>
            </a:pPr>
            <a:r>
              <a:rPr lang="en-US" b="1">
                <a:solidFill>
                  <a:schemeClr val="bg1"/>
                </a:solidFill>
              </a:rPr>
              <a:t> Mem. ref. 1	Mem. ref. 2	FP op. 1	FP op. 2	inst branch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2133600" y="34290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62800" cy="1143000"/>
          </a:xfrm>
          <a:noFill/>
          <a:ln/>
        </p:spPr>
        <p:txBody>
          <a:bodyPr/>
          <a:lstStyle/>
          <a:p>
            <a:r>
              <a:rPr lang="en-US"/>
              <a:t>Loop Unrolling in VLIW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2600" y="1606550"/>
            <a:ext cx="8343900" cy="4902200"/>
          </a:xfrm>
          <a:noFill/>
          <a:ln/>
        </p:spPr>
        <p:txBody>
          <a:bodyPr/>
          <a:lstStyle/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800" i="1">
                <a:solidFill>
                  <a:schemeClr val="hlink"/>
                </a:solidFill>
              </a:rPr>
              <a:t>Memory</a:t>
            </a:r>
            <a:r>
              <a:rPr lang="en-US" sz="1800" i="1"/>
              <a:t> 	</a:t>
            </a:r>
            <a:r>
              <a:rPr lang="en-US" sz="1800" i="1">
                <a:solidFill>
                  <a:srgbClr val="33CC33"/>
                </a:solidFill>
              </a:rPr>
              <a:t>Memory</a:t>
            </a:r>
            <a:r>
              <a:rPr lang="en-US" sz="1800" i="1"/>
              <a:t>	</a:t>
            </a:r>
            <a:r>
              <a:rPr lang="en-US" sz="1800" i="1">
                <a:solidFill>
                  <a:srgbClr val="000099"/>
                </a:solidFill>
              </a:rPr>
              <a:t>FP</a:t>
            </a:r>
            <a:r>
              <a:rPr lang="en-US" sz="1800" i="1"/>
              <a:t>	</a:t>
            </a:r>
            <a:r>
              <a:rPr lang="en-US" sz="1800" i="1">
                <a:solidFill>
                  <a:srgbClr val="660066"/>
                </a:solidFill>
              </a:rPr>
              <a:t>FP</a:t>
            </a:r>
            <a:r>
              <a:rPr lang="en-US" sz="1800" i="1"/>
              <a:t>	Int. op/	Clock</a:t>
            </a:r>
            <a:br>
              <a:rPr lang="en-US" sz="1800" i="1"/>
            </a:br>
            <a:r>
              <a:rPr lang="en-US" sz="1800" i="1">
                <a:solidFill>
                  <a:schemeClr val="hlink"/>
                </a:solidFill>
              </a:rPr>
              <a:t>reference 1</a:t>
            </a:r>
            <a:r>
              <a:rPr lang="en-US" sz="1800" i="1"/>
              <a:t>	</a:t>
            </a:r>
            <a:r>
              <a:rPr lang="en-US" sz="1800" i="1">
                <a:solidFill>
                  <a:srgbClr val="33CC33"/>
                </a:solidFill>
              </a:rPr>
              <a:t>reference 2	</a:t>
            </a:r>
            <a:r>
              <a:rPr lang="en-US" sz="1800" i="1">
                <a:solidFill>
                  <a:srgbClr val="000099"/>
                </a:solidFill>
              </a:rPr>
              <a:t>operation 1</a:t>
            </a:r>
            <a:r>
              <a:rPr lang="en-US" sz="1800" i="1"/>
              <a:t>	 </a:t>
            </a:r>
            <a:r>
              <a:rPr lang="en-US" sz="1800" i="1">
                <a:solidFill>
                  <a:srgbClr val="660066"/>
                </a:solidFill>
              </a:rPr>
              <a:t>op. 2</a:t>
            </a:r>
            <a:r>
              <a:rPr lang="en-US" sz="1800" i="1"/>
              <a:t> 	branch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LD F0,0(R1)</a:t>
            </a:r>
            <a:r>
              <a:rPr lang="en-US" sz="1600"/>
              <a:t>	</a:t>
            </a:r>
            <a:r>
              <a:rPr lang="en-US" sz="1600">
                <a:solidFill>
                  <a:srgbClr val="33CC33"/>
                </a:solidFill>
              </a:rPr>
              <a:t>LD F6,-8(R1)</a:t>
            </a:r>
            <a:r>
              <a:rPr lang="en-US" sz="1600"/>
              <a:t>				1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LD F10,-16(R1)</a:t>
            </a:r>
            <a:r>
              <a:rPr lang="en-US" sz="1600"/>
              <a:t>	</a:t>
            </a:r>
            <a:r>
              <a:rPr lang="en-US" sz="1600">
                <a:solidFill>
                  <a:srgbClr val="33CC33"/>
                </a:solidFill>
              </a:rPr>
              <a:t>LD F14,-24(R1)</a:t>
            </a:r>
            <a:r>
              <a:rPr lang="en-US" sz="1600"/>
              <a:t>				2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LD F18,-32(R1)</a:t>
            </a:r>
            <a:r>
              <a:rPr lang="en-US" sz="1600"/>
              <a:t>	</a:t>
            </a:r>
            <a:r>
              <a:rPr lang="en-US" sz="1600">
                <a:solidFill>
                  <a:srgbClr val="33CC33"/>
                </a:solidFill>
              </a:rPr>
              <a:t>LD F22,-40(R1)	</a:t>
            </a:r>
            <a:r>
              <a:rPr lang="en-US" sz="1600">
                <a:solidFill>
                  <a:srgbClr val="000099"/>
                </a:solidFill>
              </a:rPr>
              <a:t>ADDD F4,F0,F2</a:t>
            </a:r>
            <a:r>
              <a:rPr lang="en-US" sz="1600"/>
              <a:t>	</a:t>
            </a:r>
            <a:r>
              <a:rPr lang="en-US" sz="1600">
                <a:solidFill>
                  <a:srgbClr val="660066"/>
                </a:solidFill>
              </a:rPr>
              <a:t>ADDD F8,F6,F2</a:t>
            </a:r>
            <a:r>
              <a:rPr lang="en-US" sz="1600"/>
              <a:t>	3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LD F26,-48(R1)</a:t>
            </a:r>
            <a:r>
              <a:rPr lang="en-US" sz="1600"/>
              <a:t>		</a:t>
            </a:r>
            <a:r>
              <a:rPr lang="en-US" sz="1600">
                <a:solidFill>
                  <a:srgbClr val="000099"/>
                </a:solidFill>
              </a:rPr>
              <a:t>ADDD F12,F10,F2</a:t>
            </a:r>
            <a:r>
              <a:rPr lang="en-US" sz="1600"/>
              <a:t>	</a:t>
            </a:r>
            <a:r>
              <a:rPr lang="en-US" sz="1600">
                <a:solidFill>
                  <a:srgbClr val="660066"/>
                </a:solidFill>
              </a:rPr>
              <a:t>ADDD F16,F14,F2</a:t>
            </a:r>
            <a:r>
              <a:rPr lang="en-US" sz="1600"/>
              <a:t>	4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/>
              <a:t>		</a:t>
            </a:r>
            <a:r>
              <a:rPr lang="en-US" sz="1600">
                <a:solidFill>
                  <a:srgbClr val="000099"/>
                </a:solidFill>
              </a:rPr>
              <a:t>ADDD F20,F18,F2</a:t>
            </a:r>
            <a:r>
              <a:rPr lang="en-US" sz="1600"/>
              <a:t>	</a:t>
            </a:r>
            <a:r>
              <a:rPr lang="en-US" sz="1600">
                <a:solidFill>
                  <a:srgbClr val="660066"/>
                </a:solidFill>
              </a:rPr>
              <a:t>ADDD F24,F22,F2</a:t>
            </a:r>
            <a:r>
              <a:rPr lang="en-US" sz="1600"/>
              <a:t>	5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SD 0(R1),F4</a:t>
            </a:r>
            <a:r>
              <a:rPr lang="en-US" sz="1600"/>
              <a:t>	</a:t>
            </a:r>
            <a:r>
              <a:rPr lang="en-US" sz="1600">
                <a:solidFill>
                  <a:srgbClr val="33CC33"/>
                </a:solidFill>
              </a:rPr>
              <a:t>SD -8(R1),F8</a:t>
            </a:r>
            <a:r>
              <a:rPr lang="en-US" sz="1600"/>
              <a:t>	</a:t>
            </a:r>
            <a:r>
              <a:rPr lang="en-US" sz="1600">
                <a:solidFill>
                  <a:srgbClr val="000099"/>
                </a:solidFill>
              </a:rPr>
              <a:t>ADDD F28,F26,F2</a:t>
            </a:r>
            <a:r>
              <a:rPr lang="en-US" sz="1600"/>
              <a:t>			6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SD -16(R1),F12</a:t>
            </a:r>
            <a:r>
              <a:rPr lang="en-US" sz="1600"/>
              <a:t>	</a:t>
            </a:r>
            <a:r>
              <a:rPr lang="en-US" sz="1600">
                <a:solidFill>
                  <a:srgbClr val="33CC33"/>
                </a:solidFill>
              </a:rPr>
              <a:t>SD -24(R1),F16	</a:t>
            </a:r>
            <a:r>
              <a:rPr lang="en-US" sz="1600"/>
              <a:t>			7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SD -32(R1),F20</a:t>
            </a:r>
            <a:r>
              <a:rPr lang="en-US" sz="1600"/>
              <a:t>	</a:t>
            </a:r>
            <a:r>
              <a:rPr lang="en-US" sz="1600">
                <a:solidFill>
                  <a:srgbClr val="33CC33"/>
                </a:solidFill>
              </a:rPr>
              <a:t>SD -40(R1),F24</a:t>
            </a:r>
            <a:r>
              <a:rPr lang="en-US" sz="1600"/>
              <a:t>			SUBI  R1,R1,#48	8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1600">
                <a:solidFill>
                  <a:schemeClr val="hlink"/>
                </a:solidFill>
              </a:rPr>
              <a:t>SD -0(R1),F28</a:t>
            </a:r>
            <a:r>
              <a:rPr lang="en-US" sz="1600"/>
              <a:t>				BNEZ R1,LOOP	9</a:t>
            </a:r>
            <a:endParaRPr lang="en-US"/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>
                <a:solidFill>
                  <a:schemeClr val="hlink"/>
                </a:solidFill>
              </a:rPr>
              <a:t>  </a:t>
            </a:r>
            <a:r>
              <a:rPr lang="en-US" sz="2000">
                <a:solidFill>
                  <a:schemeClr val="hlink"/>
                </a:solidFill>
              </a:rPr>
              <a:t>Unrolled 7 times to avoid delays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2000">
                <a:solidFill>
                  <a:schemeClr val="hlink"/>
                </a:solidFill>
              </a:rPr>
              <a:t>  7 results in 9 clocks, or 1.3 clocks per iteration (1.8X)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2000">
                <a:solidFill>
                  <a:schemeClr val="hlink"/>
                </a:solidFill>
              </a:rPr>
              <a:t>  Average: 2.5 ops per clock, 50% efficiency</a:t>
            </a:r>
          </a:p>
          <a:p>
            <a:pPr marL="0" indent="0">
              <a:buFontTx/>
              <a:buNone/>
              <a:tabLst>
                <a:tab pos="1543050" algn="l"/>
                <a:tab pos="3028950" algn="l"/>
                <a:tab pos="4800600" algn="l"/>
                <a:tab pos="6172200" algn="l"/>
                <a:tab pos="8115300" algn="r"/>
              </a:tabLst>
            </a:pPr>
            <a:r>
              <a:rPr lang="en-US" sz="2000"/>
              <a:t>  Note: Need more registers in VLIW (15 vs. 6 in SS)</a:t>
            </a:r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1028700" y="2374900"/>
            <a:ext cx="3530600" cy="406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 flipH="1">
            <a:off x="1689100" y="2971800"/>
            <a:ext cx="2501900" cy="7620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3657600" y="22860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3657600" y="25908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3657600" y="40386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4" name="Rectangle 10"/>
          <p:cNvSpPr>
            <a:spLocks noChangeArrowheads="1"/>
          </p:cNvSpPr>
          <p:nvPr/>
        </p:nvSpPr>
        <p:spPr bwMode="auto">
          <a:xfrm>
            <a:off x="3657600" y="43434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5" name="Rectangle 11"/>
          <p:cNvSpPr>
            <a:spLocks noChangeArrowheads="1"/>
          </p:cNvSpPr>
          <p:nvPr/>
        </p:nvSpPr>
        <p:spPr bwMode="auto">
          <a:xfrm>
            <a:off x="3657600" y="46482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609600" y="34290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Rectangle 13"/>
          <p:cNvSpPr>
            <a:spLocks noChangeArrowheads="1"/>
          </p:cNvSpPr>
          <p:nvPr/>
        </p:nvSpPr>
        <p:spPr bwMode="auto">
          <a:xfrm>
            <a:off x="2133600" y="32004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2133600" y="4648200"/>
            <a:ext cx="12954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5410200" y="22860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0" name="Rectangle 16"/>
          <p:cNvSpPr>
            <a:spLocks noChangeArrowheads="1"/>
          </p:cNvSpPr>
          <p:nvPr/>
        </p:nvSpPr>
        <p:spPr bwMode="auto">
          <a:xfrm>
            <a:off x="5410200" y="25908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1" name="Rectangle 17"/>
          <p:cNvSpPr>
            <a:spLocks noChangeArrowheads="1"/>
          </p:cNvSpPr>
          <p:nvPr/>
        </p:nvSpPr>
        <p:spPr bwMode="auto">
          <a:xfrm>
            <a:off x="5410200" y="37338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5410200" y="40386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3" name="Rectangle 19"/>
          <p:cNvSpPr>
            <a:spLocks noChangeArrowheads="1"/>
          </p:cNvSpPr>
          <p:nvPr/>
        </p:nvSpPr>
        <p:spPr bwMode="auto">
          <a:xfrm>
            <a:off x="5410200" y="43434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4" name="Rectangle 20"/>
          <p:cNvSpPr>
            <a:spLocks noChangeArrowheads="1"/>
          </p:cNvSpPr>
          <p:nvPr/>
        </p:nvSpPr>
        <p:spPr bwMode="auto">
          <a:xfrm>
            <a:off x="5410200" y="46482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5" name="Rectangle 21"/>
          <p:cNvSpPr>
            <a:spLocks noChangeArrowheads="1"/>
          </p:cNvSpPr>
          <p:nvPr/>
        </p:nvSpPr>
        <p:spPr bwMode="auto">
          <a:xfrm>
            <a:off x="6781800" y="22860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6" name="Rectangle 22"/>
          <p:cNvSpPr>
            <a:spLocks noChangeArrowheads="1"/>
          </p:cNvSpPr>
          <p:nvPr/>
        </p:nvSpPr>
        <p:spPr bwMode="auto">
          <a:xfrm>
            <a:off x="6781800" y="25908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6934200" y="2895600"/>
            <a:ext cx="11430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8" name="Rectangle 24"/>
          <p:cNvSpPr>
            <a:spLocks noChangeArrowheads="1"/>
          </p:cNvSpPr>
          <p:nvPr/>
        </p:nvSpPr>
        <p:spPr bwMode="auto">
          <a:xfrm>
            <a:off x="7086600" y="3200400"/>
            <a:ext cx="10668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7162800" y="3429000"/>
            <a:ext cx="10668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50" name="Rectangle 26"/>
          <p:cNvSpPr>
            <a:spLocks noChangeArrowheads="1"/>
          </p:cNvSpPr>
          <p:nvPr/>
        </p:nvSpPr>
        <p:spPr bwMode="auto">
          <a:xfrm>
            <a:off x="7086600" y="3733800"/>
            <a:ext cx="10668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51" name="Rectangle 27"/>
          <p:cNvSpPr>
            <a:spLocks noChangeArrowheads="1"/>
          </p:cNvSpPr>
          <p:nvPr/>
        </p:nvSpPr>
        <p:spPr bwMode="auto">
          <a:xfrm>
            <a:off x="7086600" y="4038600"/>
            <a:ext cx="1066800" cy="76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96275" cy="4572000"/>
          </a:xfrm>
          <a:noFill/>
          <a:ln/>
        </p:spPr>
        <p:txBody>
          <a:bodyPr/>
          <a:lstStyle/>
          <a:p>
            <a:r>
              <a:rPr lang="en-US" i="1" dirty="0">
                <a:solidFill>
                  <a:srgbClr val="006600"/>
                </a:solidFill>
              </a:rPr>
              <a:t>Speculation</a:t>
            </a:r>
            <a:r>
              <a:rPr lang="en-US" dirty="0">
                <a:solidFill>
                  <a:srgbClr val="006600"/>
                </a:solidFill>
              </a:rPr>
              <a:t>:</a:t>
            </a:r>
            <a:r>
              <a:rPr lang="en-US" b="0" dirty="0"/>
              <a:t> allow an instruction  to issue  that is dependent on branch predicted to be taken </a:t>
            </a:r>
            <a:r>
              <a:rPr lang="en-US" b="0" i="1" dirty="0"/>
              <a:t>without</a:t>
            </a:r>
            <a:r>
              <a:rPr lang="en-US" b="0" dirty="0"/>
              <a:t> any consequences (including exceptions) if branch is not actually taken (“HW undo”); called “</a:t>
            </a:r>
            <a:r>
              <a:rPr lang="en-US" b="0" u="sng" dirty="0">
                <a:solidFill>
                  <a:schemeClr val="hlink"/>
                </a:solidFill>
              </a:rPr>
              <a:t>boosting”</a:t>
            </a:r>
            <a:endParaRPr lang="en-US" sz="2000" b="0" dirty="0"/>
          </a:p>
          <a:p>
            <a:r>
              <a:rPr lang="en-US" b="0" dirty="0"/>
              <a:t>Combine branch prediction with dynamic scheduling to execute before branches resolved</a:t>
            </a:r>
            <a:endParaRPr lang="en-US" sz="2000" b="0" dirty="0"/>
          </a:p>
          <a:p>
            <a:r>
              <a:rPr lang="en-US" b="0" dirty="0"/>
              <a:t>Separate </a:t>
            </a:r>
            <a:r>
              <a:rPr lang="en-US" b="0" i="1" dirty="0">
                <a:solidFill>
                  <a:schemeClr val="hlink"/>
                </a:solidFill>
              </a:rPr>
              <a:t>speculative</a:t>
            </a:r>
            <a:r>
              <a:rPr lang="en-US" b="0" dirty="0"/>
              <a:t> bypassing of results from real bypassing of results</a:t>
            </a:r>
            <a:endParaRPr lang="en-US" sz="2000" b="0" dirty="0"/>
          </a:p>
          <a:p>
            <a:pPr lvl="1"/>
            <a:r>
              <a:rPr lang="en-US" b="0" dirty="0"/>
              <a:t>When instruction no longer speculative, write boosted results (</a:t>
            </a:r>
            <a:r>
              <a:rPr lang="en-US" b="0" i="1" u="sng" dirty="0">
                <a:solidFill>
                  <a:schemeClr val="hlink"/>
                </a:solidFill>
              </a:rPr>
              <a:t>instruction commit</a:t>
            </a:r>
            <a:r>
              <a:rPr lang="en-US" b="0" dirty="0"/>
              <a:t>) or discard boosted results</a:t>
            </a:r>
          </a:p>
          <a:p>
            <a:pPr lvl="1"/>
            <a:r>
              <a:rPr lang="en-US" b="0" dirty="0"/>
              <a:t>execute out-of-order but </a:t>
            </a:r>
            <a:r>
              <a:rPr lang="en-US" b="0" u="sng" dirty="0">
                <a:solidFill>
                  <a:schemeClr val="hlink"/>
                </a:solidFill>
              </a:rPr>
              <a:t>commit in-order </a:t>
            </a:r>
            <a:r>
              <a:rPr lang="en-US" b="0" dirty="0"/>
              <a:t>to prevent irrevocable action (update state or exception) until instruction commits </a:t>
            </a: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995363" y="538163"/>
            <a:ext cx="5620129" cy="588366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HW support for More ILP</a:t>
            </a: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360363"/>
            <a:ext cx="5762625" cy="409575"/>
          </a:xfrm>
          <a:noFill/>
          <a:ln/>
        </p:spPr>
        <p:txBody>
          <a:bodyPr/>
          <a:lstStyle/>
          <a:p>
            <a:r>
              <a:rPr lang="en-US"/>
              <a:t>HW support for More ILP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912813"/>
            <a:ext cx="4638675" cy="5411787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Need HW buffer for results of uncommitted instructions: </a:t>
            </a:r>
            <a:r>
              <a:rPr lang="en-US" b="0" i="1">
                <a:solidFill>
                  <a:schemeClr val="hlink"/>
                </a:solidFill>
              </a:rPr>
              <a:t>reorder buffer</a:t>
            </a:r>
            <a:endParaRPr lang="en-US" sz="2000" b="0">
              <a:solidFill>
                <a:schemeClr val="hlink"/>
              </a:solidFill>
            </a:endParaRP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3 fields: instr, destination, value.</a:t>
            </a: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Reorder buffer can be operand source </a:t>
            </a:r>
            <a:r>
              <a:rPr lang="en-US" b="0">
                <a:solidFill>
                  <a:srgbClr val="000099"/>
                </a:solidFill>
                <a:sym typeface="Symbol" pitchFamily="18" charset="2"/>
              </a:rPr>
              <a:t></a:t>
            </a:r>
            <a:r>
              <a:rPr lang="en-US" b="0">
                <a:solidFill>
                  <a:srgbClr val="000099"/>
                </a:solidFill>
              </a:rPr>
              <a:t> more registers like RS.</a:t>
            </a: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Use reorder buffer number instead of reservation station when execution completes.</a:t>
            </a: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Supplies operands between execution complete &amp; commit.</a:t>
            </a: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Once operand commits, </a:t>
            </a:r>
            <a:br>
              <a:rPr lang="en-US" b="0">
                <a:solidFill>
                  <a:srgbClr val="000099"/>
                </a:solidFill>
              </a:rPr>
            </a:br>
            <a:r>
              <a:rPr lang="en-US" b="0">
                <a:solidFill>
                  <a:srgbClr val="000099"/>
                </a:solidFill>
              </a:rPr>
              <a:t>result is put into register.</a:t>
            </a: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Instructions </a:t>
            </a:r>
            <a:r>
              <a:rPr lang="en-US" b="0" u="sng">
                <a:solidFill>
                  <a:schemeClr val="hlink"/>
                </a:solidFill>
              </a:rPr>
              <a:t>commit  in order.</a:t>
            </a:r>
            <a:endParaRPr lang="en-US" b="0">
              <a:solidFill>
                <a:srgbClr val="000099"/>
              </a:solidFill>
            </a:endParaRPr>
          </a:p>
          <a:p>
            <a:pPr marL="628650" lvl="1">
              <a:lnSpc>
                <a:spcPct val="80000"/>
              </a:lnSpc>
            </a:pPr>
            <a:r>
              <a:rPr lang="en-US" b="0">
                <a:solidFill>
                  <a:srgbClr val="000099"/>
                </a:solidFill>
              </a:rPr>
              <a:t>As a result, its easy to undo speculated instructions </a:t>
            </a:r>
            <a:br>
              <a:rPr lang="en-US" b="0">
                <a:solidFill>
                  <a:srgbClr val="000099"/>
                </a:solidFill>
              </a:rPr>
            </a:br>
            <a:r>
              <a:rPr lang="en-US" b="0">
                <a:solidFill>
                  <a:srgbClr val="000099"/>
                </a:solidFill>
              </a:rPr>
              <a:t>on mispredicted branches </a:t>
            </a:r>
            <a:br>
              <a:rPr lang="en-US" b="0">
                <a:solidFill>
                  <a:srgbClr val="000099"/>
                </a:solidFill>
              </a:rPr>
            </a:br>
            <a:r>
              <a:rPr lang="en-US" b="0" u="sng">
                <a:solidFill>
                  <a:schemeClr val="hlink"/>
                </a:solidFill>
              </a:rPr>
              <a:t>or on exceptions.</a:t>
            </a:r>
            <a:endParaRPr lang="en-US" b="0" u="sng">
              <a:solidFill>
                <a:srgbClr val="000099"/>
              </a:solidFill>
            </a:endParaRP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6661150" y="1993900"/>
            <a:ext cx="1651000" cy="1041400"/>
          </a:xfrm>
          <a:prstGeom prst="rect">
            <a:avLst/>
          </a:prstGeom>
          <a:solidFill>
            <a:srgbClr val="FAFD00"/>
          </a:solidFill>
          <a:ln w="2540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Reorder</a:t>
            </a:r>
          </a:p>
          <a:p>
            <a:pPr algn="ctr" eaLnBrk="0" hangingPunct="0"/>
            <a:r>
              <a:rPr lang="en-US" sz="1800">
                <a:latin typeface="Arial" charset="0"/>
              </a:rPr>
              <a:t>Buffer</a:t>
            </a: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7385050" y="3289300"/>
            <a:ext cx="1117600" cy="488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FP Regs</a:t>
            </a:r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5270500" y="2489200"/>
            <a:ext cx="755650" cy="1174750"/>
          </a:xfrm>
          <a:prstGeom prst="rect">
            <a:avLst/>
          </a:prstGeom>
          <a:solidFill>
            <a:schemeClr val="folHlink"/>
          </a:solidFill>
          <a:ln w="25400">
            <a:solidFill>
              <a:srgbClr val="4D4D4D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FP</a:t>
            </a:r>
          </a:p>
          <a:p>
            <a:pPr algn="ctr" eaLnBrk="0" hangingPunct="0"/>
            <a:r>
              <a:rPr lang="en-US" sz="1800">
                <a:latin typeface="Arial" charset="0"/>
              </a:rPr>
              <a:t>Op</a:t>
            </a:r>
          </a:p>
          <a:p>
            <a:pPr algn="ctr" eaLnBrk="0" hangingPunct="0"/>
            <a:r>
              <a:rPr lang="en-US" sz="1800">
                <a:latin typeface="Arial" charset="0"/>
              </a:rPr>
              <a:t>Queue</a:t>
            </a:r>
          </a:p>
        </p:txBody>
      </p:sp>
      <p:sp>
        <p:nvSpPr>
          <p:cNvPr id="192519" name="Rectangle 7"/>
          <p:cNvSpPr>
            <a:spLocks noChangeArrowheads="1"/>
          </p:cNvSpPr>
          <p:nvPr/>
        </p:nvSpPr>
        <p:spPr bwMode="auto">
          <a:xfrm>
            <a:off x="5118100" y="4813300"/>
            <a:ext cx="1041400" cy="2413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FP Adder</a:t>
            </a:r>
          </a:p>
        </p:txBody>
      </p:sp>
      <p:sp>
        <p:nvSpPr>
          <p:cNvPr id="192520" name="Rectangle 8"/>
          <p:cNvSpPr>
            <a:spLocks noChangeArrowheads="1"/>
          </p:cNvSpPr>
          <p:nvPr/>
        </p:nvSpPr>
        <p:spPr bwMode="auto">
          <a:xfrm>
            <a:off x="7061200" y="4813300"/>
            <a:ext cx="1041400" cy="2413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FP Mult</a:t>
            </a:r>
          </a:p>
        </p:txBody>
      </p: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4832350" y="4375150"/>
            <a:ext cx="144145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Res Stations</a:t>
            </a:r>
          </a:p>
        </p:txBody>
      </p:sp>
      <p:sp>
        <p:nvSpPr>
          <p:cNvPr id="192522" name="Rectangle 10"/>
          <p:cNvSpPr>
            <a:spLocks noChangeArrowheads="1"/>
          </p:cNvSpPr>
          <p:nvPr/>
        </p:nvSpPr>
        <p:spPr bwMode="auto">
          <a:xfrm>
            <a:off x="6832600" y="4375150"/>
            <a:ext cx="144145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800">
                <a:latin typeface="Arial" charset="0"/>
              </a:rPr>
              <a:t>Res Stations</a:t>
            </a:r>
          </a:p>
        </p:txBody>
      </p:sp>
      <p:sp>
        <p:nvSpPr>
          <p:cNvPr id="192523" name="Line 11"/>
          <p:cNvSpPr>
            <a:spLocks noChangeShapeType="1"/>
          </p:cNvSpPr>
          <p:nvPr/>
        </p:nvSpPr>
        <p:spPr bwMode="auto">
          <a:xfrm>
            <a:off x="4743450" y="5410200"/>
            <a:ext cx="409575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24" name="Line 12"/>
          <p:cNvSpPr>
            <a:spLocks noChangeShapeType="1"/>
          </p:cNvSpPr>
          <p:nvPr/>
        </p:nvSpPr>
        <p:spPr bwMode="auto">
          <a:xfrm>
            <a:off x="8839200" y="1752600"/>
            <a:ext cx="0" cy="36385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25" name="Line 13"/>
          <p:cNvSpPr>
            <a:spLocks noChangeShapeType="1"/>
          </p:cNvSpPr>
          <p:nvPr/>
        </p:nvSpPr>
        <p:spPr bwMode="auto">
          <a:xfrm flipH="1">
            <a:off x="7467600" y="1752600"/>
            <a:ext cx="139065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26" name="Line 14"/>
          <p:cNvSpPr>
            <a:spLocks noChangeShapeType="1"/>
          </p:cNvSpPr>
          <p:nvPr/>
        </p:nvSpPr>
        <p:spPr bwMode="auto">
          <a:xfrm>
            <a:off x="7486650" y="1752600"/>
            <a:ext cx="0" cy="2476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27" name="Line 15"/>
          <p:cNvSpPr>
            <a:spLocks noChangeShapeType="1"/>
          </p:cNvSpPr>
          <p:nvPr/>
        </p:nvSpPr>
        <p:spPr bwMode="auto">
          <a:xfrm>
            <a:off x="5638800" y="504825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28" name="Line 16"/>
          <p:cNvSpPr>
            <a:spLocks noChangeShapeType="1"/>
          </p:cNvSpPr>
          <p:nvPr/>
        </p:nvSpPr>
        <p:spPr bwMode="auto">
          <a:xfrm>
            <a:off x="7562850" y="508635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29" name="Line 17"/>
          <p:cNvSpPr>
            <a:spLocks noChangeShapeType="1"/>
          </p:cNvSpPr>
          <p:nvPr/>
        </p:nvSpPr>
        <p:spPr bwMode="auto">
          <a:xfrm>
            <a:off x="5600700" y="367665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30" name="Line 18"/>
          <p:cNvSpPr>
            <a:spLocks noChangeShapeType="1"/>
          </p:cNvSpPr>
          <p:nvPr/>
        </p:nvSpPr>
        <p:spPr bwMode="auto">
          <a:xfrm>
            <a:off x="5600700" y="3943350"/>
            <a:ext cx="1962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31" name="Line 19"/>
          <p:cNvSpPr>
            <a:spLocks noChangeShapeType="1"/>
          </p:cNvSpPr>
          <p:nvPr/>
        </p:nvSpPr>
        <p:spPr bwMode="auto">
          <a:xfrm>
            <a:off x="7562850" y="3943350"/>
            <a:ext cx="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32" name="Line 20"/>
          <p:cNvSpPr>
            <a:spLocks noChangeShapeType="1"/>
          </p:cNvSpPr>
          <p:nvPr/>
        </p:nvSpPr>
        <p:spPr bwMode="auto">
          <a:xfrm>
            <a:off x="7048500" y="3048000"/>
            <a:ext cx="0" cy="895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33" name="Line 21"/>
          <p:cNvSpPr>
            <a:spLocks noChangeShapeType="1"/>
          </p:cNvSpPr>
          <p:nvPr/>
        </p:nvSpPr>
        <p:spPr bwMode="auto">
          <a:xfrm flipH="1">
            <a:off x="7067550" y="3505200"/>
            <a:ext cx="32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34" name="Line 22"/>
          <p:cNvSpPr>
            <a:spLocks noChangeShapeType="1"/>
          </p:cNvSpPr>
          <p:nvPr/>
        </p:nvSpPr>
        <p:spPr bwMode="auto">
          <a:xfrm flipH="1">
            <a:off x="7524750" y="3943350"/>
            <a:ext cx="131445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2535" name="Line 23"/>
          <p:cNvSpPr>
            <a:spLocks noChangeShapeType="1"/>
          </p:cNvSpPr>
          <p:nvPr/>
        </p:nvSpPr>
        <p:spPr bwMode="auto">
          <a:xfrm flipH="1">
            <a:off x="8534400" y="3505200"/>
            <a:ext cx="32385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Pages>53</Pages>
  <Words>1285</Words>
  <Application>Microsoft Office PowerPoint</Application>
  <PresentationFormat>On-screen Show (4:3)</PresentationFormat>
  <Paragraphs>555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Execution of Multiple Instructions per cycle</vt:lpstr>
      <vt:lpstr>Getting CPI &lt; 1: Issuing Multiple Instructions/Cycle</vt:lpstr>
      <vt:lpstr>Getting CPI &lt; 1: Issuing Multiple Instructions/Cycle</vt:lpstr>
      <vt:lpstr>Superscalar</vt:lpstr>
      <vt:lpstr>Multiple Issue Challenges</vt:lpstr>
      <vt:lpstr>VLIW</vt:lpstr>
      <vt:lpstr>Loop Unrolling in VLIW</vt:lpstr>
      <vt:lpstr>Slide 8</vt:lpstr>
      <vt:lpstr>HW support for More ILP</vt:lpstr>
      <vt:lpstr>Slide 10</vt:lpstr>
      <vt:lpstr>Four Steps of Speculative Tomasulo Algorithm</vt:lpstr>
      <vt:lpstr>Slide 12</vt:lpstr>
      <vt:lpstr>Tomasulo With Reorder buffer:</vt:lpstr>
      <vt:lpstr>Tomasulo With Reorder buffer:</vt:lpstr>
      <vt:lpstr>Tomasulo With Reorder buffer:</vt:lpstr>
      <vt:lpstr>Tomasulo With Reorder buffer:</vt:lpstr>
      <vt:lpstr>Tomasulo With Reorder buffer:</vt:lpstr>
      <vt:lpstr>Tomasulo With Reorder buffer:</vt:lpstr>
      <vt:lpstr>Tomasulo With Reorder buffer:</vt:lpstr>
      <vt:lpstr>Tomasulo With Reorder buffer: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prediction</dc:title>
  <dc:creator>JDelgado</dc:creator>
  <cp:lastModifiedBy>V Tavera-Delgado</cp:lastModifiedBy>
  <cp:revision>46</cp:revision>
  <cp:lastPrinted>1998-02-05T06:24:41Z</cp:lastPrinted>
  <dcterms:created xsi:type="dcterms:W3CDTF">1996-09-04T07:14:34Z</dcterms:created>
  <dcterms:modified xsi:type="dcterms:W3CDTF">2011-03-21T04:07:40Z</dcterms:modified>
</cp:coreProperties>
</file>