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443" r:id="rId3"/>
    <p:sldId id="427" r:id="rId4"/>
    <p:sldId id="465" r:id="rId5"/>
    <p:sldId id="437" r:id="rId6"/>
    <p:sldId id="454" r:id="rId7"/>
    <p:sldId id="455" r:id="rId8"/>
    <p:sldId id="451" r:id="rId9"/>
    <p:sldId id="428" r:id="rId10"/>
    <p:sldId id="466" r:id="rId11"/>
    <p:sldId id="452" r:id="rId12"/>
    <p:sldId id="442" r:id="rId13"/>
    <p:sldId id="445" r:id="rId14"/>
    <p:sldId id="464" r:id="rId15"/>
    <p:sldId id="4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EEABE-1D80-9243-A661-887FD9101D1D}" v="30" dt="2025-02-14T01:33:53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1"/>
    <p:restoredTop sz="94658"/>
  </p:normalViewPr>
  <p:slideViewPr>
    <p:cSldViewPr snapToGrid="0">
      <p:cViewPr varScale="1">
        <p:scale>
          <a:sx n="143" d="100"/>
          <a:sy n="143" d="100"/>
        </p:scale>
        <p:origin x="24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64FEEABE-1D80-9243-A661-887FD9101D1D}"/>
    <pc:docChg chg="undo custSel modSld">
      <pc:chgData name="Schneider, John Brand" userId="0a27f970-e9e3-4a42-989b-114aef573237" providerId="ADAL" clId="{64FEEABE-1D80-9243-A661-887FD9101D1D}" dt="2025-02-14T20:41:40.289" v="307"/>
      <pc:docMkLst>
        <pc:docMk/>
      </pc:docMkLst>
      <pc:sldChg chg="modSp">
        <pc:chgData name="Schneider, John Brand" userId="0a27f970-e9e3-4a42-989b-114aef573237" providerId="ADAL" clId="{64FEEABE-1D80-9243-A661-887FD9101D1D}" dt="2025-02-14T20:12:46.842" v="36" actId="20577"/>
        <pc:sldMkLst>
          <pc:docMk/>
          <pc:sldMk cId="1602654446" sldId="256"/>
        </pc:sldMkLst>
        <pc:spChg chg="mod">
          <ac:chgData name="Schneider, John Brand" userId="0a27f970-e9e3-4a42-989b-114aef573237" providerId="ADAL" clId="{64FEEABE-1D80-9243-A661-887FD9101D1D}" dt="2025-02-14T20:12:46.842" v="36" actId="20577"/>
          <ac:spMkLst>
            <pc:docMk/>
            <pc:sldMk cId="1602654446" sldId="256"/>
            <ac:spMk id="3" creationId="{615DF525-511A-D641-96FE-528B8ED39C43}"/>
          </ac:spMkLst>
        </pc:spChg>
      </pc:sldChg>
      <pc:sldChg chg="addSp modSp mod modAnim">
        <pc:chgData name="Schneider, John Brand" userId="0a27f970-e9e3-4a42-989b-114aef573237" providerId="ADAL" clId="{64FEEABE-1D80-9243-A661-887FD9101D1D}" dt="2025-02-14T20:20:21.508" v="81"/>
        <pc:sldMkLst>
          <pc:docMk/>
          <pc:sldMk cId="1689560936" sldId="427"/>
        </pc:sldMkLst>
        <pc:spChg chg="add mod">
          <ac:chgData name="Schneider, John Brand" userId="0a27f970-e9e3-4a42-989b-114aef573237" providerId="ADAL" clId="{64FEEABE-1D80-9243-A661-887FD9101D1D}" dt="2025-02-14T20:17:00.785" v="70" actId="14100"/>
          <ac:spMkLst>
            <pc:docMk/>
            <pc:sldMk cId="1689560936" sldId="427"/>
            <ac:spMk id="3" creationId="{6D6A789C-D509-5CAD-0019-FFB442EC3D4E}"/>
          </ac:spMkLst>
        </pc:spChg>
        <pc:spChg chg="add mod">
          <ac:chgData name="Schneider, John Brand" userId="0a27f970-e9e3-4a42-989b-114aef573237" providerId="ADAL" clId="{64FEEABE-1D80-9243-A661-887FD9101D1D}" dt="2025-02-14T20:16:53.185" v="69" actId="14100"/>
          <ac:spMkLst>
            <pc:docMk/>
            <pc:sldMk cId="1689560936" sldId="427"/>
            <ac:spMk id="4" creationId="{7643651E-817F-23D0-D1B5-6FF9B07ACBC5}"/>
          </ac:spMkLst>
        </pc:spChg>
      </pc:sldChg>
      <pc:sldChg chg="addSp modSp mod modAnim">
        <pc:chgData name="Schneider, John Brand" userId="0a27f970-e9e3-4a42-989b-114aef573237" providerId="ADAL" clId="{64FEEABE-1D80-9243-A661-887FD9101D1D}" dt="2025-02-14T20:25:10.167" v="113" actId="1037"/>
        <pc:sldMkLst>
          <pc:docMk/>
          <pc:sldMk cId="2099893530" sldId="437"/>
        </pc:sldMkLst>
        <pc:spChg chg="mod">
          <ac:chgData name="Schneider, John Brand" userId="0a27f970-e9e3-4a42-989b-114aef573237" providerId="ADAL" clId="{64FEEABE-1D80-9243-A661-887FD9101D1D}" dt="2025-02-14T20:25:10.167" v="113" actId="1037"/>
          <ac:spMkLst>
            <pc:docMk/>
            <pc:sldMk cId="2099893530" sldId="437"/>
            <ac:spMk id="18" creationId="{629D90BF-82B7-4FE1-DAD0-5C7DE1AE7C1A}"/>
          </ac:spMkLst>
        </pc:spChg>
        <pc:grpChg chg="add mod">
          <ac:chgData name="Schneider, John Brand" userId="0a27f970-e9e3-4a42-989b-114aef573237" providerId="ADAL" clId="{64FEEABE-1D80-9243-A661-887FD9101D1D}" dt="2025-02-14T20:23:34.832" v="100" actId="1037"/>
          <ac:grpSpMkLst>
            <pc:docMk/>
            <pc:sldMk cId="2099893530" sldId="437"/>
            <ac:grpSpMk id="11" creationId="{5EF1DFE0-1585-D251-059B-172460F4B388}"/>
          </ac:grpSpMkLst>
        </pc:grpChg>
        <pc:cxnChg chg="mod">
          <ac:chgData name="Schneider, John Brand" userId="0a27f970-e9e3-4a42-989b-114aef573237" providerId="ADAL" clId="{64FEEABE-1D80-9243-A661-887FD9101D1D}" dt="2025-02-14T20:24:20.210" v="110" actId="692"/>
          <ac:cxnSpMkLst>
            <pc:docMk/>
            <pc:sldMk cId="2099893530" sldId="437"/>
            <ac:cxnSpMk id="20" creationId="{DF100D13-D0A2-038E-B786-2245FB650168}"/>
          </ac:cxnSpMkLst>
        </pc:cxnChg>
      </pc:sldChg>
      <pc:sldChg chg="addSp delSp modSp mod delAnim modAnim">
        <pc:chgData name="Schneider, John Brand" userId="0a27f970-e9e3-4a42-989b-114aef573237" providerId="ADAL" clId="{64FEEABE-1D80-9243-A661-887FD9101D1D}" dt="2025-02-14T20:41:40.289" v="307"/>
        <pc:sldMkLst>
          <pc:docMk/>
          <pc:sldMk cId="3363244745" sldId="445"/>
        </pc:sldMkLst>
        <pc:spChg chg="add mod">
          <ac:chgData name="Schneider, John Brand" userId="0a27f970-e9e3-4a42-989b-114aef573237" providerId="ADAL" clId="{64FEEABE-1D80-9243-A661-887FD9101D1D}" dt="2025-02-14T20:41:25.531" v="305" actId="114"/>
          <ac:spMkLst>
            <pc:docMk/>
            <pc:sldMk cId="3363244745" sldId="445"/>
            <ac:spMk id="3" creationId="{3E8AA280-CDF6-A0BB-FA51-A9560F9C00C7}"/>
          </ac:spMkLst>
        </pc:spChg>
        <pc:spChg chg="add mod">
          <ac:chgData name="Schneider, John Brand" userId="0a27f970-e9e3-4a42-989b-114aef573237" providerId="ADAL" clId="{64FEEABE-1D80-9243-A661-887FD9101D1D}" dt="2025-02-14T20:40:31.588" v="299" actId="1037"/>
          <ac:spMkLst>
            <pc:docMk/>
            <pc:sldMk cId="3363244745" sldId="445"/>
            <ac:spMk id="19" creationId="{694C8769-3CC1-E8FD-A883-BDE4511A3E84}"/>
          </ac:spMkLst>
        </pc:spChg>
        <pc:spChg chg="add mod">
          <ac:chgData name="Schneider, John Brand" userId="0a27f970-e9e3-4a42-989b-114aef573237" providerId="ADAL" clId="{64FEEABE-1D80-9243-A661-887FD9101D1D}" dt="2025-02-14T20:40:22.128" v="275" actId="20577"/>
          <ac:spMkLst>
            <pc:docMk/>
            <pc:sldMk cId="3363244745" sldId="445"/>
            <ac:spMk id="20" creationId="{D301E8E6-3674-FA8C-FFC4-A1BDEEF08F45}"/>
          </ac:spMkLst>
        </pc:spChg>
        <pc:cxnChg chg="add mod">
          <ac:chgData name="Schneider, John Brand" userId="0a27f970-e9e3-4a42-989b-114aef573237" providerId="ADAL" clId="{64FEEABE-1D80-9243-A661-887FD9101D1D}" dt="2025-02-14T20:35:51.225" v="159" actId="14100"/>
          <ac:cxnSpMkLst>
            <pc:docMk/>
            <pc:sldMk cId="3363244745" sldId="445"/>
            <ac:cxnSpMk id="8" creationId="{595C8ED2-9481-3696-9470-6D9BE087DF35}"/>
          </ac:cxnSpMkLst>
        </pc:cxnChg>
        <pc:cxnChg chg="add del mod">
          <ac:chgData name="Schneider, John Brand" userId="0a27f970-e9e3-4a42-989b-114aef573237" providerId="ADAL" clId="{64FEEABE-1D80-9243-A661-887FD9101D1D}" dt="2025-02-14T20:38:26.868" v="182" actId="478"/>
          <ac:cxnSpMkLst>
            <pc:docMk/>
            <pc:sldMk cId="3363244745" sldId="445"/>
            <ac:cxnSpMk id="12" creationId="{F61BC49D-2BA6-4E66-530E-03DB4F6C4453}"/>
          </ac:cxnSpMkLst>
        </pc:cxnChg>
        <pc:cxnChg chg="add del mod">
          <ac:chgData name="Schneider, John Brand" userId="0a27f970-e9e3-4a42-989b-114aef573237" providerId="ADAL" clId="{64FEEABE-1D80-9243-A661-887FD9101D1D}" dt="2025-02-14T20:38:26.868" v="182" actId="478"/>
          <ac:cxnSpMkLst>
            <pc:docMk/>
            <pc:sldMk cId="3363244745" sldId="445"/>
            <ac:cxnSpMk id="14" creationId="{6C3D8BC6-0317-71CD-F703-53A352CA86EB}"/>
          </ac:cxnSpMkLst>
        </pc:cxnChg>
        <pc:cxnChg chg="add mod">
          <ac:chgData name="Schneider, John Brand" userId="0a27f970-e9e3-4a42-989b-114aef573237" providerId="ADAL" clId="{64FEEABE-1D80-9243-A661-887FD9101D1D}" dt="2025-02-14T20:39:07.782" v="190" actId="1076"/>
          <ac:cxnSpMkLst>
            <pc:docMk/>
            <pc:sldMk cId="3363244745" sldId="445"/>
            <ac:cxnSpMk id="17" creationId="{EFE4EF5D-A8EF-7911-B87F-B487A5D7A5AF}"/>
          </ac:cxnSpMkLst>
        </pc:cxnChg>
        <pc:cxnChg chg="add mod">
          <ac:chgData name="Schneider, John Brand" userId="0a27f970-e9e3-4a42-989b-114aef573237" providerId="ADAL" clId="{64FEEABE-1D80-9243-A661-887FD9101D1D}" dt="2025-02-14T20:39:03.069" v="189" actId="1076"/>
          <ac:cxnSpMkLst>
            <pc:docMk/>
            <pc:sldMk cId="3363244745" sldId="445"/>
            <ac:cxnSpMk id="18" creationId="{19168F86-416B-D9E1-C0CB-55EE4596C393}"/>
          </ac:cxnSpMkLst>
        </pc:cxnChg>
      </pc:sldChg>
      <pc:sldChg chg="modSp modTransition">
        <pc:chgData name="Schneider, John Brand" userId="0a27f970-e9e3-4a42-989b-114aef573237" providerId="ADAL" clId="{64FEEABE-1D80-9243-A661-887FD9101D1D}" dt="2025-02-14T01:35:20.548" v="34" actId="167"/>
        <pc:sldMkLst>
          <pc:docMk/>
          <pc:sldMk cId="667433761" sldId="451"/>
        </pc:sldMkLst>
        <pc:spChg chg="mod">
          <ac:chgData name="Schneider, John Brand" userId="0a27f970-e9e3-4a42-989b-114aef573237" providerId="ADAL" clId="{64FEEABE-1D80-9243-A661-887FD9101D1D}" dt="2025-02-14T01:35:20.548" v="34" actId="167"/>
          <ac:spMkLst>
            <pc:docMk/>
            <pc:sldMk cId="667433761" sldId="451"/>
            <ac:spMk id="2" creationId="{D99CDD8F-2C10-4A4B-8F22-6EFB6895050E}"/>
          </ac:spMkLst>
        </pc:spChg>
      </pc:sldChg>
      <pc:sldChg chg="modSp">
        <pc:chgData name="Schneider, John Brand" userId="0a27f970-e9e3-4a42-989b-114aef573237" providerId="ADAL" clId="{64FEEABE-1D80-9243-A661-887FD9101D1D}" dt="2025-02-14T01:33:53.964" v="29" actId="167"/>
        <pc:sldMkLst>
          <pc:docMk/>
          <pc:sldMk cId="2965132354" sldId="455"/>
        </pc:sldMkLst>
        <pc:spChg chg="mod">
          <ac:chgData name="Schneider, John Brand" userId="0a27f970-e9e3-4a42-989b-114aef573237" providerId="ADAL" clId="{64FEEABE-1D80-9243-A661-887FD9101D1D}" dt="2025-02-14T01:33:53.964" v="29" actId="167"/>
          <ac:spMkLst>
            <pc:docMk/>
            <pc:sldMk cId="2965132354" sldId="455"/>
            <ac:spMk id="19" creationId="{890C9C5C-4572-0154-223B-9EC9B7C07D86}"/>
          </ac:spMkLst>
        </pc:spChg>
        <pc:spChg chg="mod">
          <ac:chgData name="Schneider, John Brand" userId="0a27f970-e9e3-4a42-989b-114aef573237" providerId="ADAL" clId="{64FEEABE-1D80-9243-A661-887FD9101D1D}" dt="2025-02-14T01:33:45.534" v="20" actId="167"/>
          <ac:spMkLst>
            <pc:docMk/>
            <pc:sldMk cId="2965132354" sldId="455"/>
            <ac:spMk id="21" creationId="{A1094796-94CE-748E-1B89-FC6CB5119B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2/14/25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2/14/25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43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56.emf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4.png"/><Relationship Id="rId3" Type="http://schemas.openxmlformats.org/officeDocument/2006/relationships/image" Target="../media/image63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3.png"/><Relationship Id="rId2" Type="http://schemas.openxmlformats.org/officeDocument/2006/relationships/image" Target="../media/image43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88.png"/><Relationship Id="rId5" Type="http://schemas.openxmlformats.org/officeDocument/2006/relationships/image" Target="../media/image66.png"/><Relationship Id="rId15" Type="http://schemas.openxmlformats.org/officeDocument/2006/relationships/image" Target="../media/image91.png"/><Relationship Id="rId10" Type="http://schemas.openxmlformats.org/officeDocument/2006/relationships/image" Target="../media/image87.png"/><Relationship Id="rId4" Type="http://schemas.openxmlformats.org/officeDocument/2006/relationships/image" Target="../media/image65.png"/><Relationship Id="rId9" Type="http://schemas.openxmlformats.org/officeDocument/2006/relationships/image" Target="../media/image86.png"/><Relationship Id="rId14" Type="http://schemas.openxmlformats.org/officeDocument/2006/relationships/image" Target="../media/image5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58.png"/><Relationship Id="rId21" Type="http://schemas.openxmlformats.org/officeDocument/2006/relationships/image" Target="../media/image115.png"/><Relationship Id="rId7" Type="http://schemas.openxmlformats.org/officeDocument/2006/relationships/image" Target="../media/image97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99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5.png"/><Relationship Id="rId5" Type="http://schemas.openxmlformats.org/officeDocument/2006/relationships/image" Target="../media/image95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64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12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7.emf"/><Relationship Id="rId12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16.png"/><Relationship Id="rId4" Type="http://schemas.openxmlformats.org/officeDocument/2006/relationships/image" Target="../media/image2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5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255722" y="258793"/>
            <a:ext cx="968059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16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More on source deactivation/superposition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Thévenin</a:t>
            </a:r>
            <a:r>
              <a:rPr lang="en-US" sz="3600" dirty="0"/>
              <a:t> and Norton equivalent when original</a:t>
            </a:r>
            <a:br>
              <a:rPr lang="en-US" sz="3600" dirty="0"/>
            </a:br>
            <a:r>
              <a:rPr lang="en-US" sz="3600" dirty="0"/>
              <a:t>circuit has only independent sources (shortcut)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Equivalent circuits with only dependent 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DF525-511A-D641-96FE-528B8ED39C43}"/>
              </a:ext>
            </a:extLst>
          </p:cNvPr>
          <p:cNvSpPr txBox="1"/>
          <p:nvPr/>
        </p:nvSpPr>
        <p:spPr>
          <a:xfrm>
            <a:off x="368091" y="5148739"/>
            <a:ext cx="7668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Announcement:  HW 5 due Monday, Feb. 17.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7214BD-DD04-A1E3-B382-3877F7F96C20}"/>
              </a:ext>
            </a:extLst>
          </p:cNvPr>
          <p:cNvSpPr txBox="1"/>
          <p:nvPr/>
        </p:nvSpPr>
        <p:spPr>
          <a:xfrm>
            <a:off x="9191508" y="734701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0364E-DC7B-687A-A09A-E1A21407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8B299B-EE2D-49AF-A250-73CEE793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805001"/>
            <a:ext cx="7103872" cy="3474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F71413-354D-99FA-CF83-62B6FA56EAB2}"/>
              </a:ext>
            </a:extLst>
          </p:cNvPr>
          <p:cNvSpPr txBox="1"/>
          <p:nvPr/>
        </p:nvSpPr>
        <p:spPr>
          <a:xfrm>
            <a:off x="168812" y="747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5ADBD8-649A-8455-0413-2363743AA125}"/>
                  </a:ext>
                </a:extLst>
              </p:cNvPr>
              <p:cNvSpPr txBox="1"/>
              <p:nvPr/>
            </p:nvSpPr>
            <p:spPr>
              <a:xfrm>
                <a:off x="1934039" y="68490"/>
                <a:ext cx="60794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/>
                  <a:t> via node-voltage analysis.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5ADBD8-649A-8455-0413-2363743AA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039" y="68490"/>
                <a:ext cx="6079485" cy="584775"/>
              </a:xfrm>
              <a:prstGeom prst="rect">
                <a:avLst/>
              </a:prstGeom>
              <a:blipFill>
                <a:blip r:embed="rId3"/>
                <a:stretch>
                  <a:fillRect l="-2500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080E0033-EBF8-AD35-C760-8A22F7A2C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35" y="4108848"/>
            <a:ext cx="274320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E56D23-0129-FFAD-38C1-9D6A6748D2FC}"/>
                  </a:ext>
                </a:extLst>
              </p:cNvPr>
              <p:cNvSpPr txBox="1"/>
              <p:nvPr/>
            </p:nvSpPr>
            <p:spPr>
              <a:xfrm>
                <a:off x="4721323" y="506309"/>
                <a:ext cx="686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E56D23-0129-FFAD-38C1-9D6A6748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23" y="506309"/>
                <a:ext cx="686663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BD04F5-5C9B-AE52-0F8C-23544DA5F3D1}"/>
                  </a:ext>
                </a:extLst>
              </p:cNvPr>
              <p:cNvSpPr txBox="1"/>
              <p:nvPr/>
            </p:nvSpPr>
            <p:spPr>
              <a:xfrm>
                <a:off x="2617510" y="506310"/>
                <a:ext cx="677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BD04F5-5C9B-AE52-0F8C-23544DA5F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0" y="506310"/>
                <a:ext cx="677172" cy="584775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5852E7-E5BD-82AF-B218-5618B07AA34B}"/>
                  </a:ext>
                </a:extLst>
              </p:cNvPr>
              <p:cNvSpPr txBox="1"/>
              <p:nvPr/>
            </p:nvSpPr>
            <p:spPr>
              <a:xfrm>
                <a:off x="5976098" y="1314275"/>
                <a:ext cx="2336345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en-US" sz="3200" b="0"/>
                </a:br>
                <a:br>
                  <a:rPr lang="en-US" sz="3200" b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</m:oMath>
                  </m:oMathPara>
                </a14:m>
                <a:br>
                  <a:rPr lang="en-US" sz="3200" b="0"/>
                </a:br>
                <a:br>
                  <a:rPr lang="en-US" sz="3200" b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b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5852E7-E5BD-82AF-B218-5618B07AA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98" y="1314275"/>
                <a:ext cx="2336345" cy="2554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4DDFDB-DD77-5FA4-C865-4A2A7B7E39AE}"/>
                  </a:ext>
                </a:extLst>
              </p:cNvPr>
              <p:cNvSpPr txBox="1"/>
              <p:nvPr/>
            </p:nvSpPr>
            <p:spPr>
              <a:xfrm>
                <a:off x="8013524" y="481252"/>
                <a:ext cx="3388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affect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4DDFDB-DD77-5FA4-C865-4A2A7B7E3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524" y="481252"/>
                <a:ext cx="3388172" cy="584775"/>
              </a:xfrm>
              <a:prstGeom prst="rect">
                <a:avLst/>
              </a:prstGeom>
              <a:blipFill>
                <a:blip r:embed="rId8"/>
                <a:stretch>
                  <a:fillRect l="-4869" t="-12766" r="-374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9EF46B7-7B39-6D46-0710-C5747C580E03}"/>
              </a:ext>
            </a:extLst>
          </p:cNvPr>
          <p:cNvSpPr txBox="1"/>
          <p:nvPr/>
        </p:nvSpPr>
        <p:spPr>
          <a:xfrm>
            <a:off x="8320832" y="1131323"/>
            <a:ext cx="25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     B)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E35715-B267-2AD1-4182-A5C3F1F8FB06}"/>
                  </a:ext>
                </a:extLst>
              </p:cNvPr>
              <p:cNvSpPr txBox="1"/>
              <p:nvPr/>
            </p:nvSpPr>
            <p:spPr>
              <a:xfrm>
                <a:off x="8013524" y="2879780"/>
                <a:ext cx="33804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affect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E35715-B267-2AD1-4182-A5C3F1F8F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524" y="2879780"/>
                <a:ext cx="3380413" cy="584775"/>
              </a:xfrm>
              <a:prstGeom prst="rect">
                <a:avLst/>
              </a:prstGeom>
              <a:blipFill>
                <a:blip r:embed="rId9"/>
                <a:stretch>
                  <a:fillRect l="-4869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9C0FED4-F5C2-E3DB-9982-82372186DE70}"/>
              </a:ext>
            </a:extLst>
          </p:cNvPr>
          <p:cNvSpPr txBox="1"/>
          <p:nvPr/>
        </p:nvSpPr>
        <p:spPr>
          <a:xfrm>
            <a:off x="8320832" y="3529852"/>
            <a:ext cx="25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     B)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3408E5-3F04-D281-BC3D-BC74E18E56EB}"/>
                  </a:ext>
                </a:extLst>
              </p:cNvPr>
              <p:cNvSpPr txBox="1"/>
              <p:nvPr/>
            </p:nvSpPr>
            <p:spPr>
              <a:xfrm>
                <a:off x="239088" y="4907137"/>
                <a:ext cx="33899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affect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3408E5-3F04-D281-BC3D-BC74E18E5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8" y="4907137"/>
                <a:ext cx="3389902" cy="584775"/>
              </a:xfrm>
              <a:prstGeom prst="rect">
                <a:avLst/>
              </a:prstGeom>
              <a:blipFill>
                <a:blip r:embed="rId10"/>
                <a:stretch>
                  <a:fillRect l="-4478" t="-12766" r="-74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701457F-A1E9-47F1-F843-87681E6FED1F}"/>
              </a:ext>
            </a:extLst>
          </p:cNvPr>
          <p:cNvSpPr txBox="1"/>
          <p:nvPr/>
        </p:nvSpPr>
        <p:spPr>
          <a:xfrm>
            <a:off x="546396" y="5563658"/>
            <a:ext cx="25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     B) No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656A27-8F08-16D6-B135-F278B222CF72}"/>
              </a:ext>
            </a:extLst>
          </p:cNvPr>
          <p:cNvSpPr/>
          <p:nvPr/>
        </p:nvSpPr>
        <p:spPr>
          <a:xfrm>
            <a:off x="9748399" y="1208207"/>
            <a:ext cx="1133775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7B66A3-D819-60E0-B129-21BCB1848C29}"/>
              </a:ext>
            </a:extLst>
          </p:cNvPr>
          <p:cNvSpPr/>
          <p:nvPr/>
        </p:nvSpPr>
        <p:spPr>
          <a:xfrm>
            <a:off x="9748399" y="3605883"/>
            <a:ext cx="1133775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CE73DF-82D4-EFEB-F587-0AD08D90AF24}"/>
              </a:ext>
            </a:extLst>
          </p:cNvPr>
          <p:cNvSpPr/>
          <p:nvPr/>
        </p:nvSpPr>
        <p:spPr>
          <a:xfrm>
            <a:off x="554279" y="5645124"/>
            <a:ext cx="1179928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92E53F-228A-C23C-EBA3-76C188269B6E}"/>
                  </a:ext>
                </a:extLst>
              </p:cNvPr>
              <p:cNvSpPr txBox="1"/>
              <p:nvPr/>
            </p:nvSpPr>
            <p:spPr>
              <a:xfrm>
                <a:off x="8840257" y="1781394"/>
                <a:ext cx="1734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92E53F-228A-C23C-EBA3-76C18826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257" y="1781394"/>
                <a:ext cx="1734706" cy="584775"/>
              </a:xfrm>
              <a:prstGeom prst="rect">
                <a:avLst/>
              </a:prstGeom>
              <a:blipFill>
                <a:blip r:embed="rId11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BE2B94-633B-CB9E-2162-D0D5DD8442CD}"/>
                  </a:ext>
                </a:extLst>
              </p:cNvPr>
              <p:cNvSpPr txBox="1"/>
              <p:nvPr/>
            </p:nvSpPr>
            <p:spPr>
              <a:xfrm>
                <a:off x="7679418" y="4117985"/>
                <a:ext cx="45125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KCL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/>
                  <a:t>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BE2B94-633B-CB9E-2162-D0D5DD844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418" y="4117985"/>
                <a:ext cx="4512582" cy="523220"/>
              </a:xfrm>
              <a:prstGeom prst="rect">
                <a:avLst/>
              </a:prstGeom>
              <a:blipFill>
                <a:blip r:embed="rId12"/>
                <a:stretch>
                  <a:fillRect l="-2801" t="-11905" r="-168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19F2F9-C674-05CA-C2B5-FD89EAB8FEEC}"/>
                  </a:ext>
                </a:extLst>
              </p:cNvPr>
              <p:cNvSpPr txBox="1"/>
              <p:nvPr/>
            </p:nvSpPr>
            <p:spPr>
              <a:xfrm>
                <a:off x="4209393" y="4907136"/>
                <a:ext cx="19465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19F2F9-C674-05CA-C2B5-FD89EAB8F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393" y="4907136"/>
                <a:ext cx="1946559" cy="584775"/>
              </a:xfrm>
              <a:prstGeom prst="rect">
                <a:avLst/>
              </a:prstGeom>
              <a:blipFill>
                <a:blip r:embed="rId13"/>
                <a:stretch>
                  <a:fillRect l="-7792" t="-12766" r="-714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F53796-EE85-F161-DE86-F508E53F0E03}"/>
                  </a:ext>
                </a:extLst>
              </p:cNvPr>
              <p:cNvSpPr txBox="1"/>
              <p:nvPr/>
            </p:nvSpPr>
            <p:spPr>
              <a:xfrm>
                <a:off x="5979602" y="4748513"/>
                <a:ext cx="4559518" cy="101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F53796-EE85-F161-DE86-F508E53F0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602" y="4748513"/>
                <a:ext cx="4559518" cy="1017073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B2349A-85ED-2183-0C84-4AAE34ABBA93}"/>
                  </a:ext>
                </a:extLst>
              </p:cNvPr>
              <p:cNvSpPr txBox="1"/>
              <p:nvPr/>
            </p:nvSpPr>
            <p:spPr>
              <a:xfrm>
                <a:off x="4209393" y="5936486"/>
                <a:ext cx="19560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B2349A-85ED-2183-0C84-4AAE34ABB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393" y="5936486"/>
                <a:ext cx="1956048" cy="584775"/>
              </a:xfrm>
              <a:prstGeom prst="rect">
                <a:avLst/>
              </a:prstGeom>
              <a:blipFill>
                <a:blip r:embed="rId15"/>
                <a:stretch>
                  <a:fillRect l="-7742" t="-12766" r="-645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A290A6-BD3B-A0A3-AB79-D3DB2AD24F21}"/>
                  </a:ext>
                </a:extLst>
              </p:cNvPr>
              <p:cNvSpPr txBox="1"/>
              <p:nvPr/>
            </p:nvSpPr>
            <p:spPr>
              <a:xfrm>
                <a:off x="6074198" y="5777863"/>
                <a:ext cx="4123180" cy="1034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A290A6-BD3B-A0A3-AB79-D3DB2AD24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198" y="5777863"/>
                <a:ext cx="4123180" cy="1034194"/>
              </a:xfrm>
              <a:prstGeom prst="rect">
                <a:avLst/>
              </a:prstGeom>
              <a:blipFill>
                <a:blip r:embed="rId1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1F0FA0-A23D-1F09-8EBD-D1D20797EA49}"/>
                  </a:ext>
                </a:extLst>
              </p:cNvPr>
              <p:cNvSpPr txBox="1"/>
              <p:nvPr/>
            </p:nvSpPr>
            <p:spPr>
              <a:xfrm>
                <a:off x="7679418" y="2366875"/>
                <a:ext cx="45125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KCL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/>
                  <a:t>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1F0FA0-A23D-1F09-8EBD-D1D20797E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418" y="2366875"/>
                <a:ext cx="4512582" cy="523220"/>
              </a:xfrm>
              <a:prstGeom prst="rect">
                <a:avLst/>
              </a:prstGeom>
              <a:blipFill>
                <a:blip r:embed="rId17"/>
                <a:stretch>
                  <a:fillRect l="-2801" t="-11905" r="-196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ABD609-33AF-08DD-25B8-D73268B18B26}"/>
                  </a:ext>
                </a:extLst>
              </p:cNvPr>
              <p:cNvSpPr txBox="1"/>
              <p:nvPr/>
            </p:nvSpPr>
            <p:spPr>
              <a:xfrm>
                <a:off x="5374504" y="478423"/>
                <a:ext cx="931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ABD609-33AF-08DD-25B8-D73268B18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504" y="478423"/>
                <a:ext cx="93121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723E1F8-8EFD-A3E7-C042-EFB742F4BA12}"/>
              </a:ext>
            </a:extLst>
          </p:cNvPr>
          <p:cNvCxnSpPr>
            <a:cxnSpLocks/>
          </p:cNvCxnSpPr>
          <p:nvPr/>
        </p:nvCxnSpPr>
        <p:spPr>
          <a:xfrm>
            <a:off x="5936841" y="90602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A5C76A-7468-6100-ECD7-BC82C31B08F6}"/>
              </a:ext>
            </a:extLst>
          </p:cNvPr>
          <p:cNvCxnSpPr>
            <a:cxnSpLocks/>
          </p:cNvCxnSpPr>
          <p:nvPr/>
        </p:nvCxnSpPr>
        <p:spPr>
          <a:xfrm rot="10800000">
            <a:off x="2190531" y="127647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8ECC14-7FB7-B494-76B8-66FEF7D38688}"/>
              </a:ext>
            </a:extLst>
          </p:cNvPr>
          <p:cNvCxnSpPr>
            <a:cxnSpLocks/>
          </p:cNvCxnSpPr>
          <p:nvPr/>
        </p:nvCxnSpPr>
        <p:spPr>
          <a:xfrm rot="5400000">
            <a:off x="2517385" y="160746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E07855-3F4A-B5A1-94C8-802EAC177A08}"/>
              </a:ext>
            </a:extLst>
          </p:cNvPr>
          <p:cNvCxnSpPr>
            <a:cxnSpLocks/>
          </p:cNvCxnSpPr>
          <p:nvPr/>
        </p:nvCxnSpPr>
        <p:spPr>
          <a:xfrm>
            <a:off x="3017755" y="127647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289A1C-E00D-4DCE-61B4-A2BE79470F69}"/>
              </a:ext>
            </a:extLst>
          </p:cNvPr>
          <p:cNvCxnSpPr>
            <a:cxnSpLocks/>
          </p:cNvCxnSpPr>
          <p:nvPr/>
        </p:nvCxnSpPr>
        <p:spPr>
          <a:xfrm rot="10800000">
            <a:off x="4237697" y="127647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85C5EA-F1AF-CCA6-D76B-74D725F68B97}"/>
              </a:ext>
            </a:extLst>
          </p:cNvPr>
          <p:cNvCxnSpPr>
            <a:cxnSpLocks/>
          </p:cNvCxnSpPr>
          <p:nvPr/>
        </p:nvCxnSpPr>
        <p:spPr>
          <a:xfrm rot="5400000">
            <a:off x="4884593" y="160746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B6B57-6AE5-4B7B-1947-2FF5238AA9D8}"/>
                  </a:ext>
                </a:extLst>
              </p:cNvPr>
              <p:cNvSpPr txBox="1"/>
              <p:nvPr/>
            </p:nvSpPr>
            <p:spPr>
              <a:xfrm>
                <a:off x="5979602" y="4748513"/>
                <a:ext cx="4559518" cy="101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5B6B57-6AE5-4B7B-1947-2FF5238AA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602" y="4748513"/>
                <a:ext cx="4559518" cy="1017073"/>
              </a:xfrm>
              <a:prstGeom prst="rect">
                <a:avLst/>
              </a:prstGeom>
              <a:blipFill>
                <a:blip r:embed="rId1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25EF7B-2044-6B4D-A0B1-12D7F37A005D}"/>
                  </a:ext>
                </a:extLst>
              </p:cNvPr>
              <p:cNvSpPr txBox="1"/>
              <p:nvPr/>
            </p:nvSpPr>
            <p:spPr>
              <a:xfrm>
                <a:off x="5979602" y="4748513"/>
                <a:ext cx="4559518" cy="101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25EF7B-2044-6B4D-A0B1-12D7F37A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602" y="4748513"/>
                <a:ext cx="4559518" cy="1017073"/>
              </a:xfrm>
              <a:prstGeom prst="rect">
                <a:avLst/>
              </a:prstGeom>
              <a:blipFill>
                <a:blip r:embed="rId2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F83B39-18ED-76D1-881B-CCEE1FD0AF43}"/>
                  </a:ext>
                </a:extLst>
              </p:cNvPr>
              <p:cNvSpPr txBox="1"/>
              <p:nvPr/>
            </p:nvSpPr>
            <p:spPr>
              <a:xfrm>
                <a:off x="6074198" y="5777863"/>
                <a:ext cx="4123180" cy="1034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F83B39-18ED-76D1-881B-CCEE1FD0A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198" y="5777863"/>
                <a:ext cx="4123180" cy="1034194"/>
              </a:xfrm>
              <a:prstGeom prst="rect">
                <a:avLst/>
              </a:prstGeom>
              <a:blipFill>
                <a:blip r:embed="rId21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F6206F-021B-AFB9-B1D2-A9D5323B6AEF}"/>
                  </a:ext>
                </a:extLst>
              </p:cNvPr>
              <p:cNvSpPr txBox="1"/>
              <p:nvPr/>
            </p:nvSpPr>
            <p:spPr>
              <a:xfrm>
                <a:off x="4114335" y="5428990"/>
                <a:ext cx="20549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>
                    <a:solidFill>
                      <a:schemeClr val="accent1"/>
                    </a:solidFill>
                  </a:rPr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chemeClr val="accent1"/>
                    </a:solidFill>
                  </a:rPr>
                  <a:t> </a:t>
                </a:r>
                <a:r>
                  <a:rPr lang="en-US" sz="2800" i="1">
                    <a:solidFill>
                      <a:schemeClr val="accent1"/>
                    </a:solidFill>
                  </a:rPr>
                  <a:t>or</a:t>
                </a:r>
                <a:r>
                  <a:rPr lang="en-US" sz="280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chemeClr val="accent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F6206F-021B-AFB9-B1D2-A9D5323B6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335" y="5428990"/>
                <a:ext cx="2054922" cy="523220"/>
              </a:xfrm>
              <a:prstGeom prst="rect">
                <a:avLst/>
              </a:prstGeom>
              <a:blipFill>
                <a:blip r:embed="rId22"/>
                <a:stretch>
                  <a:fillRect l="-6790" t="-11905" r="-4938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2249A6-3EE7-CCAE-53A0-C9F8A8A1F35C}"/>
                  </a:ext>
                </a:extLst>
              </p:cNvPr>
              <p:cNvSpPr txBox="1"/>
              <p:nvPr/>
            </p:nvSpPr>
            <p:spPr>
              <a:xfrm>
                <a:off x="9422371" y="5428990"/>
                <a:ext cx="2305183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i="1">
                    <a:solidFill>
                      <a:schemeClr val="accent1"/>
                    </a:solidFill>
                  </a:rPr>
                  <a:t>But</a:t>
                </a:r>
                <a:r>
                  <a:rPr lang="en-US" sz="280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chemeClr val="accent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2249A6-3EE7-CCAE-53A0-C9F8A8A1F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371" y="5428990"/>
                <a:ext cx="2305183" cy="556434"/>
              </a:xfrm>
              <a:prstGeom prst="rect">
                <a:avLst/>
              </a:prstGeom>
              <a:blipFill>
                <a:blip r:embed="rId23"/>
                <a:stretch>
                  <a:fillRect l="-5495" t="-888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0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12" grpId="0"/>
      <p:bldP spid="13" grpId="0"/>
      <p:bldP spid="14" grpId="0"/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E488A1-E2A8-B245-BFC2-62D818425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805001"/>
            <a:ext cx="7103872" cy="3474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8FFC00-A501-1D43-94C5-FC097A2927E3}"/>
              </a:ext>
            </a:extLst>
          </p:cNvPr>
          <p:cNvSpPr txBox="1"/>
          <p:nvPr/>
        </p:nvSpPr>
        <p:spPr>
          <a:xfrm>
            <a:off x="168812" y="747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E1898C-0C6B-3D46-932C-0700BA1F502E}"/>
                  </a:ext>
                </a:extLst>
              </p:cNvPr>
              <p:cNvSpPr txBox="1"/>
              <p:nvPr/>
            </p:nvSpPr>
            <p:spPr>
              <a:xfrm>
                <a:off x="1934039" y="68490"/>
                <a:ext cx="60794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/>
                  <a:t> via node-voltage analysis.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E1898C-0C6B-3D46-932C-0700BA1F5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039" y="68490"/>
                <a:ext cx="6079485" cy="584775"/>
              </a:xfrm>
              <a:prstGeom prst="rect">
                <a:avLst/>
              </a:prstGeom>
              <a:blipFill>
                <a:blip r:embed="rId3"/>
                <a:stretch>
                  <a:fillRect l="-2500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33164C-78AC-8146-B91F-AF76266B1CFB}"/>
                  </a:ext>
                </a:extLst>
              </p:cNvPr>
              <p:cNvSpPr txBox="1"/>
              <p:nvPr/>
            </p:nvSpPr>
            <p:spPr>
              <a:xfrm>
                <a:off x="4721323" y="506309"/>
                <a:ext cx="686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33164C-78AC-8146-B91F-AF76266B1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23" y="506309"/>
                <a:ext cx="686663" cy="584775"/>
              </a:xfrm>
              <a:prstGeom prst="rect">
                <a:avLst/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A6CA0C-2963-9142-BD26-CBCB64A13B84}"/>
                  </a:ext>
                </a:extLst>
              </p:cNvPr>
              <p:cNvSpPr txBox="1"/>
              <p:nvPr/>
            </p:nvSpPr>
            <p:spPr>
              <a:xfrm>
                <a:off x="2617510" y="506310"/>
                <a:ext cx="677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A6CA0C-2963-9142-BD26-CBCB64A13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0" y="506310"/>
                <a:ext cx="677172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F83A47-EDE9-6D46-AAC4-D8ACA51DD2B6}"/>
                  </a:ext>
                </a:extLst>
              </p:cNvPr>
              <p:cNvSpPr txBox="1"/>
              <p:nvPr/>
            </p:nvSpPr>
            <p:spPr>
              <a:xfrm>
                <a:off x="5976098" y="1314275"/>
                <a:ext cx="2336345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en-US" sz="3200" b="0"/>
                </a:br>
                <a:br>
                  <a:rPr lang="en-US" sz="3200" b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</m:oMath>
                  </m:oMathPara>
                </a14:m>
                <a:br>
                  <a:rPr lang="en-US" sz="3200" b="0"/>
                </a:br>
                <a:br>
                  <a:rPr lang="en-US" sz="3200" b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b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F83A47-EDE9-6D46-AAC4-D8ACA51DD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98" y="1314275"/>
                <a:ext cx="2336345" cy="255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EF82C4-9C87-4145-9242-400C16F8CDF3}"/>
                  </a:ext>
                </a:extLst>
              </p:cNvPr>
              <p:cNvSpPr txBox="1"/>
              <p:nvPr/>
            </p:nvSpPr>
            <p:spPr>
              <a:xfrm>
                <a:off x="499541" y="4637581"/>
                <a:ext cx="19465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EF82C4-9C87-4145-9242-400C16F8C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1" y="4637581"/>
                <a:ext cx="1946559" cy="584775"/>
              </a:xfrm>
              <a:prstGeom prst="rect">
                <a:avLst/>
              </a:prstGeom>
              <a:blipFill>
                <a:blip r:embed="rId7"/>
                <a:stretch>
                  <a:fillRect l="-7792" t="-12766" r="-714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87C5F8-35B2-243E-CA2D-8F4AC5A2C8D8}"/>
              </a:ext>
            </a:extLst>
          </p:cNvPr>
          <p:cNvCxnSpPr>
            <a:cxnSpLocks/>
          </p:cNvCxnSpPr>
          <p:nvPr/>
        </p:nvCxnSpPr>
        <p:spPr>
          <a:xfrm rot="10800000">
            <a:off x="2190531" y="127647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7CD3D2-1E2A-E806-9172-167579896AB4}"/>
              </a:ext>
            </a:extLst>
          </p:cNvPr>
          <p:cNvCxnSpPr>
            <a:cxnSpLocks/>
          </p:cNvCxnSpPr>
          <p:nvPr/>
        </p:nvCxnSpPr>
        <p:spPr>
          <a:xfrm rot="5400000">
            <a:off x="2517385" y="160746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25628D-5044-C59E-6C5F-82C19126B49E}"/>
              </a:ext>
            </a:extLst>
          </p:cNvPr>
          <p:cNvCxnSpPr>
            <a:cxnSpLocks/>
          </p:cNvCxnSpPr>
          <p:nvPr/>
        </p:nvCxnSpPr>
        <p:spPr>
          <a:xfrm>
            <a:off x="3017755" y="127647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06617-BA14-C893-88B9-7DE0FC828ACF}"/>
                  </a:ext>
                </a:extLst>
              </p:cNvPr>
              <p:cNvSpPr txBox="1"/>
              <p:nvPr/>
            </p:nvSpPr>
            <p:spPr>
              <a:xfrm>
                <a:off x="2357576" y="4480407"/>
                <a:ext cx="4476289" cy="1034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06617-BA14-C893-88B9-7DE0FC828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576" y="4480407"/>
                <a:ext cx="4476289" cy="1034194"/>
              </a:xfrm>
              <a:prstGeom prst="rect">
                <a:avLst/>
              </a:prstGeom>
              <a:blipFill>
                <a:blip r:embed="rId8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3F4D354C-3E48-AEE7-A3E3-442849BD2FE7}"/>
              </a:ext>
            </a:extLst>
          </p:cNvPr>
          <p:cNvSpPr txBox="1"/>
          <p:nvPr/>
        </p:nvSpPr>
        <p:spPr>
          <a:xfrm>
            <a:off x="7642708" y="665542"/>
            <a:ext cx="4526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Previous slide is fine,</a:t>
            </a:r>
            <a:br>
              <a:rPr lang="en-US" sz="3200"/>
            </a:br>
            <a:r>
              <a:rPr lang="en-US" sz="3200"/>
              <a:t>but  isn’t how we typically</a:t>
            </a:r>
            <a:br>
              <a:rPr lang="en-US" sz="3200"/>
            </a:br>
            <a:r>
              <a:rPr lang="en-US" sz="3200"/>
              <a:t>use node-voltage analysis.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76DDD60-3A60-DBF1-0B2C-F87BE12332E1}"/>
                  </a:ext>
                </a:extLst>
              </p:cNvPr>
              <p:cNvSpPr txBox="1"/>
              <p:nvPr/>
            </p:nvSpPr>
            <p:spPr>
              <a:xfrm>
                <a:off x="7642708" y="2231595"/>
                <a:ext cx="367318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With an open circuit,</a:t>
                </a:r>
                <a:br>
                  <a:rPr lang="en-US" sz="32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is </a:t>
                </a:r>
                <a:r>
                  <a:rPr lang="en-US" sz="3200" i="1"/>
                  <a:t>not</a:t>
                </a:r>
                <a:r>
                  <a:rPr lang="en-US" sz="3200"/>
                  <a:t> an essential</a:t>
                </a:r>
                <a:br>
                  <a:rPr lang="en-US" sz="3200"/>
                </a:br>
                <a:r>
                  <a:rPr lang="en-US" sz="3200"/>
                  <a:t>node.  </a:t>
                </a:r>
                <a:r>
                  <a:rPr lang="en-US" sz="3200">
                    <a:solidFill>
                      <a:schemeClr val="bg1"/>
                    </a:solidFill>
                  </a:rPr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 is.</a:t>
                </a:r>
                <a:endParaRPr lang="en-US" sz="32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76DDD60-3A60-DBF1-0B2C-F87BE1233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708" y="2231595"/>
                <a:ext cx="3673185" cy="1569660"/>
              </a:xfrm>
              <a:prstGeom prst="rect">
                <a:avLst/>
              </a:prstGeom>
              <a:blipFill>
                <a:blip r:embed="rId9"/>
                <a:stretch>
                  <a:fillRect l="-4138" t="-4800" r="-3448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AD4A5BB-FEAA-C551-1695-E719D3D0C450}"/>
                  </a:ext>
                </a:extLst>
              </p:cNvPr>
              <p:cNvSpPr txBox="1"/>
              <p:nvPr/>
            </p:nvSpPr>
            <p:spPr>
              <a:xfrm>
                <a:off x="7642708" y="2231595"/>
                <a:ext cx="367318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With an open circuit,</a:t>
                </a:r>
                <a:br>
                  <a:rPr lang="en-US" sz="32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is </a:t>
                </a:r>
                <a:r>
                  <a:rPr lang="en-US" sz="3200" i="1"/>
                  <a:t>not</a:t>
                </a:r>
                <a:r>
                  <a:rPr lang="en-US" sz="3200"/>
                  <a:t> an essential</a:t>
                </a:r>
                <a:br>
                  <a:rPr lang="en-US" sz="3200"/>
                </a:br>
                <a:r>
                  <a:rPr lang="en-US" sz="3200"/>
                  <a:t>node. 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is.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AD4A5BB-FEAA-C551-1695-E719D3D0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708" y="2231595"/>
                <a:ext cx="3673185" cy="1569660"/>
              </a:xfrm>
              <a:prstGeom prst="rect">
                <a:avLst/>
              </a:prstGeom>
              <a:blipFill>
                <a:blip r:embed="rId10"/>
                <a:stretch>
                  <a:fillRect l="-4138" t="-4800" r="-3448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B2FBA52-E7C9-5097-21E5-AE14A23DF8E5}"/>
                  </a:ext>
                </a:extLst>
              </p:cNvPr>
              <p:cNvSpPr txBox="1"/>
              <p:nvPr/>
            </p:nvSpPr>
            <p:spPr>
              <a:xfrm>
                <a:off x="499541" y="5750123"/>
                <a:ext cx="42487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Knowing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, can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B2FBA52-E7C9-5097-21E5-AE14A23DF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1" y="5750123"/>
                <a:ext cx="4248727" cy="584775"/>
              </a:xfrm>
              <a:prstGeom prst="rect">
                <a:avLst/>
              </a:prstGeom>
              <a:blipFill>
                <a:blip r:embed="rId11"/>
                <a:stretch>
                  <a:fillRect l="-3582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D6DA371-686A-9664-A6E8-A56DBA2AF113}"/>
                  </a:ext>
                </a:extLst>
              </p:cNvPr>
              <p:cNvSpPr txBox="1"/>
              <p:nvPr/>
            </p:nvSpPr>
            <p:spPr>
              <a:xfrm>
                <a:off x="4985082" y="1315289"/>
                <a:ext cx="54854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endParaRPr lang="en-US" sz="2400" b="0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D6DA371-686A-9664-A6E8-A56DBA2A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082" y="1315289"/>
                <a:ext cx="548547" cy="1200329"/>
              </a:xfrm>
              <a:prstGeom prst="rect">
                <a:avLst/>
              </a:prstGeom>
              <a:blipFill>
                <a:blip r:embed="rId12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A28CA8-BC3A-26C2-12B7-B610542BACFF}"/>
                  </a:ext>
                </a:extLst>
              </p:cNvPr>
              <p:cNvSpPr txBox="1"/>
              <p:nvPr/>
            </p:nvSpPr>
            <p:spPr>
              <a:xfrm>
                <a:off x="4748268" y="5504438"/>
                <a:ext cx="7027886" cy="109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A28CA8-BC3A-26C2-12B7-B610542BA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268" y="5504438"/>
                <a:ext cx="7027886" cy="1097352"/>
              </a:xfrm>
              <a:prstGeom prst="rect">
                <a:avLst/>
              </a:prstGeom>
              <a:blipFill>
                <a:blip r:embed="rId1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E6AA9E5D-DA04-15D0-DA84-5C2455AFAF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3435" y="4108848"/>
            <a:ext cx="274320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CDA875-F7F2-0287-D0AF-8403BA37D7F4}"/>
                  </a:ext>
                </a:extLst>
              </p:cNvPr>
              <p:cNvSpPr txBox="1"/>
              <p:nvPr/>
            </p:nvSpPr>
            <p:spPr>
              <a:xfrm>
                <a:off x="4748268" y="5504438"/>
                <a:ext cx="7027886" cy="109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CDA875-F7F2-0287-D0AF-8403BA37D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268" y="5504438"/>
                <a:ext cx="7027886" cy="1097352"/>
              </a:xfrm>
              <a:prstGeom prst="rect">
                <a:avLst/>
              </a:prstGeom>
              <a:blipFill>
                <a:blip r:embed="rId1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6FADC7B-8424-3C70-7D06-CA69B5E4E10A}"/>
                  </a:ext>
                </a:extLst>
              </p:cNvPr>
              <p:cNvSpPr txBox="1"/>
              <p:nvPr/>
            </p:nvSpPr>
            <p:spPr>
              <a:xfrm>
                <a:off x="2357576" y="4480407"/>
                <a:ext cx="4476289" cy="1034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6FADC7B-8424-3C70-7D06-CA69B5E4E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576" y="4480407"/>
                <a:ext cx="4476289" cy="1034194"/>
              </a:xfrm>
              <a:prstGeom prst="rect">
                <a:avLst/>
              </a:prstGeom>
              <a:blipFill>
                <a:blip r:embed="rId16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C3987E-42B8-B405-B27E-3D908A3A3D93}"/>
                  </a:ext>
                </a:extLst>
              </p:cNvPr>
              <p:cNvSpPr txBox="1"/>
              <p:nvPr/>
            </p:nvSpPr>
            <p:spPr>
              <a:xfrm>
                <a:off x="2357576" y="4480407"/>
                <a:ext cx="4476289" cy="1034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C3987E-42B8-B405-B27E-3D908A3A3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576" y="4480407"/>
                <a:ext cx="4476289" cy="1034194"/>
              </a:xfrm>
              <a:prstGeom prst="rect">
                <a:avLst/>
              </a:prstGeom>
              <a:blipFill>
                <a:blip r:embed="rId17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3FDDE88-1982-6AD4-AFFD-90FF10E24B51}"/>
                  </a:ext>
                </a:extLst>
              </p:cNvPr>
              <p:cNvSpPr txBox="1"/>
              <p:nvPr/>
            </p:nvSpPr>
            <p:spPr>
              <a:xfrm>
                <a:off x="2357576" y="4480407"/>
                <a:ext cx="4476289" cy="1034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3FDDE88-1982-6AD4-AFFD-90FF10E2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576" y="4480407"/>
                <a:ext cx="4476289" cy="1034194"/>
              </a:xfrm>
              <a:prstGeom prst="rect">
                <a:avLst/>
              </a:prstGeom>
              <a:blipFill>
                <a:blip r:embed="rId18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F43CBBE6-8289-E35A-820E-5CC65AF25278}"/>
              </a:ext>
            </a:extLst>
          </p:cNvPr>
          <p:cNvSpPr txBox="1"/>
          <p:nvPr/>
        </p:nvSpPr>
        <p:spPr>
          <a:xfrm>
            <a:off x="7087625" y="4689833"/>
            <a:ext cx="444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chemeClr val="accent1"/>
                </a:solidFill>
              </a:rPr>
              <a:t>One equation; one unknown.</a:t>
            </a:r>
          </a:p>
        </p:txBody>
      </p:sp>
    </p:spTree>
    <p:extLst>
      <p:ext uri="{BB962C8B-B14F-4D97-AF65-F5344CB8AC3E}">
        <p14:creationId xmlns:p14="http://schemas.microsoft.com/office/powerpoint/2010/main" val="42058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37" grpId="0"/>
      <p:bldP spid="38" grpId="0"/>
      <p:bldP spid="39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9CDD8F-2C10-4A4B-8F22-6EFB6895050E}"/>
              </a:ext>
            </a:extLst>
          </p:cNvPr>
          <p:cNvSpPr txBox="1"/>
          <p:nvPr/>
        </p:nvSpPr>
        <p:spPr>
          <a:xfrm>
            <a:off x="437877" y="467406"/>
            <a:ext cx="100163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For circuits with </a:t>
            </a:r>
            <a:r>
              <a:rPr lang="en-US" sz="3200" i="1"/>
              <a:t>only dependent sources</a:t>
            </a:r>
            <a:r>
              <a:rPr lang="en-US" sz="3200"/>
              <a:t>, </a:t>
            </a:r>
            <a:r>
              <a:rPr lang="en-US" sz="3200" err="1"/>
              <a:t>Thévenin</a:t>
            </a:r>
            <a:r>
              <a:rPr lang="en-US" sz="3200"/>
              <a:t>/Norton </a:t>
            </a:r>
            <a:br>
              <a:rPr lang="en-US" sz="3200"/>
            </a:br>
            <a:r>
              <a:rPr lang="en-US" sz="3200"/>
              <a:t>equivalent consists of only a single resistor.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850F3-22D9-C945-B257-66FF19542B36}"/>
              </a:ext>
            </a:extLst>
          </p:cNvPr>
          <p:cNvSpPr txBox="1"/>
          <p:nvPr/>
        </p:nvSpPr>
        <p:spPr>
          <a:xfrm>
            <a:off x="437877" y="1836662"/>
            <a:ext cx="100413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Must determine this resistance by attaching a “test source”</a:t>
            </a:r>
            <a:br>
              <a:rPr lang="en-US" sz="3200"/>
            </a:br>
            <a:r>
              <a:rPr lang="en-US" sz="3200"/>
              <a:t>to terminals and finding the resultant current or voltage.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B24B0-7422-A046-8D3B-D782892C2D68}"/>
              </a:ext>
            </a:extLst>
          </p:cNvPr>
          <p:cNvSpPr txBox="1"/>
          <p:nvPr/>
        </p:nvSpPr>
        <p:spPr>
          <a:xfrm>
            <a:off x="437877" y="467406"/>
            <a:ext cx="7043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For circuits with </a:t>
            </a:r>
            <a:r>
              <a:rPr lang="en-US" sz="3200" i="1"/>
              <a:t>only dependent sources</a:t>
            </a:r>
            <a:r>
              <a:rPr lang="en-US" sz="3200"/>
              <a:t>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47D9-842C-0D44-B49A-168950F2455B}"/>
              </a:ext>
            </a:extLst>
          </p:cNvPr>
          <p:cNvSpPr txBox="1"/>
          <p:nvPr/>
        </p:nvSpPr>
        <p:spPr>
          <a:xfrm>
            <a:off x="437877" y="3205918"/>
            <a:ext cx="9295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Ratio of voltage to current gives equivalent resistance. </a:t>
            </a:r>
          </a:p>
        </p:txBody>
      </p:sp>
    </p:spTree>
    <p:extLst>
      <p:ext uri="{BB962C8B-B14F-4D97-AF65-F5344CB8AC3E}">
        <p14:creationId xmlns:p14="http://schemas.microsoft.com/office/powerpoint/2010/main" val="17975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CAE00C-EBF7-BA47-838C-5E9E0F58B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12" y="545264"/>
            <a:ext cx="10058400" cy="2586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67FBA-DC41-6F4A-AF42-A2225CD272BB}"/>
              </a:ext>
            </a:extLst>
          </p:cNvPr>
          <p:cNvSpPr txBox="1"/>
          <p:nvPr/>
        </p:nvSpPr>
        <p:spPr>
          <a:xfrm>
            <a:off x="232348" y="41381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EEB70-D25B-A041-B444-B6AA3A389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566" y="740845"/>
            <a:ext cx="1763702" cy="228600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62FF3F-4ADC-A14B-BC5B-659391384C27}"/>
              </a:ext>
            </a:extLst>
          </p:cNvPr>
          <p:cNvCxnSpPr>
            <a:cxnSpLocks/>
          </p:cNvCxnSpPr>
          <p:nvPr/>
        </p:nvCxnSpPr>
        <p:spPr>
          <a:xfrm>
            <a:off x="7540575" y="2009361"/>
            <a:ext cx="1198606" cy="0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75C7EE-4393-636E-F4EB-BC4E3D17D5D0}"/>
                  </a:ext>
                </a:extLst>
              </p:cNvPr>
              <p:cNvSpPr txBox="1"/>
              <p:nvPr/>
            </p:nvSpPr>
            <p:spPr>
              <a:xfrm>
                <a:off x="74407" y="3310640"/>
                <a:ext cx="31731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/>
                  <a:t>)?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75C7EE-4393-636E-F4EB-BC4E3D17D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7" y="3310640"/>
                <a:ext cx="3173176" cy="584775"/>
              </a:xfrm>
              <a:prstGeom prst="rect">
                <a:avLst/>
              </a:prstGeom>
              <a:blipFill>
                <a:blip r:embed="rId4"/>
                <a:stretch>
                  <a:fillRect l="-4781" t="-12766" r="-398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716420A-196F-6AB5-7DDC-0A9922990D61}"/>
              </a:ext>
            </a:extLst>
          </p:cNvPr>
          <p:cNvSpPr txBox="1"/>
          <p:nvPr/>
        </p:nvSpPr>
        <p:spPr>
          <a:xfrm>
            <a:off x="3219117" y="3310640"/>
            <a:ext cx="601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Must “probe” circuit with a source.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9ED27E-CC7D-6AD9-DD00-48C8673B08AC}"/>
                  </a:ext>
                </a:extLst>
              </p:cNvPr>
              <p:cNvSpPr txBox="1"/>
              <p:nvPr/>
            </p:nvSpPr>
            <p:spPr>
              <a:xfrm>
                <a:off x="9193277" y="3310640"/>
                <a:ext cx="2745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Use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9ED27E-CC7D-6AD9-DD00-48C8673B0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277" y="3310640"/>
                <a:ext cx="2745945" cy="584775"/>
              </a:xfrm>
              <a:prstGeom prst="rect">
                <a:avLst/>
              </a:prstGeom>
              <a:blipFill>
                <a:blip r:embed="rId5"/>
                <a:stretch>
                  <a:fillRect l="-5505" t="-12766" r="-412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E8AA280-CDF6-A0BB-FA51-A9560F9C00C7}"/>
              </a:ext>
            </a:extLst>
          </p:cNvPr>
          <p:cNvSpPr txBox="1"/>
          <p:nvPr/>
        </p:nvSpPr>
        <p:spPr>
          <a:xfrm>
            <a:off x="5669460" y="4139684"/>
            <a:ext cx="541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Can use a current </a:t>
            </a:r>
            <a:r>
              <a:rPr lang="en-US" sz="2800" i="1" dirty="0">
                <a:solidFill>
                  <a:schemeClr val="accent1"/>
                </a:solidFill>
              </a:rPr>
              <a:t>or</a:t>
            </a:r>
            <a:r>
              <a:rPr lang="en-US" sz="2800" dirty="0">
                <a:solidFill>
                  <a:schemeClr val="accent1"/>
                </a:solidFill>
              </a:rPr>
              <a:t> voltage source.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5C8ED2-9481-3696-9470-6D9BE087DF35}"/>
              </a:ext>
            </a:extLst>
          </p:cNvPr>
          <p:cNvCxnSpPr>
            <a:cxnSpLocks/>
          </p:cNvCxnSpPr>
          <p:nvPr/>
        </p:nvCxnSpPr>
        <p:spPr>
          <a:xfrm flipV="1">
            <a:off x="8375522" y="3819480"/>
            <a:ext cx="0" cy="402896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E4EF5D-A8EF-7911-B87F-B487A5D7A5AF}"/>
              </a:ext>
            </a:extLst>
          </p:cNvPr>
          <p:cNvCxnSpPr>
            <a:cxnSpLocks/>
          </p:cNvCxnSpPr>
          <p:nvPr/>
        </p:nvCxnSpPr>
        <p:spPr>
          <a:xfrm rot="-1800000" flipV="1">
            <a:off x="9294001" y="4563333"/>
            <a:ext cx="0" cy="402896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168F86-416B-D9E1-C0CB-55EE4596C393}"/>
              </a:ext>
            </a:extLst>
          </p:cNvPr>
          <p:cNvCxnSpPr>
            <a:cxnSpLocks/>
          </p:cNvCxnSpPr>
          <p:nvPr/>
        </p:nvCxnSpPr>
        <p:spPr>
          <a:xfrm rot="1800000" flipV="1">
            <a:off x="7641299" y="4563332"/>
            <a:ext cx="0" cy="402896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4C8769-3CC1-E8FD-A883-BDE4511A3E84}"/>
              </a:ext>
            </a:extLst>
          </p:cNvPr>
          <p:cNvSpPr txBox="1"/>
          <p:nvPr/>
        </p:nvSpPr>
        <p:spPr>
          <a:xfrm>
            <a:off x="6098570" y="4903380"/>
            <a:ext cx="2188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Then find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voltage created.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01E8E6-3674-FA8C-FFC4-A1BDEEF08F45}"/>
              </a:ext>
            </a:extLst>
          </p:cNvPr>
          <p:cNvSpPr txBox="1"/>
          <p:nvPr/>
        </p:nvSpPr>
        <p:spPr>
          <a:xfrm>
            <a:off x="8741460" y="4903379"/>
            <a:ext cx="2492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Then find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current that flows.</a:t>
            </a:r>
          </a:p>
        </p:txBody>
      </p:sp>
    </p:spTree>
    <p:extLst>
      <p:ext uri="{BB962C8B-B14F-4D97-AF65-F5344CB8AC3E}">
        <p14:creationId xmlns:p14="http://schemas.microsoft.com/office/powerpoint/2010/main" val="33632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3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84AD61-FDFA-D85C-5EDD-5785A1C00784}"/>
                  </a:ext>
                </a:extLst>
              </p:cNvPr>
              <p:cNvSpPr txBox="1"/>
              <p:nvPr/>
            </p:nvSpPr>
            <p:spPr>
              <a:xfrm>
                <a:off x="232348" y="5341926"/>
                <a:ext cx="8905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−1.5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750−250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84AD61-FDFA-D85C-5EDD-5785A1C00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8" y="5341926"/>
                <a:ext cx="8905900" cy="584775"/>
              </a:xfrm>
              <a:prstGeom prst="rect">
                <a:avLst/>
              </a:prstGeom>
              <a:blipFill>
                <a:blip r:embed="rId2"/>
                <a:stretch>
                  <a:fillRect l="-1709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ECAE00C-EBF7-BA47-838C-5E9E0F58B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12" y="545264"/>
            <a:ext cx="10058400" cy="2586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3A7AA1-CC59-124B-828D-0583F96A0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12" y="545264"/>
            <a:ext cx="10058400" cy="2586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1A75C0-0B9A-DE42-890F-6441BB858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12" y="545264"/>
            <a:ext cx="10058400" cy="2586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8D3CB-DFE2-A341-A448-27420F0A8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12" y="545264"/>
            <a:ext cx="10058400" cy="2586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67FBA-DC41-6F4A-AF42-A2225CD272BB}"/>
              </a:ext>
            </a:extLst>
          </p:cNvPr>
          <p:cNvSpPr txBox="1"/>
          <p:nvPr/>
        </p:nvSpPr>
        <p:spPr>
          <a:xfrm>
            <a:off x="232348" y="41381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B1FD4-16D4-4F4E-A0C6-200105ABB029}"/>
                  </a:ext>
                </a:extLst>
              </p:cNvPr>
              <p:cNvSpPr txBox="1"/>
              <p:nvPr/>
            </p:nvSpPr>
            <p:spPr>
              <a:xfrm>
                <a:off x="74407" y="3310640"/>
                <a:ext cx="31731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/>
                  <a:t>)?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B1FD4-16D4-4F4E-A0C6-200105ABB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7" y="3310640"/>
                <a:ext cx="3173176" cy="584775"/>
              </a:xfrm>
              <a:prstGeom prst="rect">
                <a:avLst/>
              </a:prstGeom>
              <a:blipFill>
                <a:blip r:embed="rId7"/>
                <a:stretch>
                  <a:fillRect l="-4781" t="-12766" r="-398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6FFE70B-BDF5-5F43-BB07-C15C2C62D446}"/>
              </a:ext>
            </a:extLst>
          </p:cNvPr>
          <p:cNvSpPr txBox="1"/>
          <p:nvPr/>
        </p:nvSpPr>
        <p:spPr>
          <a:xfrm>
            <a:off x="3219117" y="3310640"/>
            <a:ext cx="601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Must “probe” circuit with a source.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16BE87-9B5E-2341-B303-6DD5EC0260DA}"/>
                  </a:ext>
                </a:extLst>
              </p:cNvPr>
              <p:cNvSpPr txBox="1"/>
              <p:nvPr/>
            </p:nvSpPr>
            <p:spPr>
              <a:xfrm>
                <a:off x="9193277" y="3310640"/>
                <a:ext cx="2745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Use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16BE87-9B5E-2341-B303-6DD5EC026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277" y="3310640"/>
                <a:ext cx="2745945" cy="584775"/>
              </a:xfrm>
              <a:prstGeom prst="rect">
                <a:avLst/>
              </a:prstGeom>
              <a:blipFill>
                <a:blip r:embed="rId8"/>
                <a:stretch>
                  <a:fillRect l="-5505" t="-12766" r="-412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224DB9-3AED-FE4E-BEBA-BBCE4453B917}"/>
              </a:ext>
            </a:extLst>
          </p:cNvPr>
          <p:cNvCxnSpPr>
            <a:cxnSpLocks/>
          </p:cNvCxnSpPr>
          <p:nvPr/>
        </p:nvCxnSpPr>
        <p:spPr>
          <a:xfrm rot="10800000">
            <a:off x="2869919" y="133421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3C3F277-ECF5-F942-8F03-F3164060DC2C}"/>
              </a:ext>
            </a:extLst>
          </p:cNvPr>
          <p:cNvCxnSpPr>
            <a:cxnSpLocks/>
          </p:cNvCxnSpPr>
          <p:nvPr/>
        </p:nvCxnSpPr>
        <p:spPr>
          <a:xfrm rot="5400000">
            <a:off x="3461465" y="144766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672C03-1499-FB4B-9651-37A223042704}"/>
              </a:ext>
            </a:extLst>
          </p:cNvPr>
          <p:cNvCxnSpPr>
            <a:cxnSpLocks/>
          </p:cNvCxnSpPr>
          <p:nvPr/>
        </p:nvCxnSpPr>
        <p:spPr>
          <a:xfrm rot="10800000">
            <a:off x="6227643" y="94725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B95BCBE-C6BE-5B45-9A9A-AEC94326D31F}"/>
              </a:ext>
            </a:extLst>
          </p:cNvPr>
          <p:cNvCxnSpPr>
            <a:cxnSpLocks/>
          </p:cNvCxnSpPr>
          <p:nvPr/>
        </p:nvCxnSpPr>
        <p:spPr>
          <a:xfrm rot="5400000">
            <a:off x="5083741" y="144766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5BF83B-D8BF-92F4-2ACD-201A1C4ABFD5}"/>
                  </a:ext>
                </a:extLst>
              </p:cNvPr>
              <p:cNvSpPr txBox="1"/>
              <p:nvPr/>
            </p:nvSpPr>
            <p:spPr>
              <a:xfrm>
                <a:off x="2990885" y="6001475"/>
                <a:ext cx="69125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750 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=1500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5BF83B-D8BF-92F4-2ACD-201A1C4AB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85" y="6001475"/>
                <a:ext cx="6912598" cy="584775"/>
              </a:xfrm>
              <a:prstGeom prst="rect">
                <a:avLst/>
              </a:prstGeom>
              <a:blipFill>
                <a:blip r:embed="rId9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18105C-7303-5D4A-B767-4CEF89103641}"/>
                  </a:ext>
                </a:extLst>
              </p:cNvPr>
              <p:cNvSpPr txBox="1"/>
              <p:nvPr/>
            </p:nvSpPr>
            <p:spPr>
              <a:xfrm>
                <a:off x="2990885" y="6001475"/>
                <a:ext cx="69125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=1500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18105C-7303-5D4A-B767-4CEF89103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85" y="6001475"/>
                <a:ext cx="6912598" cy="584775"/>
              </a:xfrm>
              <a:prstGeom prst="rect">
                <a:avLst/>
              </a:prstGeom>
              <a:blipFill>
                <a:blip r:embed="rId10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19D25-0EEA-5E4F-E26E-DED172B1F50F}"/>
                  </a:ext>
                </a:extLst>
              </p:cNvPr>
              <p:cNvSpPr txBox="1"/>
              <p:nvPr/>
            </p:nvSpPr>
            <p:spPr>
              <a:xfrm>
                <a:off x="2990885" y="6001475"/>
                <a:ext cx="69125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=1500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19D25-0EEA-5E4F-E26E-DED172B1F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85" y="6001475"/>
                <a:ext cx="6912598" cy="584775"/>
              </a:xfrm>
              <a:prstGeom prst="rect">
                <a:avLst/>
              </a:prstGeom>
              <a:blipFill>
                <a:blip r:embed="rId11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5E9C99-E54D-F160-9114-4072F7746C29}"/>
                  </a:ext>
                </a:extLst>
              </p:cNvPr>
              <p:cNvSpPr txBox="1"/>
              <p:nvPr/>
            </p:nvSpPr>
            <p:spPr>
              <a:xfrm>
                <a:off x="4025157" y="4684597"/>
                <a:ext cx="45582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5E9C99-E54D-F160-9114-4072F7746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157" y="4684597"/>
                <a:ext cx="4558299" cy="584775"/>
              </a:xfrm>
              <a:prstGeom prst="rect">
                <a:avLst/>
              </a:prstGeom>
              <a:blipFill>
                <a:blip r:embed="rId12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35CE1D-1AFC-91CA-2C69-B5F2080F0D2D}"/>
                  </a:ext>
                </a:extLst>
              </p:cNvPr>
              <p:cNvSpPr txBox="1"/>
              <p:nvPr/>
            </p:nvSpPr>
            <p:spPr>
              <a:xfrm>
                <a:off x="4025157" y="4684597"/>
                <a:ext cx="45582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35CE1D-1AFC-91CA-2C69-B5F2080F0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157" y="4684597"/>
                <a:ext cx="4558299" cy="584775"/>
              </a:xfrm>
              <a:prstGeom prst="rect">
                <a:avLst/>
              </a:prstGeom>
              <a:blipFill>
                <a:blip r:embed="rId13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6A5629-FAF1-2F25-F632-D1911257C48B}"/>
                  </a:ext>
                </a:extLst>
              </p:cNvPr>
              <p:cNvSpPr txBox="1"/>
              <p:nvPr/>
            </p:nvSpPr>
            <p:spPr>
              <a:xfrm>
                <a:off x="232348" y="4684597"/>
                <a:ext cx="34712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/>
                  <a:t>? </a:t>
                </a:r>
                <a:r>
                  <a:rPr lang="en-US"/>
                  <a:t>(numeric poll)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6A5629-FAF1-2F25-F632-D1911257C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8" y="4684597"/>
                <a:ext cx="3471271" cy="584775"/>
              </a:xfrm>
              <a:prstGeom prst="rect">
                <a:avLst/>
              </a:prstGeom>
              <a:blipFill>
                <a:blip r:embed="rId14"/>
                <a:stretch>
                  <a:fillRect l="-4380" t="-12766" r="-3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80F6B5E2-AA55-640B-1FA8-DC617AC65F4E}"/>
              </a:ext>
            </a:extLst>
          </p:cNvPr>
          <p:cNvSpPr/>
          <p:nvPr/>
        </p:nvSpPr>
        <p:spPr>
          <a:xfrm>
            <a:off x="7801110" y="4727317"/>
            <a:ext cx="731520" cy="5114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6CB1DA-2DA8-EE47-00ED-1FB843045B7E}"/>
              </a:ext>
            </a:extLst>
          </p:cNvPr>
          <p:cNvSpPr/>
          <p:nvPr/>
        </p:nvSpPr>
        <p:spPr>
          <a:xfrm>
            <a:off x="8404080" y="6025872"/>
            <a:ext cx="1438189" cy="53543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224F1BA6-62C2-78AA-CBB5-C3D898018365}"/>
              </a:ext>
            </a:extLst>
          </p:cNvPr>
          <p:cNvSpPr/>
          <p:nvPr/>
        </p:nvSpPr>
        <p:spPr>
          <a:xfrm>
            <a:off x="363312" y="413472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002EAD-90F8-5E45-CF4F-FED9A068602C}"/>
                  </a:ext>
                </a:extLst>
              </p:cNvPr>
              <p:cNvSpPr txBox="1"/>
              <p:nvPr/>
            </p:nvSpPr>
            <p:spPr>
              <a:xfrm>
                <a:off x="936567" y="4027268"/>
                <a:ext cx="24189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002EAD-90F8-5E45-CF4F-FED9A068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67" y="4027268"/>
                <a:ext cx="2418996" cy="584775"/>
              </a:xfrm>
              <a:prstGeom prst="rect">
                <a:avLst/>
              </a:prstGeom>
              <a:blipFill>
                <a:blip r:embed="rId15"/>
                <a:stretch>
                  <a:fillRect l="-1571" t="-131915" r="-6283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D547959-9D47-A6EE-4643-952CB5504F25}"/>
                  </a:ext>
                </a:extLst>
              </p:cNvPr>
              <p:cNvSpPr txBox="1"/>
              <p:nvPr/>
            </p:nvSpPr>
            <p:spPr>
              <a:xfrm>
                <a:off x="3675013" y="4027267"/>
                <a:ext cx="28765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=750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D547959-9D47-A6EE-4643-952CB5504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013" y="4027267"/>
                <a:ext cx="2876557" cy="584775"/>
              </a:xfrm>
              <a:prstGeom prst="rect">
                <a:avLst/>
              </a:prstGeom>
              <a:blipFill>
                <a:blip r:embed="rId16"/>
                <a:stretch>
                  <a:fillRect l="-5286" t="-12766" r="-4405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08989C9-2504-3B89-3547-C9FCFD2282A6}"/>
                  </a:ext>
                </a:extLst>
              </p:cNvPr>
              <p:cNvSpPr txBox="1"/>
              <p:nvPr/>
            </p:nvSpPr>
            <p:spPr>
              <a:xfrm>
                <a:off x="232348" y="5341926"/>
                <a:ext cx="8905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−1.5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750−250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08989C9-2504-3B89-3547-C9FCFD228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8" y="5341926"/>
                <a:ext cx="8905900" cy="584775"/>
              </a:xfrm>
              <a:prstGeom prst="rect">
                <a:avLst/>
              </a:prstGeom>
              <a:blipFill>
                <a:blip r:embed="rId17"/>
                <a:stretch>
                  <a:fillRect l="-1709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48C7F9-E015-DBD1-DCE6-59593F9E27F7}"/>
                  </a:ext>
                </a:extLst>
              </p:cNvPr>
              <p:cNvSpPr txBox="1"/>
              <p:nvPr/>
            </p:nvSpPr>
            <p:spPr>
              <a:xfrm>
                <a:off x="232348" y="5341926"/>
                <a:ext cx="8905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−1.5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750−250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48C7F9-E015-DBD1-DCE6-59593F9E2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8" y="5341926"/>
                <a:ext cx="8905900" cy="584775"/>
              </a:xfrm>
              <a:prstGeom prst="rect">
                <a:avLst/>
              </a:prstGeom>
              <a:blipFill>
                <a:blip r:embed="rId18"/>
                <a:stretch>
                  <a:fillRect l="-1709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737B999-43CC-45DC-E12F-F0C08988DFFF}"/>
                  </a:ext>
                </a:extLst>
              </p:cNvPr>
              <p:cNvSpPr txBox="1"/>
              <p:nvPr/>
            </p:nvSpPr>
            <p:spPr>
              <a:xfrm>
                <a:off x="232348" y="5341926"/>
                <a:ext cx="8905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−1.5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750−250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737B999-43CC-45DC-E12F-F0C08988D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8" y="5341926"/>
                <a:ext cx="8905900" cy="584775"/>
              </a:xfrm>
              <a:prstGeom prst="rect">
                <a:avLst/>
              </a:prstGeom>
              <a:blipFill>
                <a:blip r:embed="rId19"/>
                <a:stretch>
                  <a:fillRect l="-1709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A512899-A661-095C-56F6-9FC5D88774A5}"/>
                  </a:ext>
                </a:extLst>
              </p:cNvPr>
              <p:cNvSpPr txBox="1"/>
              <p:nvPr/>
            </p:nvSpPr>
            <p:spPr>
              <a:xfrm>
                <a:off x="232348" y="5341926"/>
                <a:ext cx="8905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−1.5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750−250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A512899-A661-095C-56F6-9FC5D8877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8" y="5341926"/>
                <a:ext cx="8905900" cy="584775"/>
              </a:xfrm>
              <a:prstGeom prst="rect">
                <a:avLst/>
              </a:prstGeom>
              <a:blipFill>
                <a:blip r:embed="rId20"/>
                <a:stretch>
                  <a:fillRect l="-1709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A67748-5CEF-AB89-FA9E-C20C90900CE9}"/>
                  </a:ext>
                </a:extLst>
              </p:cNvPr>
              <p:cNvSpPr txBox="1"/>
              <p:nvPr/>
            </p:nvSpPr>
            <p:spPr>
              <a:xfrm>
                <a:off x="232348" y="5341926"/>
                <a:ext cx="8905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−1.5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750−250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A67748-5CEF-AB89-FA9E-C20C90900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8" y="5341926"/>
                <a:ext cx="8905900" cy="584775"/>
              </a:xfrm>
              <a:prstGeom prst="rect">
                <a:avLst/>
              </a:prstGeom>
              <a:blipFill>
                <a:blip r:embed="rId21"/>
                <a:stretch>
                  <a:fillRect l="-1709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A5A8EA71-B57D-82AE-432C-9177E4F3FBDE}"/>
              </a:ext>
            </a:extLst>
          </p:cNvPr>
          <p:cNvSpPr/>
          <p:nvPr/>
        </p:nvSpPr>
        <p:spPr>
          <a:xfrm>
            <a:off x="3263748" y="787649"/>
            <a:ext cx="2566687" cy="591834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B242FC-6040-1B94-CA22-3CD6979577C5}"/>
              </a:ext>
            </a:extLst>
          </p:cNvPr>
          <p:cNvCxnSpPr>
            <a:cxnSpLocks/>
          </p:cNvCxnSpPr>
          <p:nvPr/>
        </p:nvCxnSpPr>
        <p:spPr>
          <a:xfrm rot="8700000">
            <a:off x="2095845" y="5424071"/>
            <a:ext cx="457200" cy="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4D413F-C95F-5DF7-8AF1-BF3252D1C117}"/>
              </a:ext>
            </a:extLst>
          </p:cNvPr>
          <p:cNvCxnSpPr>
            <a:cxnSpLocks/>
          </p:cNvCxnSpPr>
          <p:nvPr/>
        </p:nvCxnSpPr>
        <p:spPr>
          <a:xfrm rot="8700000">
            <a:off x="3457263" y="5424071"/>
            <a:ext cx="457200" cy="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8A5CAD-369B-A5A0-B8CD-72C195EEB7D3}"/>
              </a:ext>
            </a:extLst>
          </p:cNvPr>
          <p:cNvCxnSpPr>
            <a:cxnSpLocks/>
          </p:cNvCxnSpPr>
          <p:nvPr/>
        </p:nvCxnSpPr>
        <p:spPr>
          <a:xfrm rot="8700000">
            <a:off x="6255541" y="5424070"/>
            <a:ext cx="457200" cy="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25CD5D-162E-5F42-3F5F-DE715572A75B}"/>
                  </a:ext>
                </a:extLst>
              </p:cNvPr>
              <p:cNvSpPr txBox="1"/>
              <p:nvPr/>
            </p:nvSpPr>
            <p:spPr>
              <a:xfrm>
                <a:off x="2445240" y="506211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25CD5D-162E-5F42-3F5F-DE715572A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240" y="5062117"/>
                <a:ext cx="42351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A25ED-A054-8661-9EA0-E506A66B07BC}"/>
                  </a:ext>
                </a:extLst>
              </p:cNvPr>
              <p:cNvSpPr txBox="1"/>
              <p:nvPr/>
            </p:nvSpPr>
            <p:spPr>
              <a:xfrm>
                <a:off x="3800189" y="506211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A25ED-A054-8661-9EA0-E506A66B0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89" y="5062117"/>
                <a:ext cx="423514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429AD8-84AF-4F93-6872-391E6FCBDADE}"/>
                  </a:ext>
                </a:extLst>
              </p:cNvPr>
              <p:cNvSpPr txBox="1"/>
              <p:nvPr/>
            </p:nvSpPr>
            <p:spPr>
              <a:xfrm>
                <a:off x="6609195" y="506211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429AD8-84AF-4F93-6872-391E6FCBD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195" y="5062117"/>
                <a:ext cx="423514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43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9" grpId="0"/>
      <p:bldP spid="15" grpId="0"/>
      <p:bldP spid="27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CAE00C-EBF7-BA47-838C-5E9E0F58B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12" y="548570"/>
            <a:ext cx="10058400" cy="2586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67FBA-DC41-6F4A-AF42-A2225CD272BB}"/>
              </a:ext>
            </a:extLst>
          </p:cNvPr>
          <p:cNvSpPr txBox="1"/>
          <p:nvPr/>
        </p:nvSpPr>
        <p:spPr>
          <a:xfrm>
            <a:off x="232348" y="41381"/>
            <a:ext cx="3360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Solution Summary: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EEB70-D25B-A041-B444-B6AA3A389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566" y="744151"/>
            <a:ext cx="1763702" cy="228600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62FF3F-4ADC-A14B-BC5B-659391384C27}"/>
              </a:ext>
            </a:extLst>
          </p:cNvPr>
          <p:cNvCxnSpPr>
            <a:cxnSpLocks/>
          </p:cNvCxnSpPr>
          <p:nvPr/>
        </p:nvCxnSpPr>
        <p:spPr>
          <a:xfrm>
            <a:off x="7491019" y="2012667"/>
            <a:ext cx="1198606" cy="0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AACCF5-10CE-AF43-8E8B-4234C21CABE0}"/>
                  </a:ext>
                </a:extLst>
              </p:cNvPr>
              <p:cNvSpPr txBox="1"/>
              <p:nvPr/>
            </p:nvSpPr>
            <p:spPr>
              <a:xfrm>
                <a:off x="9774258" y="1720279"/>
                <a:ext cx="1556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1500 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AACCF5-10CE-AF43-8E8B-4234C21CA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258" y="1720279"/>
                <a:ext cx="1556836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8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711CE29-9155-22B2-4343-9A01D4670064}"/>
              </a:ext>
            </a:extLst>
          </p:cNvPr>
          <p:cNvSpPr txBox="1"/>
          <p:nvPr/>
        </p:nvSpPr>
        <p:spPr>
          <a:xfrm>
            <a:off x="595905" y="3936373"/>
            <a:ext cx="108620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For circuits with multiple independent sources (and any number</a:t>
            </a:r>
            <a:br>
              <a:rPr lang="en-US" sz="3200"/>
            </a:br>
            <a:r>
              <a:rPr lang="en-US" sz="3200"/>
              <a:t>of dependent sources), </a:t>
            </a:r>
            <a:r>
              <a:rPr lang="en-US" sz="3200">
                <a:solidFill>
                  <a:schemeClr val="bg1"/>
                </a:solidFill>
              </a:rPr>
              <a:t>can analyze by summing contributions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from individual independent sources.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113C5A-2BAC-A55F-4FB6-D7393A69F48D}"/>
                  </a:ext>
                </a:extLst>
              </p:cNvPr>
              <p:cNvSpPr txBox="1"/>
              <p:nvPr/>
            </p:nvSpPr>
            <p:spPr>
              <a:xfrm>
                <a:off x="641686" y="1916903"/>
                <a:ext cx="10852138" cy="111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bg1"/>
                    </a:solidFill>
                  </a:rPr>
                  <a:t>A </a:t>
                </a:r>
                <a:r>
                  <a:rPr lang="en-US" sz="3200"/>
                  <a:t>deactivated current source</a:t>
                </a:r>
                <a:r>
                  <a:rPr lang="en-US" sz="320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) maintains zero current</a:t>
                </a:r>
                <a:br>
                  <a:rPr lang="en-US" sz="3200">
                    <a:solidFill>
                      <a:schemeClr val="bg1"/>
                    </a:solidFill>
                  </a:rPr>
                </a:br>
                <a:r>
                  <a:rPr lang="en-US" sz="3200">
                    <a:solidFill>
                      <a:schemeClr val="bg1"/>
                    </a:solidFill>
                  </a:rPr>
                  <a:t>and allows any voltage to exist.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113C5A-2BAC-A55F-4FB6-D7393A69F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86" y="1916903"/>
                <a:ext cx="10852138" cy="1117229"/>
              </a:xfrm>
              <a:prstGeom prst="rect">
                <a:avLst/>
              </a:prstGeom>
              <a:blipFill>
                <a:blip r:embed="rId2"/>
                <a:stretch>
                  <a:fillRect l="-1287" t="-6667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968B10-A34E-8A43-BA42-2EC7AE0B9087}"/>
                  </a:ext>
                </a:extLst>
              </p:cNvPr>
              <p:cNvSpPr txBox="1"/>
              <p:nvPr/>
            </p:nvSpPr>
            <p:spPr>
              <a:xfrm>
                <a:off x="641686" y="1916903"/>
                <a:ext cx="10852138" cy="111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/>
                  <a:t>A deactivated current source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/>
                  <a:t>) maintains zero current</a:t>
                </a:r>
                <a:br>
                  <a:rPr lang="en-US" sz="3200"/>
                </a:br>
                <a:r>
                  <a:rPr lang="en-US" sz="3200"/>
                  <a:t>and allows any voltage to exist.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968B10-A34E-8A43-BA42-2EC7AE0B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86" y="1916903"/>
                <a:ext cx="10852138" cy="1117229"/>
              </a:xfrm>
              <a:prstGeom prst="rect">
                <a:avLst/>
              </a:prstGeom>
              <a:blipFill>
                <a:blip r:embed="rId3"/>
                <a:stretch>
                  <a:fillRect l="-1287" t="-6667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678814-97BC-37AA-EC42-2A5F2948B7B2}"/>
                  </a:ext>
                </a:extLst>
              </p:cNvPr>
              <p:cNvSpPr txBox="1"/>
              <p:nvPr/>
            </p:nvSpPr>
            <p:spPr>
              <a:xfrm>
                <a:off x="641686" y="799147"/>
                <a:ext cx="10908627" cy="111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bg1"/>
                    </a:solidFill>
                  </a:rPr>
                  <a:t>A </a:t>
                </a:r>
                <a:r>
                  <a:rPr lang="en-US" sz="3200"/>
                  <a:t>deactivated voltage source</a:t>
                </a:r>
                <a:r>
                  <a:rPr lang="en-US" sz="320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) maintains zero voltage</a:t>
                </a:r>
                <a:br>
                  <a:rPr lang="en-US" sz="3200">
                    <a:solidFill>
                      <a:schemeClr val="bg1"/>
                    </a:solidFill>
                  </a:rPr>
                </a:br>
                <a:r>
                  <a:rPr lang="en-US" sz="3200">
                    <a:solidFill>
                      <a:schemeClr val="bg1"/>
                    </a:solidFill>
                  </a:rPr>
                  <a:t>and allows any current to flow.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678814-97BC-37AA-EC42-2A5F2948B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86" y="799147"/>
                <a:ext cx="10908627" cy="1117229"/>
              </a:xfrm>
              <a:prstGeom prst="rect">
                <a:avLst/>
              </a:prstGeom>
              <a:blipFill>
                <a:blip r:embed="rId4"/>
                <a:stretch>
                  <a:fillRect l="-1279" t="-6742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3C0419-5BD3-3482-7023-1CF08D3B6FB3}"/>
                  </a:ext>
                </a:extLst>
              </p:cNvPr>
              <p:cNvSpPr txBox="1"/>
              <p:nvPr/>
            </p:nvSpPr>
            <p:spPr>
              <a:xfrm>
                <a:off x="641686" y="799147"/>
                <a:ext cx="10908627" cy="111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/>
                  <a:t>A deactivated voltage source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/>
                  <a:t>) maintains zero voltage</a:t>
                </a:r>
                <a:br>
                  <a:rPr lang="en-US" sz="3200"/>
                </a:br>
                <a:r>
                  <a:rPr lang="en-US" sz="3200"/>
                  <a:t>and allows any current to flow.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3C0419-5BD3-3482-7023-1CF08D3B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86" y="799147"/>
                <a:ext cx="10908627" cy="1117229"/>
              </a:xfrm>
              <a:prstGeom prst="rect">
                <a:avLst/>
              </a:prstGeom>
              <a:blipFill>
                <a:blip r:embed="rId5"/>
                <a:stretch>
                  <a:fillRect l="-1279" t="-6742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E1C5B88-F36B-2641-BEC2-2BF4A2F56081}"/>
              </a:ext>
            </a:extLst>
          </p:cNvPr>
          <p:cNvSpPr txBox="1"/>
          <p:nvPr/>
        </p:nvSpPr>
        <p:spPr>
          <a:xfrm>
            <a:off x="284017" y="145472"/>
            <a:ext cx="4909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Recall: Deactivating 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8C1E4-40AA-BE43-93D4-CAF6911C9695}"/>
              </a:ext>
            </a:extLst>
          </p:cNvPr>
          <p:cNvSpPr txBox="1"/>
          <p:nvPr/>
        </p:nvSpPr>
        <p:spPr>
          <a:xfrm>
            <a:off x="7098542" y="1316853"/>
            <a:ext cx="2668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A short circuit.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CCBBF-5A68-564D-8B9E-56626310B478}"/>
              </a:ext>
            </a:extLst>
          </p:cNvPr>
          <p:cNvSpPr txBox="1"/>
          <p:nvPr/>
        </p:nvSpPr>
        <p:spPr>
          <a:xfrm>
            <a:off x="7098542" y="2434609"/>
            <a:ext cx="2862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An open circuit.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C4F2D9-485A-AF70-88CA-5F72ED98577B}"/>
              </a:ext>
            </a:extLst>
          </p:cNvPr>
          <p:cNvSpPr txBox="1"/>
          <p:nvPr/>
        </p:nvSpPr>
        <p:spPr>
          <a:xfrm>
            <a:off x="284017" y="3266949"/>
            <a:ext cx="4912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Recall: Source Superposition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0286D-0F95-23E3-E13D-550627026F1F}"/>
              </a:ext>
            </a:extLst>
          </p:cNvPr>
          <p:cNvSpPr txBox="1"/>
          <p:nvPr/>
        </p:nvSpPr>
        <p:spPr>
          <a:xfrm>
            <a:off x="595905" y="5590682"/>
            <a:ext cx="10804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Turn on one independent source at a time, turning off all others</a:t>
            </a:r>
            <a:br>
              <a:rPr lang="en-US" sz="3200"/>
            </a:br>
            <a:r>
              <a:rPr lang="en-US" sz="3200" i="1"/>
              <a:t>but</a:t>
            </a:r>
            <a:r>
              <a:rPr lang="en-US" sz="3200"/>
              <a:t> must leave on dependent sources throughout analysis.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ECCD2E-974F-F66A-4DCE-3CC9C862C295}"/>
              </a:ext>
            </a:extLst>
          </p:cNvPr>
          <p:cNvSpPr txBox="1"/>
          <p:nvPr/>
        </p:nvSpPr>
        <p:spPr>
          <a:xfrm>
            <a:off x="595905" y="3936373"/>
            <a:ext cx="108620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For circuits with multiple independent sources (and any number</a:t>
            </a:r>
            <a:br>
              <a:rPr lang="en-US" sz="3200"/>
            </a:br>
            <a:r>
              <a:rPr lang="en-US" sz="3200"/>
              <a:t>of dependent sources), can analyze by summing contributions</a:t>
            </a:r>
            <a:br>
              <a:rPr lang="en-US" sz="3200"/>
            </a:br>
            <a:r>
              <a:rPr lang="en-US" sz="3200"/>
              <a:t>from individual independent sources.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8A186BB-920E-FFD0-3C5B-BCE2A81F8F63}"/>
              </a:ext>
            </a:extLst>
          </p:cNvPr>
          <p:cNvSpPr/>
          <p:nvPr/>
        </p:nvSpPr>
        <p:spPr>
          <a:xfrm>
            <a:off x="6392423" y="256046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1A033D4-6CAA-7014-DBBA-A84C1041B2FD}"/>
              </a:ext>
            </a:extLst>
          </p:cNvPr>
          <p:cNvSpPr/>
          <p:nvPr/>
        </p:nvSpPr>
        <p:spPr>
          <a:xfrm>
            <a:off x="6392424" y="143593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7" grpId="0"/>
      <p:bldP spid="9" grpId="0"/>
      <p:bldP spid="13" grpId="0"/>
      <p:bldP spid="14" grpId="0"/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2F63BC-7C9D-7F4D-97A0-7182AA349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94360"/>
            <a:ext cx="6395107" cy="388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1ED4DC-973A-024A-8F17-2B3314697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594360"/>
            <a:ext cx="6395107" cy="3886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EA29BC-6CE5-834E-9018-305D511FA941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E635CC-B5F3-C84E-B8A9-D8222ADE462F}"/>
                  </a:ext>
                </a:extLst>
              </p:cNvPr>
              <p:cNvSpPr txBox="1"/>
              <p:nvPr/>
            </p:nvSpPr>
            <p:spPr>
              <a:xfrm>
                <a:off x="396948" y="4669273"/>
                <a:ext cx="94759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from voltage source? </a:t>
                </a:r>
                <a:r>
                  <a:rPr lang="en-US"/>
                  <a:t>(numeric poll)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E635CC-B5F3-C84E-B8A9-D8222ADE4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48" y="4669273"/>
                <a:ext cx="9475927" cy="584775"/>
              </a:xfrm>
              <a:prstGeom prst="rect">
                <a:avLst/>
              </a:prstGeom>
              <a:blipFill>
                <a:blip r:embed="rId4"/>
                <a:stretch>
                  <a:fillRect l="-1606" t="-12766" r="-40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FAC883-AC11-7142-B245-7E180BD17134}"/>
                  </a:ext>
                </a:extLst>
              </p:cNvPr>
              <p:cNvSpPr txBox="1"/>
              <p:nvPr/>
            </p:nvSpPr>
            <p:spPr>
              <a:xfrm>
                <a:off x="6732686" y="597498"/>
                <a:ext cx="545482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from</a:t>
                </a:r>
                <a:br>
                  <a:rPr lang="en-US" sz="3200"/>
                </a:br>
                <a:r>
                  <a:rPr lang="en-US" sz="3200"/>
                  <a:t>voltage source? </a:t>
                </a:r>
                <a:r>
                  <a:rPr lang="en-US"/>
                  <a:t>(numeric poll)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FAC883-AC11-7142-B245-7E180BD17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86" y="597498"/>
                <a:ext cx="5454827" cy="1077218"/>
              </a:xfrm>
              <a:prstGeom prst="rect">
                <a:avLst/>
              </a:prstGeom>
              <a:blipFill>
                <a:blip r:embed="rId5"/>
                <a:stretch>
                  <a:fillRect l="-2784" t="-8235" r="-1856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D6A789C-D509-5CAD-0019-FFB442EC3D4E}"/>
              </a:ext>
            </a:extLst>
          </p:cNvPr>
          <p:cNvSpPr/>
          <p:nvPr/>
        </p:nvSpPr>
        <p:spPr>
          <a:xfrm>
            <a:off x="5240482" y="1773380"/>
            <a:ext cx="1375468" cy="1026383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643651E-817F-23D0-D1B5-6FF9B07ACBC5}"/>
              </a:ext>
            </a:extLst>
          </p:cNvPr>
          <p:cNvSpPr/>
          <p:nvPr/>
        </p:nvSpPr>
        <p:spPr>
          <a:xfrm>
            <a:off x="3106885" y="2613978"/>
            <a:ext cx="1375468" cy="1026383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" grpId="0" animBg="1"/>
      <p:bldP spid="3" grpId="1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1ED4DC-973A-024A-8F17-2B3314697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94360"/>
            <a:ext cx="6395107" cy="388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3C5E5-B86E-A54E-99A6-4BDCFE73E749}"/>
                  </a:ext>
                </a:extLst>
              </p:cNvPr>
              <p:cNvSpPr txBox="1"/>
              <p:nvPr/>
            </p:nvSpPr>
            <p:spPr>
              <a:xfrm>
                <a:off x="5983957" y="5290714"/>
                <a:ext cx="51212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𝑖𝑅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3C5E5-B86E-A54E-99A6-4BDCFE73E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57" y="5290714"/>
                <a:ext cx="5121210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968BFE-4DC4-66C0-FD86-5413F19A1BF0}"/>
                  </a:ext>
                </a:extLst>
              </p:cNvPr>
              <p:cNvSpPr txBox="1"/>
              <p:nvPr/>
            </p:nvSpPr>
            <p:spPr>
              <a:xfrm>
                <a:off x="5983957" y="5290714"/>
                <a:ext cx="51212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968BFE-4DC4-66C0-FD86-5413F19A1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57" y="5290714"/>
                <a:ext cx="5121210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48AD1D-3DF3-1660-6F74-8E93DFB0D067}"/>
                  </a:ext>
                </a:extLst>
              </p:cNvPr>
              <p:cNvSpPr txBox="1"/>
              <p:nvPr/>
            </p:nvSpPr>
            <p:spPr>
              <a:xfrm>
                <a:off x="5983957" y="5290714"/>
                <a:ext cx="51212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48AD1D-3DF3-1660-6F74-8E93DFB0D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57" y="5290714"/>
                <a:ext cx="5121210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0EA29BC-6CE5-834E-9018-305D511FA941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E635CC-B5F3-C84E-B8A9-D8222ADE462F}"/>
                  </a:ext>
                </a:extLst>
              </p:cNvPr>
              <p:cNvSpPr txBox="1"/>
              <p:nvPr/>
            </p:nvSpPr>
            <p:spPr>
              <a:xfrm>
                <a:off x="396948" y="4669273"/>
                <a:ext cx="94759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from voltage source? </a:t>
                </a:r>
                <a:r>
                  <a:rPr lang="en-US"/>
                  <a:t>(numeric poll)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E635CC-B5F3-C84E-B8A9-D8222ADE4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48" y="4669273"/>
                <a:ext cx="9475927" cy="584775"/>
              </a:xfrm>
              <a:prstGeom prst="rect">
                <a:avLst/>
              </a:prstGeom>
              <a:blipFill>
                <a:blip r:embed="rId6"/>
                <a:stretch>
                  <a:fillRect l="-1606" t="-12766" r="-40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32423B9-089F-3D4E-886D-EC95191FB7AB}"/>
              </a:ext>
            </a:extLst>
          </p:cNvPr>
          <p:cNvSpPr txBox="1"/>
          <p:nvPr/>
        </p:nvSpPr>
        <p:spPr>
          <a:xfrm>
            <a:off x="396948" y="5290714"/>
            <a:ext cx="4808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No current through resistor.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2C00F-DFD6-CB4F-B50E-BD4BF359AADA}"/>
              </a:ext>
            </a:extLst>
          </p:cNvPr>
          <p:cNvSpPr/>
          <p:nvPr/>
        </p:nvSpPr>
        <p:spPr>
          <a:xfrm>
            <a:off x="10307196" y="5327379"/>
            <a:ext cx="715772" cy="5114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FAC883-AC11-7142-B245-7E180BD17134}"/>
                  </a:ext>
                </a:extLst>
              </p:cNvPr>
              <p:cNvSpPr txBox="1"/>
              <p:nvPr/>
            </p:nvSpPr>
            <p:spPr>
              <a:xfrm>
                <a:off x="6732686" y="597498"/>
                <a:ext cx="545482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from</a:t>
                </a:r>
                <a:br>
                  <a:rPr lang="en-US" sz="3200"/>
                </a:br>
                <a:r>
                  <a:rPr lang="en-US" sz="3200"/>
                  <a:t>voltage source? </a:t>
                </a:r>
                <a:r>
                  <a:rPr lang="en-US"/>
                  <a:t>(numeric poll)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FAC883-AC11-7142-B245-7E180BD17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86" y="597498"/>
                <a:ext cx="5454827" cy="1077218"/>
              </a:xfrm>
              <a:prstGeom prst="rect">
                <a:avLst/>
              </a:prstGeom>
              <a:blipFill>
                <a:blip r:embed="rId7"/>
                <a:stretch>
                  <a:fillRect l="-2784" t="-8235" r="-1856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163632-C456-AF40-806A-0043B7BDB181}"/>
                  </a:ext>
                </a:extLst>
              </p:cNvPr>
              <p:cNvSpPr txBox="1"/>
              <p:nvPr/>
            </p:nvSpPr>
            <p:spPr>
              <a:xfrm>
                <a:off x="6732686" y="1860291"/>
                <a:ext cx="525560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Voltage splits equally between</a:t>
                </a:r>
                <a:br>
                  <a:rPr lang="en-US" sz="3200"/>
                </a:br>
                <a:r>
                  <a:rPr lang="en-US" sz="3200"/>
                  <a:t>two series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resistors.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163632-C456-AF40-806A-0043B7BDB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86" y="1860291"/>
                <a:ext cx="5255606" cy="1077218"/>
              </a:xfrm>
              <a:prstGeom prst="rect">
                <a:avLst/>
              </a:prstGeom>
              <a:blipFill>
                <a:blip r:embed="rId8"/>
                <a:stretch>
                  <a:fillRect l="-2885" t="-6977" r="-168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7380B3-0D2E-194F-98BC-4BFF158BA0E2}"/>
                  </a:ext>
                </a:extLst>
              </p:cNvPr>
              <p:cNvSpPr txBox="1"/>
              <p:nvPr/>
            </p:nvSpPr>
            <p:spPr>
              <a:xfrm>
                <a:off x="7565926" y="3136613"/>
                <a:ext cx="3788345" cy="102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7380B3-0D2E-194F-98BC-4BFF158BA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926" y="3136613"/>
                <a:ext cx="3788345" cy="1025730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956CF279-7F80-F540-BA7B-C76504CDC90F}"/>
              </a:ext>
            </a:extLst>
          </p:cNvPr>
          <p:cNvSpPr/>
          <p:nvPr/>
        </p:nvSpPr>
        <p:spPr>
          <a:xfrm>
            <a:off x="10581701" y="3441965"/>
            <a:ext cx="697004" cy="5114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A81C7B-5D08-4742-A1A4-B5BAA812111B}"/>
                  </a:ext>
                </a:extLst>
              </p:cNvPr>
              <p:cNvSpPr txBox="1"/>
              <p:nvPr/>
            </p:nvSpPr>
            <p:spPr>
              <a:xfrm>
                <a:off x="2744613" y="2305653"/>
                <a:ext cx="931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A81C7B-5D08-4742-A1A4-B5BAA8121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613" y="2305653"/>
                <a:ext cx="93121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B9613B-C302-9F46-9E88-D9528320B19B}"/>
              </a:ext>
            </a:extLst>
          </p:cNvPr>
          <p:cNvCxnSpPr>
            <a:cxnSpLocks/>
          </p:cNvCxnSpPr>
          <p:nvPr/>
        </p:nvCxnSpPr>
        <p:spPr>
          <a:xfrm rot="5400000">
            <a:off x="3468995" y="256877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>
            <a:extLst>
              <a:ext uri="{FF2B5EF4-FFF2-40B4-BE49-F238E27FC236}">
                <a16:creationId xmlns:a16="http://schemas.microsoft.com/office/drawing/2014/main" id="{2623BE62-349C-C12B-83F8-07A3425E8B8E}"/>
              </a:ext>
            </a:extLst>
          </p:cNvPr>
          <p:cNvSpPr/>
          <p:nvPr/>
        </p:nvSpPr>
        <p:spPr>
          <a:xfrm>
            <a:off x="5355575" y="539816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F7A4BE5-FAE6-1164-F7AA-D17CD732BE46}"/>
              </a:ext>
            </a:extLst>
          </p:cNvPr>
          <p:cNvSpPr/>
          <p:nvPr/>
        </p:nvSpPr>
        <p:spPr>
          <a:xfrm>
            <a:off x="7083041" y="352121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CF07C8-B618-1353-F35F-F5E3601201DF}"/>
                  </a:ext>
                </a:extLst>
              </p:cNvPr>
              <p:cNvSpPr txBox="1"/>
              <p:nvPr/>
            </p:nvSpPr>
            <p:spPr>
              <a:xfrm>
                <a:off x="7565926" y="3136613"/>
                <a:ext cx="3788345" cy="102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12=6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CF07C8-B618-1353-F35F-F5E360120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926" y="3136613"/>
                <a:ext cx="3788345" cy="1025730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8DC7F35-7CCD-0222-7023-135253E8F9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1763" y="975618"/>
            <a:ext cx="2461087" cy="28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8" grpId="0"/>
      <p:bldP spid="11" grpId="0" animBg="1"/>
      <p:bldP spid="18" grpId="0"/>
      <p:bldP spid="19" grpId="0" animBg="1"/>
      <p:bldP spid="20" grpId="0"/>
      <p:bldP spid="4" grpId="0" animBg="1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A29BC-6CE5-834E-9018-305D511FA941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169561-F167-5446-ADF2-ECAEAA112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94360"/>
            <a:ext cx="6395107" cy="388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7A507C-73C6-7343-97D7-268D513C431A}"/>
                  </a:ext>
                </a:extLst>
              </p:cNvPr>
              <p:cNvSpPr txBox="1"/>
              <p:nvPr/>
            </p:nvSpPr>
            <p:spPr>
              <a:xfrm>
                <a:off x="6732686" y="597498"/>
                <a:ext cx="545482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from</a:t>
                </a:r>
                <a:br>
                  <a:rPr lang="en-US" sz="3200"/>
                </a:br>
                <a:r>
                  <a:rPr lang="en-US" sz="3200"/>
                  <a:t>current source? </a:t>
                </a:r>
                <a:r>
                  <a:rPr lang="en-US"/>
                  <a:t>(numeric poll)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7A507C-73C6-7343-97D7-268D513C4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86" y="597498"/>
                <a:ext cx="5454827" cy="1077218"/>
              </a:xfrm>
              <a:prstGeom prst="rect">
                <a:avLst/>
              </a:prstGeom>
              <a:blipFill>
                <a:blip r:embed="rId3"/>
                <a:stretch>
                  <a:fillRect l="-2784" t="-8235" r="-1856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333D27-3914-0145-90EF-D374081C8510}"/>
                  </a:ext>
                </a:extLst>
              </p:cNvPr>
              <p:cNvSpPr txBox="1"/>
              <p:nvPr/>
            </p:nvSpPr>
            <p:spPr>
              <a:xfrm>
                <a:off x="6732686" y="1860291"/>
                <a:ext cx="522880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Current splits equally between</a:t>
                </a:r>
                <a:br>
                  <a:rPr lang="en-US" sz="3200"/>
                </a:br>
                <a:r>
                  <a:rPr lang="en-US" sz="3200"/>
                  <a:t>two parallel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resistors.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333D27-3914-0145-90EF-D374081C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86" y="1860291"/>
                <a:ext cx="5228804" cy="1077218"/>
              </a:xfrm>
              <a:prstGeom prst="rect">
                <a:avLst/>
              </a:prstGeom>
              <a:blipFill>
                <a:blip r:embed="rId4"/>
                <a:stretch>
                  <a:fillRect l="-2906" t="-6977" r="-290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982E95-0DD8-8A45-9BF1-66DCBBCB7870}"/>
                  </a:ext>
                </a:extLst>
              </p:cNvPr>
              <p:cNvSpPr txBox="1"/>
              <p:nvPr/>
            </p:nvSpPr>
            <p:spPr>
              <a:xfrm>
                <a:off x="7342101" y="3136613"/>
                <a:ext cx="448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4.5 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=9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982E95-0DD8-8A45-9BF1-66DCBBCB7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101" y="3136613"/>
                <a:ext cx="4484882" cy="584775"/>
              </a:xfrm>
              <a:prstGeom prst="rect">
                <a:avLst/>
              </a:prstGeom>
              <a:blipFill>
                <a:blip r:embed="rId5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EF3F98B-9974-8044-A035-333549A1F9A8}"/>
              </a:ext>
            </a:extLst>
          </p:cNvPr>
          <p:cNvSpPr/>
          <p:nvPr/>
        </p:nvSpPr>
        <p:spPr>
          <a:xfrm>
            <a:off x="11009098" y="3173278"/>
            <a:ext cx="772571" cy="5114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AD4464-9530-5242-ABEC-99C989D84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594360"/>
            <a:ext cx="6395107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E56AB-B615-189B-DCC1-37403D075D6D}"/>
              </a:ext>
            </a:extLst>
          </p:cNvPr>
          <p:cNvSpPr txBox="1"/>
          <p:nvPr/>
        </p:nvSpPr>
        <p:spPr>
          <a:xfrm>
            <a:off x="4328181" y="4020127"/>
            <a:ext cx="2479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Another way to</a:t>
            </a:r>
            <a:br>
              <a:rPr lang="en-US" sz="2800"/>
            </a:br>
            <a:r>
              <a:rPr lang="en-US" sz="2800"/>
              <a:t>visualize circuit: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F70C50-1E6B-EF7C-B128-C45CCFC68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978" y="3786948"/>
            <a:ext cx="4356489" cy="2909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052645-7766-B284-A38B-D65079E402C2}"/>
                  </a:ext>
                </a:extLst>
              </p:cNvPr>
              <p:cNvSpPr txBox="1"/>
              <p:nvPr/>
            </p:nvSpPr>
            <p:spPr>
              <a:xfrm>
                <a:off x="9221798" y="3894389"/>
                <a:ext cx="97975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4.5 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052645-7766-B284-A38B-D65079E40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798" y="3894389"/>
                <a:ext cx="979755" cy="492443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633DAF-E13E-DF12-1EC0-77C5E39B137C}"/>
                  </a:ext>
                </a:extLst>
              </p:cNvPr>
              <p:cNvSpPr txBox="1"/>
              <p:nvPr/>
            </p:nvSpPr>
            <p:spPr>
              <a:xfrm>
                <a:off x="10841850" y="3894389"/>
                <a:ext cx="97975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4.5 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633DAF-E13E-DF12-1EC0-77C5E39B1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1850" y="3894389"/>
                <a:ext cx="979755" cy="492443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CF7EDE-85D4-92AE-8C76-B17D3200FE99}"/>
              </a:ext>
            </a:extLst>
          </p:cNvPr>
          <p:cNvCxnSpPr>
            <a:cxnSpLocks/>
          </p:cNvCxnSpPr>
          <p:nvPr/>
        </p:nvCxnSpPr>
        <p:spPr>
          <a:xfrm rot="5400000">
            <a:off x="8958864" y="415858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571D8B-F209-AD73-839A-FBF7C2EED1C7}"/>
              </a:ext>
            </a:extLst>
          </p:cNvPr>
          <p:cNvCxnSpPr>
            <a:cxnSpLocks/>
          </p:cNvCxnSpPr>
          <p:nvPr/>
        </p:nvCxnSpPr>
        <p:spPr>
          <a:xfrm rot="5400000">
            <a:off x="10586328" y="415858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>
            <a:extLst>
              <a:ext uri="{FF2B5EF4-FFF2-40B4-BE49-F238E27FC236}">
                <a16:creationId xmlns:a16="http://schemas.microsoft.com/office/drawing/2014/main" id="{43E9FE1F-D132-0C37-8816-F7949EA2C358}"/>
              </a:ext>
            </a:extLst>
          </p:cNvPr>
          <p:cNvSpPr/>
          <p:nvPr/>
        </p:nvSpPr>
        <p:spPr>
          <a:xfrm>
            <a:off x="6881885" y="325188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8F0074-141D-920F-C7FB-A740F490D10D}"/>
                  </a:ext>
                </a:extLst>
              </p:cNvPr>
              <p:cNvSpPr txBox="1"/>
              <p:nvPr/>
            </p:nvSpPr>
            <p:spPr>
              <a:xfrm>
                <a:off x="2946766" y="104175"/>
                <a:ext cx="97975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4.5 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8F0074-141D-920F-C7FB-A740F490D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66" y="104175"/>
                <a:ext cx="979755" cy="492443"/>
              </a:xfrm>
              <a:prstGeom prst="rect">
                <a:avLst/>
              </a:prstGeom>
              <a:blipFill>
                <a:blip r:embed="rId10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FA20FA-8A09-53B8-3FFA-8C1446C1FC9B}"/>
                  </a:ext>
                </a:extLst>
              </p:cNvPr>
              <p:cNvSpPr txBox="1"/>
              <p:nvPr/>
            </p:nvSpPr>
            <p:spPr>
              <a:xfrm>
                <a:off x="3942952" y="104175"/>
                <a:ext cx="97975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4.5 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FA20FA-8A09-53B8-3FFA-8C1446C1F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52" y="104175"/>
                <a:ext cx="979755" cy="492443"/>
              </a:xfrm>
              <a:prstGeom prst="rect">
                <a:avLst/>
              </a:prstGeom>
              <a:blipFill>
                <a:blip r:embed="rId11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9EAB3A-6E63-030F-5EFB-3E284951096B}"/>
              </a:ext>
            </a:extLst>
          </p:cNvPr>
          <p:cNvCxnSpPr>
            <a:cxnSpLocks/>
          </p:cNvCxnSpPr>
          <p:nvPr/>
        </p:nvCxnSpPr>
        <p:spPr>
          <a:xfrm rot="10800000">
            <a:off x="3222244" y="64185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1C9E78-26A7-301A-81B8-FE80DD80ACEF}"/>
              </a:ext>
            </a:extLst>
          </p:cNvPr>
          <p:cNvCxnSpPr>
            <a:cxnSpLocks/>
          </p:cNvCxnSpPr>
          <p:nvPr/>
        </p:nvCxnSpPr>
        <p:spPr>
          <a:xfrm>
            <a:off x="4163875" y="64185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D7FB54-DF39-FFA3-4CBD-564F0EEF9465}"/>
                  </a:ext>
                </a:extLst>
              </p:cNvPr>
              <p:cNvSpPr txBox="1"/>
              <p:nvPr/>
            </p:nvSpPr>
            <p:spPr>
              <a:xfrm>
                <a:off x="7342101" y="3136613"/>
                <a:ext cx="448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4.5 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=9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D7FB54-DF39-FFA3-4CBD-564F0EEF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101" y="3136613"/>
                <a:ext cx="4484882" cy="584775"/>
              </a:xfrm>
              <a:prstGeom prst="rect">
                <a:avLst/>
              </a:prstGeom>
              <a:blipFill>
                <a:blip r:embed="rId12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EF1DFE0-1585-D251-059B-172460F4B388}"/>
              </a:ext>
            </a:extLst>
          </p:cNvPr>
          <p:cNvGrpSpPr>
            <a:grpSpLocks noChangeAspect="1"/>
          </p:cNvGrpSpPr>
          <p:nvPr/>
        </p:nvGrpSpPr>
        <p:grpSpPr>
          <a:xfrm rot="-2700000">
            <a:off x="9865677" y="5346956"/>
            <a:ext cx="162560" cy="303994"/>
            <a:chOff x="5722656" y="4745255"/>
            <a:chExt cx="270933" cy="506656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629D90BF-82B7-4FE1-DAD0-5C7DE1AE7C1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22656" y="5023311"/>
              <a:ext cx="270933" cy="2286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F100D13-D0A2-038E-B786-2245FB6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5855308" y="4745255"/>
              <a:ext cx="0" cy="38650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98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 animBg="1"/>
      <p:bldP spid="5" grpId="0"/>
      <p:bldP spid="15" grpId="0"/>
      <p:bldP spid="16" grpId="0"/>
      <p:bldP spid="3" grpId="0" animBg="1"/>
      <p:bldP spid="4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A4FF0A-9D5B-EE14-9A5C-815D0DC22CFE}"/>
                  </a:ext>
                </a:extLst>
              </p:cNvPr>
              <p:cNvSpPr txBox="1"/>
              <p:nvPr/>
            </p:nvSpPr>
            <p:spPr>
              <a:xfrm>
                <a:off x="5916370" y="5215181"/>
                <a:ext cx="5002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A4FF0A-9D5B-EE14-9A5C-815D0DC22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370" y="5215181"/>
                <a:ext cx="5002780" cy="584775"/>
              </a:xfrm>
              <a:prstGeom prst="rect">
                <a:avLst/>
              </a:prstGeom>
              <a:blipFill>
                <a:blip r:embed="rId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FEBA3B-EC6C-45BB-CF90-4BAEF619D316}"/>
                  </a:ext>
                </a:extLst>
              </p:cNvPr>
              <p:cNvSpPr txBox="1"/>
              <p:nvPr/>
            </p:nvSpPr>
            <p:spPr>
              <a:xfrm>
                <a:off x="5916370" y="5215181"/>
                <a:ext cx="5002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=−18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FEBA3B-EC6C-45BB-CF90-4BAEF619D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370" y="5215181"/>
                <a:ext cx="5002780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0EA29BC-6CE5-834E-9018-305D511FA941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2423B9-089F-3D4E-886D-EC95191FB7AB}"/>
                  </a:ext>
                </a:extLst>
              </p:cNvPr>
              <p:cNvSpPr txBox="1"/>
              <p:nvPr/>
            </p:nvSpPr>
            <p:spPr>
              <a:xfrm>
                <a:off x="396948" y="5209982"/>
                <a:ext cx="50245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/>
                  <a:t> </a:t>
                </a:r>
                <a:r>
                  <a:rPr lang="en-US" sz="3200" i="1"/>
                  <a:t>must</a:t>
                </a:r>
                <a:r>
                  <a:rPr lang="en-US" sz="3200"/>
                  <a:t> go through resistor.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2423B9-089F-3D4E-886D-EC95191FB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48" y="5209982"/>
                <a:ext cx="5024517" cy="584775"/>
              </a:xfrm>
              <a:prstGeom prst="rect">
                <a:avLst/>
              </a:prstGeom>
              <a:blipFill>
                <a:blip r:embed="rId4"/>
                <a:stretch>
                  <a:fillRect l="-1010" t="-12766" r="-176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3B2C00F-DFD6-CB4F-B50E-BD4BF359AADA}"/>
              </a:ext>
            </a:extLst>
          </p:cNvPr>
          <p:cNvSpPr/>
          <p:nvPr/>
        </p:nvSpPr>
        <p:spPr>
          <a:xfrm>
            <a:off x="9593108" y="5261878"/>
            <a:ext cx="1264284" cy="5114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50460B-AC57-7247-ABD1-19DD0E45DB04}"/>
                  </a:ext>
                </a:extLst>
              </p:cNvPr>
              <p:cNvSpPr txBox="1"/>
              <p:nvPr/>
            </p:nvSpPr>
            <p:spPr>
              <a:xfrm>
                <a:off x="396948" y="6056876"/>
                <a:ext cx="104143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=−18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/>
                  <a:t> regardless of whether voltage source is on or off.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50460B-AC57-7247-ABD1-19DD0E45D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48" y="6056876"/>
                <a:ext cx="10414389" cy="584775"/>
              </a:xfrm>
              <a:prstGeom prst="rect">
                <a:avLst/>
              </a:prstGeom>
              <a:blipFill>
                <a:blip r:embed="rId5"/>
                <a:stretch>
                  <a:fillRect l="-122" t="-14894" r="-48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1169561-F167-5446-ADF2-ECAEAA112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594360"/>
            <a:ext cx="6395107" cy="388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7A507C-73C6-7343-97D7-268D513C431A}"/>
                  </a:ext>
                </a:extLst>
              </p:cNvPr>
              <p:cNvSpPr txBox="1"/>
              <p:nvPr/>
            </p:nvSpPr>
            <p:spPr>
              <a:xfrm>
                <a:off x="6732686" y="597498"/>
                <a:ext cx="545482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from</a:t>
                </a:r>
                <a:br>
                  <a:rPr lang="en-US" sz="3200"/>
                </a:br>
                <a:r>
                  <a:rPr lang="en-US" sz="3200"/>
                  <a:t>current source? </a:t>
                </a:r>
                <a:r>
                  <a:rPr lang="en-US"/>
                  <a:t>(numeric poll)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7A507C-73C6-7343-97D7-268D513C4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86" y="597498"/>
                <a:ext cx="5454827" cy="1077218"/>
              </a:xfrm>
              <a:prstGeom prst="rect">
                <a:avLst/>
              </a:prstGeom>
              <a:blipFill>
                <a:blip r:embed="rId7"/>
                <a:stretch>
                  <a:fillRect l="-2784" t="-8235" r="-1856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8C8B07-425F-8D4D-A631-CFC0DE545D2D}"/>
                  </a:ext>
                </a:extLst>
              </p:cNvPr>
              <p:cNvSpPr txBox="1"/>
              <p:nvPr/>
            </p:nvSpPr>
            <p:spPr>
              <a:xfrm>
                <a:off x="396948" y="4429778"/>
                <a:ext cx="9482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from current source? </a:t>
                </a:r>
                <a:r>
                  <a:rPr lang="en-US"/>
                  <a:t>(numeric poll)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8C8B07-425F-8D4D-A631-CFC0DE545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48" y="4429778"/>
                <a:ext cx="9482148" cy="584775"/>
              </a:xfrm>
              <a:prstGeom prst="rect">
                <a:avLst/>
              </a:prstGeom>
              <a:blipFill>
                <a:blip r:embed="rId8"/>
                <a:stretch>
                  <a:fillRect l="-1604" t="-12500" r="-26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333D27-3914-0145-90EF-D374081C8510}"/>
                  </a:ext>
                </a:extLst>
              </p:cNvPr>
              <p:cNvSpPr txBox="1"/>
              <p:nvPr/>
            </p:nvSpPr>
            <p:spPr>
              <a:xfrm>
                <a:off x="6732686" y="1860291"/>
                <a:ext cx="522880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Current splits equally between</a:t>
                </a:r>
                <a:br>
                  <a:rPr lang="en-US" sz="3200"/>
                </a:br>
                <a:r>
                  <a:rPr lang="en-US" sz="3200"/>
                  <a:t>two parallel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resistors.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333D27-3914-0145-90EF-D374081C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86" y="1860291"/>
                <a:ext cx="5228804" cy="1077218"/>
              </a:xfrm>
              <a:prstGeom prst="rect">
                <a:avLst/>
              </a:prstGeom>
              <a:blipFill>
                <a:blip r:embed="rId9"/>
                <a:stretch>
                  <a:fillRect l="-2906" t="-6977" r="-290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B2AD4464-9530-5242-ABEC-99C989D846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880" y="594360"/>
            <a:ext cx="6395107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10E1C-CF9C-D22B-E4B4-9417096BFB55}"/>
              </a:ext>
            </a:extLst>
          </p:cNvPr>
          <p:cNvSpPr txBox="1"/>
          <p:nvPr/>
        </p:nvSpPr>
        <p:spPr>
          <a:xfrm>
            <a:off x="5674927" y="5716051"/>
            <a:ext cx="4803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Don’t forget passive sign convention!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18699FE-0EC2-5BE9-5BB2-6AEA05A7564E}"/>
              </a:ext>
            </a:extLst>
          </p:cNvPr>
          <p:cNvSpPr/>
          <p:nvPr/>
        </p:nvSpPr>
        <p:spPr>
          <a:xfrm>
            <a:off x="5433485" y="533266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EEFC96-0C95-3F18-F676-E82A83E54790}"/>
                  </a:ext>
                </a:extLst>
              </p:cNvPr>
              <p:cNvSpPr txBox="1"/>
              <p:nvPr/>
            </p:nvSpPr>
            <p:spPr>
              <a:xfrm>
                <a:off x="4279813" y="3537312"/>
                <a:ext cx="7264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EEFC96-0C95-3F18-F676-E82A83E54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813" y="3537312"/>
                <a:ext cx="726481" cy="492443"/>
              </a:xfrm>
              <a:prstGeom prst="rect">
                <a:avLst/>
              </a:prstGeom>
              <a:blipFill>
                <a:blip r:embed="rId11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670610-83CD-75F0-067D-0ACC2B09696B}"/>
              </a:ext>
            </a:extLst>
          </p:cNvPr>
          <p:cNvCxnSpPr>
            <a:cxnSpLocks/>
          </p:cNvCxnSpPr>
          <p:nvPr/>
        </p:nvCxnSpPr>
        <p:spPr>
          <a:xfrm rot="-5400000">
            <a:off x="4006246" y="383259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4D0ABC-9DCA-E6D1-C529-E1DAF12EDF84}"/>
                  </a:ext>
                </a:extLst>
              </p:cNvPr>
              <p:cNvSpPr txBox="1"/>
              <p:nvPr/>
            </p:nvSpPr>
            <p:spPr>
              <a:xfrm>
                <a:off x="7342101" y="3136613"/>
                <a:ext cx="448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4.5 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=9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4D0ABC-9DCA-E6D1-C529-E1DAF12ED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101" y="3136613"/>
                <a:ext cx="4484882" cy="584775"/>
              </a:xfrm>
              <a:prstGeom prst="rect">
                <a:avLst/>
              </a:prstGeom>
              <a:blipFill>
                <a:blip r:embed="rId12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79E89A4-67DB-2E60-46A0-1865CD6546B8}"/>
              </a:ext>
            </a:extLst>
          </p:cNvPr>
          <p:cNvSpPr/>
          <p:nvPr/>
        </p:nvSpPr>
        <p:spPr>
          <a:xfrm>
            <a:off x="11009098" y="3173278"/>
            <a:ext cx="772571" cy="5114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8DE36BA-9A8D-BD6D-404E-3FD1EBBFAE32}"/>
              </a:ext>
            </a:extLst>
          </p:cNvPr>
          <p:cNvSpPr/>
          <p:nvPr/>
        </p:nvSpPr>
        <p:spPr>
          <a:xfrm>
            <a:off x="6881885" y="325188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B26A34-E662-1F7A-9D97-ED7E7FB51056}"/>
                  </a:ext>
                </a:extLst>
              </p:cNvPr>
              <p:cNvSpPr txBox="1"/>
              <p:nvPr/>
            </p:nvSpPr>
            <p:spPr>
              <a:xfrm>
                <a:off x="7342101" y="3136613"/>
                <a:ext cx="448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4.5 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=9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B26A34-E662-1F7A-9D97-ED7E7FB51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101" y="3136613"/>
                <a:ext cx="4484882" cy="584775"/>
              </a:xfrm>
              <a:prstGeom prst="rect">
                <a:avLst/>
              </a:prstGeom>
              <a:blipFill>
                <a:blip r:embed="rId13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4C7D4A3-48F9-872F-9E1F-3CBD72B2E779}"/>
              </a:ext>
            </a:extLst>
          </p:cNvPr>
          <p:cNvSpPr/>
          <p:nvPr/>
        </p:nvSpPr>
        <p:spPr>
          <a:xfrm>
            <a:off x="4048000" y="3351985"/>
            <a:ext cx="367247" cy="825028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8" grpId="0"/>
      <p:bldP spid="11" grpId="0" animBg="1"/>
      <p:bldP spid="3" grpId="0"/>
      <p:bldP spid="18" grpId="0"/>
      <p:bldP spid="4" grpId="0"/>
      <p:bldP spid="14" grpId="0" animBg="1"/>
      <p:bldP spid="1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90C9C5C-4572-0154-223B-9EC9B7C07D86}"/>
              </a:ext>
            </a:extLst>
          </p:cNvPr>
          <p:cNvSpPr txBox="1"/>
          <p:nvPr/>
        </p:nvSpPr>
        <p:spPr>
          <a:xfrm>
            <a:off x="7392823" y="3459479"/>
            <a:ext cx="4259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But</a:t>
            </a:r>
            <a:r>
              <a:rPr lang="en-US" sz="2800" dirty="0">
                <a:solidFill>
                  <a:schemeClr val="accent1"/>
                </a:solidFill>
              </a:rPr>
              <a:t>, no.  </a:t>
            </a:r>
            <a:r>
              <a:rPr lang="en-US" sz="2800" dirty="0">
                <a:solidFill>
                  <a:schemeClr val="bg1"/>
                </a:solidFill>
              </a:rPr>
              <a:t>Contributions have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opposite polarities.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094796-94CE-748E-1B89-FC6CB5119B02}"/>
              </a:ext>
            </a:extLst>
          </p:cNvPr>
          <p:cNvSpPr txBox="1"/>
          <p:nvPr/>
        </p:nvSpPr>
        <p:spPr>
          <a:xfrm>
            <a:off x="7392823" y="3459479"/>
            <a:ext cx="4259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But</a:t>
            </a:r>
            <a:r>
              <a:rPr lang="en-US" sz="2800" dirty="0">
                <a:solidFill>
                  <a:schemeClr val="accent1"/>
                </a:solidFill>
              </a:rPr>
              <a:t>, no.  Contributions have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opposite polarities.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2F43DE-D256-399F-AACC-19532BD3B8AC}"/>
                  </a:ext>
                </a:extLst>
              </p:cNvPr>
              <p:cNvSpPr txBox="1"/>
              <p:nvPr/>
            </p:nvSpPr>
            <p:spPr>
              <a:xfrm>
                <a:off x="4184574" y="5348883"/>
                <a:ext cx="47025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2F43DE-D256-399F-AACC-19532BD3B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74" y="5348883"/>
                <a:ext cx="4702569" cy="584775"/>
              </a:xfrm>
              <a:prstGeom prst="rect">
                <a:avLst/>
              </a:prstGeom>
              <a:blipFill>
                <a:blip r:embed="rId2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88E258-29FB-B76F-C000-715BDBEB2737}"/>
                  </a:ext>
                </a:extLst>
              </p:cNvPr>
              <p:cNvSpPr txBox="1"/>
              <p:nvPr/>
            </p:nvSpPr>
            <p:spPr>
              <a:xfrm>
                <a:off x="4151018" y="4622334"/>
                <a:ext cx="42318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+9 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88E258-29FB-B76F-C000-715BDBEB2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18" y="4622334"/>
                <a:ext cx="4231864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0EA29BC-6CE5-834E-9018-305D511FA941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F63BC-7C9D-7F4D-97A0-7182AA349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594360"/>
            <a:ext cx="6395107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03B5B-2ECB-8EC4-FDA8-7DE752A6F4F6}"/>
              </a:ext>
            </a:extLst>
          </p:cNvPr>
          <p:cNvSpPr txBox="1"/>
          <p:nvPr/>
        </p:nvSpPr>
        <p:spPr>
          <a:xfrm>
            <a:off x="182880" y="4622334"/>
            <a:ext cx="3968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With both sources 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CB8225-C2F6-BB98-1517-68D8615D2FB9}"/>
                  </a:ext>
                </a:extLst>
              </p:cNvPr>
              <p:cNvSpPr txBox="1"/>
              <p:nvPr/>
            </p:nvSpPr>
            <p:spPr>
              <a:xfrm>
                <a:off x="4151018" y="4622334"/>
                <a:ext cx="42318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+9 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CB8225-C2F6-BB98-1517-68D8615D2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18" y="4622334"/>
                <a:ext cx="4231864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AEADDD-89EF-EF24-E425-2FC3D8C81C38}"/>
                  </a:ext>
                </a:extLst>
              </p:cNvPr>
              <p:cNvSpPr txBox="1"/>
              <p:nvPr/>
            </p:nvSpPr>
            <p:spPr>
              <a:xfrm>
                <a:off x="4184574" y="5348883"/>
                <a:ext cx="47025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=−18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AEADDD-89EF-EF24-E425-2FC3D8C81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74" y="5348883"/>
                <a:ext cx="4702569" cy="584775"/>
              </a:xfrm>
              <a:prstGeom prst="rect">
                <a:avLst/>
              </a:prstGeom>
              <a:blipFill>
                <a:blip r:embed="rId6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7FB69B5F-1E16-50E5-DC61-ABE8A0389B38}"/>
              </a:ext>
            </a:extLst>
          </p:cNvPr>
          <p:cNvSpPr/>
          <p:nvPr/>
        </p:nvSpPr>
        <p:spPr>
          <a:xfrm>
            <a:off x="5150840" y="4233893"/>
            <a:ext cx="813732" cy="2124962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2B90A4-0DFE-0127-7261-F44ADC00947E}"/>
              </a:ext>
            </a:extLst>
          </p:cNvPr>
          <p:cNvSpPr txBox="1"/>
          <p:nvPr/>
        </p:nvSpPr>
        <p:spPr>
          <a:xfrm>
            <a:off x="3392309" y="6014244"/>
            <a:ext cx="1995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voltage source</a:t>
            </a:r>
            <a:br>
              <a:rPr lang="en-US" sz="240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contribution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4DE78D-4588-3C38-793E-0784ACA25BFE}"/>
              </a:ext>
            </a:extLst>
          </p:cNvPr>
          <p:cNvSpPr/>
          <p:nvPr/>
        </p:nvSpPr>
        <p:spPr>
          <a:xfrm>
            <a:off x="5872294" y="4225214"/>
            <a:ext cx="1273707" cy="212496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1BBB74-C8D1-FA2B-D44C-82A5BB3683BD}"/>
              </a:ext>
            </a:extLst>
          </p:cNvPr>
          <p:cNvSpPr txBox="1"/>
          <p:nvPr/>
        </p:nvSpPr>
        <p:spPr>
          <a:xfrm>
            <a:off x="6842567" y="6005565"/>
            <a:ext cx="2002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current source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contribution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20D415A-EAA0-467D-12D8-23CAE184BC06}"/>
              </a:ext>
            </a:extLst>
          </p:cNvPr>
          <p:cNvCxnSpPr>
            <a:cxnSpLocks/>
          </p:cNvCxnSpPr>
          <p:nvPr/>
        </p:nvCxnSpPr>
        <p:spPr>
          <a:xfrm flipH="1" flipV="1">
            <a:off x="2827867" y="829733"/>
            <a:ext cx="4487333" cy="538501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ACD7DC-B45F-A67D-9A9D-C2A6B0531586}"/>
              </a:ext>
            </a:extLst>
          </p:cNvPr>
          <p:cNvCxnSpPr>
            <a:cxnSpLocks/>
          </p:cNvCxnSpPr>
          <p:nvPr/>
        </p:nvCxnSpPr>
        <p:spPr>
          <a:xfrm flipH="1">
            <a:off x="6577987" y="1373378"/>
            <a:ext cx="737213" cy="862288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92EE76-9C87-3FD6-E4FA-D03EEEA201D8}"/>
              </a:ext>
            </a:extLst>
          </p:cNvPr>
          <p:cNvSpPr txBox="1"/>
          <p:nvPr/>
        </p:nvSpPr>
        <p:spPr>
          <a:xfrm>
            <a:off x="7374467" y="646580"/>
            <a:ext cx="4012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chemeClr val="accent1"/>
                </a:solidFill>
              </a:rPr>
              <a:t>Same voltage across these</a:t>
            </a:r>
            <a:br>
              <a:rPr lang="en-US" sz="2800">
                <a:solidFill>
                  <a:schemeClr val="accent1"/>
                </a:solidFill>
              </a:rPr>
            </a:br>
            <a:r>
              <a:rPr lang="en-US" sz="2800">
                <a:solidFill>
                  <a:schemeClr val="accent1"/>
                </a:solidFill>
              </a:rPr>
              <a:t>two resistors?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1980E8-DED1-1284-A405-AF5C0E0E54CB}"/>
                  </a:ext>
                </a:extLst>
              </p:cNvPr>
              <p:cNvSpPr txBox="1"/>
              <p:nvPr/>
            </p:nvSpPr>
            <p:spPr>
              <a:xfrm>
                <a:off x="7377724" y="1584213"/>
                <a:ext cx="407265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>
                    <a:solidFill>
                      <a:schemeClr val="accent6">
                        <a:lumMod val="75000"/>
                      </a:schemeClr>
                    </a:solidFill>
                  </a:rPr>
                  <a:t>Voltage source contributes</a:t>
                </a:r>
                <a:br>
                  <a:rPr lang="en-US" sz="2800">
                    <a:solidFill>
                      <a:schemeClr val="accent6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>
                    <a:solidFill>
                      <a:schemeClr val="accent6">
                        <a:lumMod val="75000"/>
                      </a:schemeClr>
                    </a:solidFill>
                  </a:rPr>
                  <a:t> to both.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1980E8-DED1-1284-A405-AF5C0E0E5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724" y="1584213"/>
                <a:ext cx="4072653" cy="954107"/>
              </a:xfrm>
              <a:prstGeom prst="rect">
                <a:avLst/>
              </a:prstGeom>
              <a:blipFill>
                <a:blip r:embed="rId7"/>
                <a:stretch>
                  <a:fillRect l="-3106" t="-6579" r="-217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BBE916-C1C8-F96D-0BC6-16B43687B95C}"/>
                  </a:ext>
                </a:extLst>
              </p:cNvPr>
              <p:cNvSpPr txBox="1"/>
              <p:nvPr/>
            </p:nvSpPr>
            <p:spPr>
              <a:xfrm>
                <a:off x="7377724" y="2521846"/>
                <a:ext cx="409176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>
                    <a:solidFill>
                      <a:srgbClr val="FF0000"/>
                    </a:solidFill>
                  </a:rPr>
                  <a:t>Current source contributes</a:t>
                </a:r>
                <a:br>
                  <a:rPr lang="en-US" sz="280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>
                    <a:solidFill>
                      <a:srgbClr val="FF0000"/>
                    </a:solidFill>
                  </a:rPr>
                  <a:t> to both.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BBE916-C1C8-F96D-0BC6-16B43687B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724" y="2521846"/>
                <a:ext cx="4091761" cy="954107"/>
              </a:xfrm>
              <a:prstGeom prst="rect">
                <a:avLst/>
              </a:prstGeom>
              <a:blipFill>
                <a:blip r:embed="rId8"/>
                <a:stretch>
                  <a:fillRect l="-3096" t="-6579" r="-247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75557D-29EC-90E0-ADB7-6072D25C9A0A}"/>
                  </a:ext>
                </a:extLst>
              </p:cNvPr>
              <p:cNvSpPr txBox="1"/>
              <p:nvPr/>
            </p:nvSpPr>
            <p:spPr>
              <a:xfrm>
                <a:off x="1734206" y="175910"/>
                <a:ext cx="14538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− 3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75557D-29EC-90E0-ADB7-6072D25C9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206" y="175910"/>
                <a:ext cx="1453860" cy="523220"/>
              </a:xfrm>
              <a:prstGeom prst="rect">
                <a:avLst/>
              </a:prstGeom>
              <a:blipFill>
                <a:blip r:embed="rId9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82D9F8-4E57-B3B0-D465-E85BEAB9E58D}"/>
                  </a:ext>
                </a:extLst>
              </p:cNvPr>
              <p:cNvSpPr txBox="1"/>
              <p:nvPr/>
            </p:nvSpPr>
            <p:spPr>
              <a:xfrm>
                <a:off x="1825641" y="1159301"/>
                <a:ext cx="1270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+ 6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82D9F8-4E57-B3B0-D465-E85BEAB9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41" y="1159301"/>
                <a:ext cx="1270989" cy="461665"/>
              </a:xfrm>
              <a:prstGeom prst="rect">
                <a:avLst/>
              </a:prstGeom>
              <a:blipFill>
                <a:blip r:embed="rId10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304ACF-F437-3490-BE1D-6D8E548966C9}"/>
                  </a:ext>
                </a:extLst>
              </p:cNvPr>
              <p:cNvSpPr txBox="1"/>
              <p:nvPr/>
            </p:nvSpPr>
            <p:spPr>
              <a:xfrm>
                <a:off x="1806533" y="1448440"/>
                <a:ext cx="1270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− 9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304ACF-F437-3490-BE1D-6D8E54896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533" y="1448440"/>
                <a:ext cx="1270989" cy="461665"/>
              </a:xfrm>
              <a:prstGeom prst="rect">
                <a:avLst/>
              </a:prstGeom>
              <a:blipFill>
                <a:blip r:embed="rId11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F66114-4AB7-8E53-10AE-357D9895C52D}"/>
                  </a:ext>
                </a:extLst>
              </p:cNvPr>
              <p:cNvSpPr txBox="1"/>
              <p:nvPr/>
            </p:nvSpPr>
            <p:spPr>
              <a:xfrm>
                <a:off x="3453713" y="209164"/>
                <a:ext cx="101502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15 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F66114-4AB7-8E53-10AE-357D9895C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713" y="209164"/>
                <a:ext cx="1015021" cy="553998"/>
              </a:xfrm>
              <a:prstGeom prst="rect">
                <a:avLst/>
              </a:prstGeom>
              <a:blipFill>
                <a:blip r:embed="rId12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1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  <p:bldP spid="27" grpId="0"/>
      <p:bldP spid="4" grpId="0"/>
      <p:bldP spid="7" grpId="0"/>
      <p:bldP spid="12" grpId="0"/>
      <p:bldP spid="14" grpId="0" animBg="1"/>
      <p:bldP spid="22" grpId="0"/>
      <p:bldP spid="25" grpId="0" animBg="1"/>
      <p:bldP spid="26" grpId="0"/>
      <p:bldP spid="13" grpId="0"/>
      <p:bldP spid="15" grpId="0"/>
      <p:bldP spid="16" grpId="0"/>
      <p:bldP spid="5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9CDD8F-2C10-4A4B-8F22-6EFB6895050E}"/>
              </a:ext>
            </a:extLst>
          </p:cNvPr>
          <p:cNvSpPr txBox="1"/>
          <p:nvPr/>
        </p:nvSpPr>
        <p:spPr>
          <a:xfrm>
            <a:off x="281355" y="85698"/>
            <a:ext cx="94947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 circuit with </a:t>
            </a:r>
            <a:r>
              <a:rPr lang="en-US" sz="3200" b="1" i="1" dirty="0"/>
              <a:t>only independent sources</a:t>
            </a:r>
            <a:r>
              <a:rPr lang="en-US" sz="3200" b="1" dirty="0"/>
              <a:t>,</a:t>
            </a:r>
            <a:r>
              <a:rPr lang="en-US" sz="3200" dirty="0"/>
              <a:t> can obtain </a:t>
            </a:r>
            <a:br>
              <a:rPr lang="en-US" sz="3200" dirty="0"/>
            </a:br>
            <a:r>
              <a:rPr lang="en-US" sz="3200" dirty="0" err="1"/>
              <a:t>Thévenin</a:t>
            </a:r>
            <a:r>
              <a:rPr lang="en-US" sz="3200" dirty="0"/>
              <a:t>/Norton equivalent resistance by deactivating</a:t>
            </a:r>
            <a:br>
              <a:rPr lang="en-US" sz="3200" dirty="0"/>
            </a:br>
            <a:r>
              <a:rPr lang="en-US" sz="3200" i="1" dirty="0"/>
              <a:t>all</a:t>
            </a:r>
            <a:r>
              <a:rPr lang="en-US" sz="3200" dirty="0"/>
              <a:t> sources and then finding equivalent resistance.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7890787-CFFE-A54F-BCC8-A75AE0601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744" y="3554939"/>
            <a:ext cx="2609176" cy="1463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E2AFEC-6969-744E-8B6E-1966EDDFA39F}"/>
              </a:ext>
            </a:extLst>
          </p:cNvPr>
          <p:cNvSpPr txBox="1"/>
          <p:nvPr/>
        </p:nvSpPr>
        <p:spPr>
          <a:xfrm>
            <a:off x="281355" y="85698"/>
            <a:ext cx="7201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For circuit with </a:t>
            </a:r>
            <a:r>
              <a:rPr lang="en-US" sz="3200" b="1" i="1"/>
              <a:t>only independent sources</a:t>
            </a:r>
            <a:r>
              <a:rPr lang="en-US" sz="3200"/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2B9939-7500-D548-8B5D-C75B1E5D96A2}"/>
                  </a:ext>
                </a:extLst>
              </p:cNvPr>
              <p:cNvSpPr txBox="1"/>
              <p:nvPr/>
            </p:nvSpPr>
            <p:spPr>
              <a:xfrm>
                <a:off x="4775956" y="5930047"/>
                <a:ext cx="42184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2B9939-7500-D548-8B5D-C75B1E5D9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956" y="5930047"/>
                <a:ext cx="4218463" cy="584775"/>
              </a:xfrm>
              <a:prstGeom prst="rect">
                <a:avLst/>
              </a:prstGeom>
              <a:blipFill>
                <a:blip r:embed="rId3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7323E-DAE8-184C-B229-D7C4A7C49581}"/>
                  </a:ext>
                </a:extLst>
              </p:cNvPr>
              <p:cNvSpPr txBox="1"/>
              <p:nvPr/>
            </p:nvSpPr>
            <p:spPr>
              <a:xfrm>
                <a:off x="4790929" y="4604541"/>
                <a:ext cx="39172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7323E-DAE8-184C-B229-D7C4A7C49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929" y="4604541"/>
                <a:ext cx="3917290" cy="584775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14E619-2614-CD40-9700-774287E7C79A}"/>
                  </a:ext>
                </a:extLst>
              </p:cNvPr>
              <p:cNvSpPr txBox="1"/>
              <p:nvPr/>
            </p:nvSpPr>
            <p:spPr>
              <a:xfrm>
                <a:off x="281355" y="1652314"/>
                <a:ext cx="1056366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To determine complete </a:t>
                </a:r>
                <a:r>
                  <a:rPr lang="en-US" sz="3200" err="1"/>
                  <a:t>Thévenin</a:t>
                </a:r>
                <a:r>
                  <a:rPr lang="en-US" sz="3200"/>
                  <a:t>/Norton equivalent circuit,</a:t>
                </a:r>
                <a:br>
                  <a:rPr lang="en-US" sz="3200"/>
                </a:br>
                <a:r>
                  <a:rPr lang="en-US" sz="3200"/>
                  <a:t>need to find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/>
                  <a:t> </a:t>
                </a:r>
                <a:r>
                  <a:rPr lang="en-US" sz="3200" i="1"/>
                  <a:t>or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/>
                  <a:t>, but would </a:t>
                </a:r>
                <a:r>
                  <a:rPr lang="en-US" sz="3200" i="1"/>
                  <a:t>not</a:t>
                </a:r>
                <a:r>
                  <a:rPr lang="en-US" sz="3200"/>
                  <a:t> need to find both.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14E619-2614-CD40-9700-774287E7C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5" y="1652314"/>
                <a:ext cx="10563661" cy="1077218"/>
              </a:xfrm>
              <a:prstGeom prst="rect">
                <a:avLst/>
              </a:prstGeom>
              <a:blipFill>
                <a:blip r:embed="rId5"/>
                <a:stretch>
                  <a:fillRect l="-1442" t="-8140" r="-481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79555-4888-3D4F-B19F-AF31C142C121}"/>
                  </a:ext>
                </a:extLst>
              </p:cNvPr>
              <p:cNvSpPr txBox="1"/>
              <p:nvPr/>
            </p:nvSpPr>
            <p:spPr>
              <a:xfrm>
                <a:off x="276963" y="2726488"/>
                <a:ext cx="6984220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May be easier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3200"/>
                  <a:t>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/>
                  <a:t> </a:t>
                </a:r>
                <a:r>
                  <a:rPr lang="en-US" sz="3200" i="1"/>
                  <a:t>or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79555-4888-3D4F-B19F-AF31C142C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3" y="2726488"/>
                <a:ext cx="6984220" cy="622735"/>
              </a:xfrm>
              <a:prstGeom prst="rect">
                <a:avLst/>
              </a:prstGeom>
              <a:blipFill>
                <a:blip r:embed="rId6"/>
                <a:stretch>
                  <a:fillRect l="-2178" t="-12000" r="-127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8E33E3-0546-7A4B-8BF4-6595343C634A}"/>
                  </a:ext>
                </a:extLst>
              </p:cNvPr>
              <p:cNvSpPr txBox="1"/>
              <p:nvPr/>
            </p:nvSpPr>
            <p:spPr>
              <a:xfrm>
                <a:off x="276963" y="3346179"/>
                <a:ext cx="9900916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Thus,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3200"/>
                  <a:t>.  Then find whichever is easier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/>
                  <a:t> </a:t>
                </a:r>
                <a:r>
                  <a:rPr lang="en-US" sz="3200" i="1"/>
                  <a:t>or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/>
                  <a:t>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8E33E3-0546-7A4B-8BF4-6595343C6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3" y="3346179"/>
                <a:ext cx="9900916" cy="622735"/>
              </a:xfrm>
              <a:prstGeom prst="rect">
                <a:avLst/>
              </a:prstGeom>
              <a:blipFill>
                <a:blip r:embed="rId7"/>
                <a:stretch>
                  <a:fillRect l="-1536" t="-12000" r="-512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C3262C-6C0F-204D-8F82-93A934EF1D3B}"/>
                  </a:ext>
                </a:extLst>
              </p:cNvPr>
              <p:cNvSpPr txBox="1"/>
              <p:nvPr/>
            </p:nvSpPr>
            <p:spPr>
              <a:xfrm>
                <a:off x="276963" y="3965870"/>
                <a:ext cx="857773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/>
                  <a:t>, but want </a:t>
                </a:r>
                <a:r>
                  <a:rPr lang="en-US" sz="3200" err="1"/>
                  <a:t>Thévenin</a:t>
                </a:r>
                <a:r>
                  <a:rPr lang="en-US" sz="3200"/>
                  <a:t> equivalent?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C3262C-6C0F-204D-8F82-93A934EF1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3" y="3965870"/>
                <a:ext cx="8577733" cy="622735"/>
              </a:xfrm>
              <a:prstGeom prst="rect">
                <a:avLst/>
              </a:prstGeom>
              <a:blipFill>
                <a:blip r:embed="rId8"/>
                <a:stretch>
                  <a:fillRect l="-1773" t="-12000" r="-739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527922-3F01-734E-AD7B-A21133FD5E16}"/>
                  </a:ext>
                </a:extLst>
              </p:cNvPr>
              <p:cNvSpPr txBox="1"/>
              <p:nvPr/>
            </p:nvSpPr>
            <p:spPr>
              <a:xfrm>
                <a:off x="1129314" y="4585561"/>
                <a:ext cx="203004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527922-3F01-734E-AD7B-A21133FD5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14" y="4585561"/>
                <a:ext cx="2030043" cy="622735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706E10-E1BD-1843-B49B-2C9DD25D1D8C}"/>
                  </a:ext>
                </a:extLst>
              </p:cNvPr>
              <p:cNvSpPr txBox="1"/>
              <p:nvPr/>
            </p:nvSpPr>
            <p:spPr>
              <a:xfrm>
                <a:off x="4790929" y="4604541"/>
                <a:ext cx="39172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706E10-E1BD-1843-B49B-2C9DD25D1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929" y="4604541"/>
                <a:ext cx="3917290" cy="584775"/>
              </a:xfrm>
              <a:prstGeom prst="rect">
                <a:avLst/>
              </a:prstGeom>
              <a:blipFill>
                <a:blip r:embed="rId10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A440FA2-C7DE-8942-ACF4-66C0D9042049}"/>
              </a:ext>
            </a:extLst>
          </p:cNvPr>
          <p:cNvSpPr txBox="1"/>
          <p:nvPr/>
        </p:nvSpPr>
        <p:spPr>
          <a:xfrm>
            <a:off x="3567819" y="4604541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64BDCC-D047-1A4E-9F5A-3A866BB92B32}"/>
                  </a:ext>
                </a:extLst>
              </p:cNvPr>
              <p:cNvSpPr txBox="1"/>
              <p:nvPr/>
            </p:nvSpPr>
            <p:spPr>
              <a:xfrm>
                <a:off x="276963" y="5205252"/>
                <a:ext cx="829759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/>
                  <a:t>, but want Norton equivalent?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64BDCC-D047-1A4E-9F5A-3A866BB92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3" y="5205252"/>
                <a:ext cx="8297593" cy="622735"/>
              </a:xfrm>
              <a:prstGeom prst="rect">
                <a:avLst/>
              </a:prstGeom>
              <a:blipFill>
                <a:blip r:embed="rId11"/>
                <a:stretch>
                  <a:fillRect l="-1832" t="-12000" r="-916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0EE509-5EBE-9048-AA47-ECE54684F11C}"/>
                  </a:ext>
                </a:extLst>
              </p:cNvPr>
              <p:cNvSpPr txBox="1"/>
              <p:nvPr/>
            </p:nvSpPr>
            <p:spPr>
              <a:xfrm>
                <a:off x="1129314" y="5858517"/>
                <a:ext cx="193803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0EE509-5EBE-9048-AA47-ECE54684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14" y="5858517"/>
                <a:ext cx="1938031" cy="622735"/>
              </a:xfrm>
              <a:prstGeom prst="rect">
                <a:avLst/>
              </a:prstGeom>
              <a:blipFill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3EC359-4C33-AA4B-A460-35D342F27C38}"/>
                  </a:ext>
                </a:extLst>
              </p:cNvPr>
              <p:cNvSpPr txBox="1"/>
              <p:nvPr/>
            </p:nvSpPr>
            <p:spPr>
              <a:xfrm>
                <a:off x="4775956" y="5930047"/>
                <a:ext cx="42184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3EC359-4C33-AA4B-A460-35D342F27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956" y="5930047"/>
                <a:ext cx="4218463" cy="584775"/>
              </a:xfrm>
              <a:prstGeom prst="rect">
                <a:avLst/>
              </a:prstGeom>
              <a:blipFill>
                <a:blip r:embed="rId13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1B3A33D-F26F-324B-87C0-D24A5E9B9FAA}"/>
              </a:ext>
            </a:extLst>
          </p:cNvPr>
          <p:cNvSpPr txBox="1"/>
          <p:nvPr/>
        </p:nvSpPr>
        <p:spPr>
          <a:xfrm>
            <a:off x="3567819" y="5877497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and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C9B05D-DBB7-A943-8C54-4E8D6BD1DC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8192" y="5115978"/>
            <a:ext cx="2730280" cy="1463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21190B-B1D2-1EA1-DDC3-6246DCE5B9FD}"/>
              </a:ext>
            </a:extLst>
          </p:cNvPr>
          <p:cNvSpPr txBox="1"/>
          <p:nvPr/>
        </p:nvSpPr>
        <p:spPr>
          <a:xfrm>
            <a:off x="797679" y="6401671"/>
            <a:ext cx="843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This is essentially </a:t>
            </a:r>
            <a:r>
              <a:rPr lang="en-US" sz="2400" i="1">
                <a:solidFill>
                  <a:schemeClr val="accent1"/>
                </a:solidFill>
              </a:rPr>
              <a:t>Source Transformation.  </a:t>
            </a:r>
            <a:r>
              <a:rPr lang="en-US" sz="2400">
                <a:solidFill>
                  <a:schemeClr val="accent1"/>
                </a:solidFill>
              </a:rPr>
              <a:t>See Sec. 4.9 of textbook.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11465-2DA5-8A70-5A45-AACBEC58BDC0}"/>
              </a:ext>
            </a:extLst>
          </p:cNvPr>
          <p:cNvSpPr txBox="1"/>
          <p:nvPr/>
        </p:nvSpPr>
        <p:spPr>
          <a:xfrm>
            <a:off x="7580068" y="2726995"/>
            <a:ext cx="2946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Handy for HW 5.</a:t>
            </a:r>
          </a:p>
        </p:txBody>
      </p:sp>
    </p:spTree>
    <p:extLst>
      <p:ext uri="{BB962C8B-B14F-4D97-AF65-F5344CB8AC3E}">
        <p14:creationId xmlns:p14="http://schemas.microsoft.com/office/powerpoint/2010/main" val="6674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19" grpId="0"/>
      <p:bldP spid="5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76FF4B-E100-4A20-ED1A-5B81DA83BD45}"/>
                  </a:ext>
                </a:extLst>
              </p:cNvPr>
              <p:cNvSpPr txBox="1"/>
              <p:nvPr/>
            </p:nvSpPr>
            <p:spPr>
              <a:xfrm>
                <a:off x="7516270" y="2120972"/>
                <a:ext cx="372762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200" i="1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76FF4B-E100-4A20-ED1A-5B81DA83B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270" y="2120972"/>
                <a:ext cx="3727624" cy="622735"/>
              </a:xfrm>
              <a:prstGeom prst="rect">
                <a:avLst/>
              </a:prstGeom>
              <a:blipFill>
                <a:blip r:embed="rId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BD6C8D-97D8-6947-ADF1-0CEDF802F3A4}"/>
                  </a:ext>
                </a:extLst>
              </p:cNvPr>
              <p:cNvSpPr txBox="1"/>
              <p:nvPr/>
            </p:nvSpPr>
            <p:spPr>
              <a:xfrm>
                <a:off x="7516270" y="2120972"/>
                <a:ext cx="372762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200" i="1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BD6C8D-97D8-6947-ADF1-0CEDF802F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270" y="2120972"/>
                <a:ext cx="3727624" cy="622735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FE488A1-E2A8-B245-BFC2-62D818425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12" y="805000"/>
            <a:ext cx="7103873" cy="3474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19982-7725-E346-BDD1-9D02ECB78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12" y="804999"/>
            <a:ext cx="7103873" cy="3474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AA97A6-047C-2A45-B34E-EE9F9971FA82}"/>
              </a:ext>
            </a:extLst>
          </p:cNvPr>
          <p:cNvSpPr/>
          <p:nvPr/>
        </p:nvSpPr>
        <p:spPr>
          <a:xfrm>
            <a:off x="6728258" y="4834375"/>
            <a:ext cx="4294876" cy="5178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42F820-F8E7-7944-A205-A4989A8F4B43}"/>
                  </a:ext>
                </a:extLst>
              </p:cNvPr>
              <p:cNvSpPr txBox="1"/>
              <p:nvPr/>
            </p:nvSpPr>
            <p:spPr>
              <a:xfrm>
                <a:off x="455374" y="4291579"/>
                <a:ext cx="6065315" cy="1115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doesn’t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3200"/>
                  <a:t> because</a:t>
                </a:r>
                <a:br>
                  <a:rPr lang="en-US" sz="3200"/>
                </a:br>
                <a:r>
                  <a:rPr lang="en-US" sz="3200"/>
                  <a:t>it is in series with a current source.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42F820-F8E7-7944-A205-A4989A8F4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74" y="4291579"/>
                <a:ext cx="6065315" cy="1115177"/>
              </a:xfrm>
              <a:prstGeom prst="rect">
                <a:avLst/>
              </a:prstGeom>
              <a:blipFill>
                <a:blip r:embed="rId6"/>
                <a:stretch>
                  <a:fillRect l="-2510" t="-6742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78FFC00-A501-1D43-94C5-FC097A2927E3}"/>
              </a:ext>
            </a:extLst>
          </p:cNvPr>
          <p:cNvSpPr txBox="1"/>
          <p:nvPr/>
        </p:nvSpPr>
        <p:spPr>
          <a:xfrm>
            <a:off x="168812" y="747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Consider: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8C321E-E828-C74F-B88C-741889F3E991}"/>
              </a:ext>
            </a:extLst>
          </p:cNvPr>
          <p:cNvSpPr txBox="1"/>
          <p:nvPr/>
        </p:nvSpPr>
        <p:spPr>
          <a:xfrm>
            <a:off x="1934039" y="74793"/>
            <a:ext cx="4049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 dependent sources.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80356E-FE96-4E4E-8A71-85B3153D0B05}"/>
                  </a:ext>
                </a:extLst>
              </p:cNvPr>
              <p:cNvSpPr txBox="1"/>
              <p:nvPr/>
            </p:nvSpPr>
            <p:spPr>
              <a:xfrm>
                <a:off x="6096000" y="74793"/>
                <a:ext cx="582749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3200"/>
                  <a:t> by deactivating sources.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80356E-FE96-4E4E-8A71-85B3153D0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4793"/>
                <a:ext cx="5827493" cy="622735"/>
              </a:xfrm>
              <a:prstGeom prst="rect">
                <a:avLst/>
              </a:prstGeom>
              <a:blipFill>
                <a:blip r:embed="rId7"/>
                <a:stretch>
                  <a:fillRect l="-2614" t="-12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0294C4-8B94-9DDA-B849-476C774E0C9A}"/>
                  </a:ext>
                </a:extLst>
              </p:cNvPr>
              <p:cNvSpPr txBox="1"/>
              <p:nvPr/>
            </p:nvSpPr>
            <p:spPr>
              <a:xfrm>
                <a:off x="6728258" y="4291579"/>
                <a:ext cx="5417509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3200"/>
              </a:p>
              <a:p>
                <a:pPr marL="514350" indent="-51435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3200"/>
              </a:p>
              <a:p>
                <a:pPr marL="514350" indent="-51435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3200"/>
              </a:p>
              <a:p>
                <a:pPr marL="514350" indent="-51435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3200"/>
              </a:p>
              <a:p>
                <a:pPr marL="514350" indent="-514350">
                  <a:buAutoNum type="alphaUcParenR"/>
                </a:pP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0294C4-8B94-9DDA-B849-476C774E0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258" y="4291579"/>
                <a:ext cx="5417509" cy="2554545"/>
              </a:xfrm>
              <a:prstGeom prst="rect">
                <a:avLst/>
              </a:prstGeom>
              <a:blipFill>
                <a:blip r:embed="rId8"/>
                <a:stretch>
                  <a:fillRect l="-2804" t="-2956" b="-7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F8A25E2-E318-DB2F-BF07-63C4E3239ED0}"/>
              </a:ext>
            </a:extLst>
          </p:cNvPr>
          <p:cNvSpPr txBox="1"/>
          <p:nvPr/>
        </p:nvSpPr>
        <p:spPr>
          <a:xfrm>
            <a:off x="455374" y="5352176"/>
            <a:ext cx="60703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 deactivated current source has</a:t>
            </a:r>
            <a:br>
              <a:rPr lang="en-US" sz="3200"/>
            </a:br>
            <a:r>
              <a:rPr lang="en-US" sz="3200"/>
              <a:t>infinite resistance, so we don’t care</a:t>
            </a:r>
            <a:br>
              <a:rPr lang="en-US" sz="3200"/>
            </a:br>
            <a:r>
              <a:rPr lang="en-US" sz="3200"/>
              <a:t>what resistance is added to it.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DE029B5-73F3-AF87-C8B3-7B83CBADF9A2}"/>
              </a:ext>
            </a:extLst>
          </p:cNvPr>
          <p:cNvSpPr/>
          <p:nvPr/>
        </p:nvSpPr>
        <p:spPr>
          <a:xfrm rot="10800000">
            <a:off x="6956285" y="224520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 animBg="1"/>
      <p:bldP spid="3" grpId="0"/>
      <p:bldP spid="13" grpId="0"/>
      <p:bldP spid="14" grpId="0"/>
      <p:bldP spid="12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1393</Words>
  <Application>Microsoft Macintosh PowerPoint</Application>
  <PresentationFormat>Widescreen</PresentationFormat>
  <Paragraphs>178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2</cp:revision>
  <dcterms:created xsi:type="dcterms:W3CDTF">2020-01-15T03:07:09Z</dcterms:created>
  <dcterms:modified xsi:type="dcterms:W3CDTF">2025-02-14T20:42:51Z</dcterms:modified>
</cp:coreProperties>
</file>