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9" r:id="rId3"/>
    <p:sldId id="271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7D80A501-3B0E-4FBF-A94C-94CB0D7DECAF}">
          <p14:sldIdLst>
            <p14:sldId id="256"/>
            <p14:sldId id="269"/>
          </p14:sldIdLst>
        </p14:section>
        <p14:section name="Recommendations" id="{978CAB55-FA60-4D44-B0FE-5089B73DA8B4}">
          <p14:sldIdLst>
            <p14:sldId id="271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</p14:sldIdLst>
        </p14:section>
        <p14:section name="Next Assessment Cycle" id="{6E618AB7-BD8B-4344-9469-5BD67AC11FEF}">
          <p14:sldIdLst>
            <p14:sldId id="268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816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60267C-7BDF-45C6-899D-4A6549EE738C}" type="datetimeFigureOut">
              <a:rPr lang="en-US" smtClean="0"/>
              <a:t>8/20/14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522F23-B4D2-4241-BA4E-9604829AD2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6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8D6FE-3396-4A89-A75C-614F849F8C1B}" type="datetime1">
              <a:rPr lang="en-US" smtClean="0"/>
              <a:t>8/20/14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86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0E437-87AF-4684-8FDC-451CD6FC7452}" type="datetime1">
              <a:rPr lang="en-US" smtClean="0"/>
              <a:t>8/20/14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507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8E7406-D88C-44F5-9471-2E34776ADF78}" type="datetime1">
              <a:rPr lang="en-US" smtClean="0"/>
              <a:t>8/20/14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620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82B74-B498-4054-92B9-4AF22628DB20}" type="datetime1">
              <a:rPr lang="en-US" smtClean="0"/>
              <a:t>8/20/14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573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6D1F3E-E7AE-48C4-B205-7D14B29562FC}" type="datetime1">
              <a:rPr lang="en-US" smtClean="0"/>
              <a:t>8/20/14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6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F50D9-796C-4629-BB54-F9E0CF1E3BC9}" type="datetime1">
              <a:rPr lang="en-US" smtClean="0"/>
              <a:t>8/20/14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83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B950A7-9E83-4286-AC05-F17EA148E71B}" type="datetime1">
              <a:rPr lang="en-US" smtClean="0"/>
              <a:t>8/20/14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17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E3A99-FE47-42CA-8E6B-9E6F0E9590E3}" type="datetime1">
              <a:rPr lang="en-US" smtClean="0"/>
              <a:t>8/20/14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308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15C37-B19C-409F-A051-5DC6FDA95F2B}" type="datetime1">
              <a:rPr lang="en-US" smtClean="0"/>
              <a:t>8/20/14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279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CFB06-2F90-4D4C-97F5-A363D8BEF48A}" type="datetime1">
              <a:rPr lang="en-US" smtClean="0"/>
              <a:t>8/20/14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960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8CA19-C061-4A7F-AA63-0A5696A25C59}" type="datetime1">
              <a:rPr lang="en-US" smtClean="0"/>
              <a:t>8/20/14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0024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160CC-7B42-49AB-B754-3945348B4D7A}" type="datetime1">
              <a:rPr lang="en-US" smtClean="0"/>
              <a:t>8/20/14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5E29B-6E9F-41F4-B662-B6F7721B9E1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86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osble.org/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Assessment of CptS Program</a:t>
            </a:r>
            <a:br>
              <a:rPr lang="en-US" dirty="0" smtClean="0"/>
            </a:br>
            <a:r>
              <a:rPr lang="en-US" dirty="0" smtClean="0"/>
              <a:t>2013-14 Cycle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Breakout Session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838200"/>
            <a:ext cx="28098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07415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8. </a:t>
            </a:r>
            <a:r>
              <a:rPr lang="en-US" sz="2800" dirty="0"/>
              <a:t>Not enough elective courses are offered in the curriculum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3204534"/>
              </p:ext>
            </p:extLst>
          </p:nvPr>
        </p:nvGraphicFramePr>
        <p:xfrm>
          <a:off x="457200" y="1600200"/>
          <a:ext cx="8382000" cy="376625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Retreat, Senior Exit Surveys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Switch to “tracks” will push for more depth in those areas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Focus on tech electives that make students more marketable.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 Philosophy “Symbolic Logic” requirement, thus freeing up credits for electives.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Tracks curriculum implemented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4431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9. </a:t>
            </a:r>
            <a:r>
              <a:rPr lang="en-US" sz="2800" dirty="0"/>
              <a:t>Senior Design requirement may be dropped from CptS B.A. program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6148817"/>
              </p:ext>
            </p:extLst>
          </p:nvPr>
        </p:nvGraphicFramePr>
        <p:xfrm>
          <a:off x="457200" y="1600200"/>
          <a:ext cx="8382000" cy="331866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Executive Council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Executive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Council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recommends that Senior Design Requirement be retained for B.A. program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9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10. </a:t>
            </a:r>
            <a:r>
              <a:rPr lang="en-US" sz="2800" dirty="0"/>
              <a:t>Outcomes G and H, which were on “watch” last year, remained well below the “capable” threshold.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6736867"/>
              </p:ext>
            </p:extLst>
          </p:nvPr>
        </p:nvGraphicFramePr>
        <p:xfrm>
          <a:off x="457200" y="1600200"/>
          <a:ext cx="8382000" cy="513785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2013-14/ Professional Skills Discussions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adding a short unit to CptS/EE 302 in order to train students on how to analyze global impacts, identify areas of missing knowledge, and engage in self-directed research to address those areas of missing knowledge.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changing the assessment of Outcomes G and H from a group activity to an individual activity in which students are prompted to write a report.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Consult with EE and CE Assessment Chairs to see if this problem is more widespread.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019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11. Low-performing </a:t>
            </a:r>
            <a:r>
              <a:rPr lang="en-US" sz="2800" dirty="0" smtClean="0"/>
              <a:t>Students </a:t>
            </a:r>
            <a:r>
              <a:rPr lang="en-US" sz="2800" dirty="0"/>
              <a:t>who passed CptS 260 and 355 with a </a:t>
            </a:r>
            <a:r>
              <a:rPr lang="en-US" sz="2800" dirty="0" smtClean="0"/>
              <a:t>B or C </a:t>
            </a:r>
            <a:r>
              <a:rPr lang="en-US" sz="2800" dirty="0"/>
              <a:t>or better did </a:t>
            </a:r>
            <a:r>
              <a:rPr lang="en-US" sz="2800" dirty="0" smtClean="0"/>
              <a:t>not always </a:t>
            </a:r>
            <a:r>
              <a:rPr lang="en-US" sz="2800" dirty="0"/>
              <a:t>achieve “capable” performance with respect to outcomes A, C, and I.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786488"/>
              </p:ext>
            </p:extLst>
          </p:nvPr>
        </p:nvGraphicFramePr>
        <p:xfrm>
          <a:off x="457200" y="1600200"/>
          <a:ext cx="8382000" cy="541217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2013-14/ Student Coursework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whether to require average assessment ratings to be at or above 3.0. Perhaps a threshold of 2.75 would be more reasonable, given the variability in raters and student work.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Rather than assessing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work of students on cusp of passing course, assess work of one A-level, one B-level, one C-level, and five randomly-selected students, per assessment manual</a:t>
                      </a:r>
                      <a:endParaRPr lang="en-US" sz="180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 two assessment committee members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plus the course instructor to perform 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ratings, in order to achieve better uniformity in ratings. (This was discussed in EECS Assessment Committee</a:t>
                      </a:r>
                      <a:r>
                        <a:rPr lang="en-US" sz="18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meeting this week.)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7302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12. </a:t>
            </a:r>
            <a:r>
              <a:rPr lang="en-US" sz="2400" dirty="0"/>
              <a:t>Instructors who receive below-average ratings have little incentive to improve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2542962"/>
              </p:ext>
            </p:extLst>
          </p:nvPr>
        </p:nvGraphicFramePr>
        <p:xfrm>
          <a:off x="457200" y="1600200"/>
          <a:ext cx="8382000" cy="431488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2013-14/ Teaching Excellence Report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instructors who receive below-average evaluations write a short report that describes changes they intend to make, and any improvements that resulted from the changes.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Have a senior member of the department, or an instructional advisor from OATL, sit in on one of the classes of first-time instructors, in order to provide feedback on how to improve.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673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Concerns to Discuss?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911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FYI: ABET Assessment Schedule for 2014-15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Outcomes targeted: D, E, F, G, H</a:t>
            </a:r>
          </a:p>
          <a:p>
            <a:r>
              <a:rPr lang="en-US" dirty="0" smtClean="0"/>
              <a:t>Courses targeted:</a:t>
            </a:r>
          </a:p>
          <a:p>
            <a:pPr lvl="1"/>
            <a:r>
              <a:rPr lang="en-US" dirty="0" smtClean="0"/>
              <a:t>CptS 302 (D, E, F)</a:t>
            </a:r>
          </a:p>
          <a:p>
            <a:pPr lvl="1"/>
            <a:r>
              <a:rPr lang="en-US" dirty="0" smtClean="0"/>
              <a:t>CptS 322 (G, H)</a:t>
            </a:r>
          </a:p>
          <a:p>
            <a:pPr lvl="1"/>
            <a:r>
              <a:rPr lang="en-US" dirty="0" smtClean="0"/>
              <a:t>CptS 423 (D, F) – Assessment of posters only</a:t>
            </a:r>
          </a:p>
          <a:p>
            <a:r>
              <a:rPr lang="en-US" dirty="0" smtClean="0"/>
              <a:t>If you are teaching a targeted course, please talk to me today (CptS 322 instructor especially!)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414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Task for this Session…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 </a:t>
            </a:r>
          </a:p>
          <a:p>
            <a:pPr lvl="1"/>
            <a:r>
              <a:rPr lang="en-US" dirty="0" smtClean="0"/>
              <a:t>the findings and recommendations that came out of the 2013-14 assessment cycle</a:t>
            </a:r>
          </a:p>
          <a:p>
            <a:pPr lvl="1"/>
            <a:r>
              <a:rPr lang="en-US" dirty="0" smtClean="0"/>
              <a:t>any unresolved recommendations from previous assessment cycles</a:t>
            </a:r>
          </a:p>
          <a:p>
            <a:r>
              <a:rPr lang="en-US" dirty="0" smtClean="0"/>
              <a:t>Provide input</a:t>
            </a:r>
          </a:p>
          <a:p>
            <a:r>
              <a:rPr lang="en-US" dirty="0" smtClean="0"/>
              <a:t>Vote on recommendations as appropriate</a:t>
            </a:r>
          </a:p>
          <a:p>
            <a:r>
              <a:rPr lang="en-US" dirty="0" smtClean="0"/>
              <a:t>Your ACTIVE participation is appreciated!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477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1. Students may need more training in applying state-of-art tech. and tools to problem solving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5098387"/>
              </p:ext>
            </p:extLst>
          </p:nvPr>
        </p:nvGraphicFramePr>
        <p:xfrm>
          <a:off x="457200" y="1600200"/>
          <a:ext cx="8382000" cy="385206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2012-13/Alumni Survey, Senior Exit Survey</a:t>
                      </a:r>
                      <a:endParaRPr lang="en-US" sz="1800" dirty="0"/>
                    </a:p>
                  </a:txBody>
                  <a:tcPr/>
                </a:tc>
              </a:tr>
              <a:tr h="12745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Audit courses for such opportunities, in order to see if there are missed opportunities.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Consider development of one or more applied or competition/oriented courses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Input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47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>
                <a:solidFill>
                  <a:prstClr val="black"/>
                </a:solidFill>
              </a:rPr>
              <a:t>2. It is onerous to collect student work samples from courses; instructors need to be prodded repeatedly, and do not always furnish the work in the required format</a:t>
            </a:r>
            <a:endParaRPr lang="en-US" sz="32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61422914"/>
              </p:ext>
            </p:extLst>
          </p:nvPr>
        </p:nvGraphicFramePr>
        <p:xfrm>
          <a:off x="457200" y="1600200"/>
          <a:ext cx="8382000" cy="4326942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2012-13/Curriculum Committee</a:t>
                      </a:r>
                      <a:endParaRPr lang="en-US" sz="1800" dirty="0"/>
                    </a:p>
                  </a:txBody>
                  <a:tcPr/>
                </a:tc>
              </a:tr>
              <a:tr h="12745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Develop online course management environment that instructors can use for their courses; coursework uploaded to the environment will then automatically be collected for assessment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Summer research intern funded for summer of 2013 to expand OSBLE (</a:t>
                      </a:r>
                      <a:r>
                        <a:rPr lang="en-US" sz="1800" u="sng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http://osble.org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for this purpose.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Assessment Committee functionality expanded during summers of 2013 and 2014; however, features not completed. OSBLE is being actively used as part of assessment process.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Input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663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3. </a:t>
            </a:r>
            <a:r>
              <a:rPr lang="en-US" sz="2800" dirty="0"/>
              <a:t>Large disparity in abilities of students who take CptS 111; students not being placed properly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3642609"/>
              </p:ext>
            </p:extLst>
          </p:nvPr>
        </p:nvGraphicFramePr>
        <p:xfrm>
          <a:off x="457200" y="1600200"/>
          <a:ext cx="8382000" cy="331866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Use Math 171 Placement exam to place students into CptS 111 or CptS 121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Math 171 placement test to be used for CptS 111/121 placement starting in Fall, 2013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71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4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/>
              <a:t>Students are not involved in programming </a:t>
            </a:r>
            <a:r>
              <a:rPr lang="en-US" sz="2800" dirty="0" smtClean="0"/>
              <a:t>competitions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105792"/>
              </p:ext>
            </p:extLst>
          </p:nvPr>
        </p:nvGraphicFramePr>
        <p:xfrm>
          <a:off x="457200" y="1600200"/>
          <a:ext cx="8382000" cy="331866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Create programming competition class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None yet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6</a:t>
            </a:fld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2668273" y="3244334"/>
            <a:ext cx="3807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Create programming competition class</a:t>
            </a:r>
          </a:p>
        </p:txBody>
      </p:sp>
      <p:sp>
        <p:nvSpPr>
          <p:cNvPr id="6" name="Rectangle 5"/>
          <p:cNvSpPr/>
          <p:nvPr/>
        </p:nvSpPr>
        <p:spPr>
          <a:xfrm>
            <a:off x="2668273" y="3244334"/>
            <a:ext cx="3807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Create programming competition class</a:t>
            </a:r>
          </a:p>
        </p:txBody>
      </p:sp>
    </p:spTree>
    <p:extLst>
      <p:ext uri="{BB962C8B-B14F-4D97-AF65-F5344CB8AC3E}">
        <p14:creationId xmlns:p14="http://schemas.microsoft.com/office/powerpoint/2010/main" val="2492661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5. </a:t>
            </a:r>
            <a:r>
              <a:rPr lang="en-US" sz="2800" dirty="0" smtClean="0"/>
              <a:t>Course offerings and curriculum seem outdated</a:t>
            </a:r>
            <a:endParaRPr lang="en-US" sz="28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8457399"/>
              </p:ext>
            </p:extLst>
          </p:nvPr>
        </p:nvGraphicFramePr>
        <p:xfrm>
          <a:off x="457200" y="1600200"/>
          <a:ext cx="8382000" cy="3966804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Retreat, Curriculum Committee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Moderize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CS curriculum: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Offer multiple “tracks”</a:t>
                      </a: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 number of required courses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Offer courses on new technologies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Tracks curriculum finalized and being rolled out in 2014-15.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No</a:t>
                      </a:r>
                      <a:r>
                        <a:rPr lang="en-US" sz="1800" baseline="0" dirty="0" smtClean="0"/>
                        <a:t> plan for assessing this change in place yet. HOW CAN WE ASSESS TRACKS CURRICULUM?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352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prstClr val="black"/>
                </a:solidFill>
              </a:rPr>
              <a:t>6. </a:t>
            </a:r>
            <a:r>
              <a:rPr lang="en-US" sz="2800" dirty="0"/>
              <a:t>CptS 224 may be unnecessary; is there a better way to introduce Unix?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686070"/>
              </p:ext>
            </p:extLst>
          </p:nvPr>
        </p:nvGraphicFramePr>
        <p:xfrm>
          <a:off x="457200" y="1600200"/>
          <a:ext cx="8382000" cy="331866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Retreat, Senior Exit Surveys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Remove GUI component from course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Require only in certain “tracks”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CptS 224 removed as requirement, except in Systems track; IS THERE ANY FOLLOW-UP DISCUSSION?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???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597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prstClr val="black"/>
                </a:solidFill>
              </a:rPr>
              <a:t>7</a:t>
            </a:r>
            <a:r>
              <a:rPr lang="en-US" sz="2800" dirty="0" smtClean="0">
                <a:solidFill>
                  <a:prstClr val="black"/>
                </a:solidFill>
              </a:rPr>
              <a:t>. </a:t>
            </a:r>
            <a:r>
              <a:rPr lang="en-US" sz="2800" dirty="0"/>
              <a:t>Students would like to learn about ethics and professional issues earlier in the curriculum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4936063"/>
              </p:ext>
            </p:extLst>
          </p:nvPr>
        </p:nvGraphicFramePr>
        <p:xfrm>
          <a:off x="457200" y="1600200"/>
          <a:ext cx="8382000" cy="3491929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1371600"/>
                <a:gridCol w="7010400"/>
              </a:tblGrid>
              <a:tr h="4780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Year</a:t>
                      </a:r>
                      <a:r>
                        <a:rPr lang="en-US" sz="1800" baseline="0" dirty="0" smtClean="0"/>
                        <a:t>/Source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2012-13/ Faculty Retreat, Senior Exit Surveys</a:t>
                      </a:r>
                      <a:endParaRPr lang="en-US" sz="1800" dirty="0"/>
                    </a:p>
                  </a:txBody>
                  <a:tcPr/>
                </a:tc>
              </a:tr>
              <a:tr h="741139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Recom</a:t>
                      </a:r>
                      <a:r>
                        <a:rPr lang="en-US" sz="1800" dirty="0" smtClean="0"/>
                        <a:t>-</a:t>
                      </a:r>
                    </a:p>
                    <a:p>
                      <a:r>
                        <a:rPr lang="en-US" sz="1800" dirty="0" err="1" smtClean="0"/>
                        <a:t>mendation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CptS 402 to CptS 302, taken sophomore year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80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Crosslist</a:t>
                      </a:r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CptS 302 for EE and CE majors, and re-title it “Social and Professional Issues in EECS”</a:t>
                      </a:r>
                      <a:endParaRPr lang="en-US" sz="1800" dirty="0"/>
                    </a:p>
                  </a:txBody>
                  <a:tcPr/>
                </a:tc>
              </a:tr>
              <a:tr h="392589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Action Taken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Change approved by CS Curriculum Committee in May, 2013; CptS 302 will begin Fall 2014.</a:t>
                      </a:r>
                      <a:endParaRPr lang="en-US" sz="1800" dirty="0"/>
                    </a:p>
                  </a:txBody>
                  <a:tcPr/>
                </a:tc>
              </a:tr>
              <a:tr h="43952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Outcome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Achieved</a:t>
                      </a:r>
                      <a:endParaRPr lang="en-US" sz="1800" dirty="0"/>
                    </a:p>
                  </a:txBody>
                  <a:tcPr/>
                </a:tc>
              </a:tr>
              <a:tr h="1019863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2014 FR Comments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&lt;&lt;SCRIBE: FILL</a:t>
                      </a:r>
                      <a:r>
                        <a:rPr lang="en-US" sz="1800" baseline="0" dirty="0" smtClean="0"/>
                        <a:t> IN HERE&gt;</a:t>
                      </a:r>
                      <a:endParaRPr 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5E29B-6E9F-41F4-B662-B6F7721B9E1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9593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1323</Words>
  <Application>Microsoft Macintosh PowerPoint</Application>
  <PresentationFormat>On-screen Show (4:3)</PresentationFormat>
  <Paragraphs>192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Assessment of CptS Program 2013-14 Cycle</vt:lpstr>
      <vt:lpstr>Our Task for this Session…</vt:lpstr>
      <vt:lpstr>1. Students may need more training in applying state-of-art tech. and tools to problem solving</vt:lpstr>
      <vt:lpstr>2. It is onerous to collect student work samples from courses; instructors need to be prodded repeatedly, and do not always furnish the work in the required format</vt:lpstr>
      <vt:lpstr>3. Large disparity in abilities of students who take CptS 111; students not being placed properly</vt:lpstr>
      <vt:lpstr>4. Students are not involved in programming competitions</vt:lpstr>
      <vt:lpstr>5. Course offerings and curriculum seem outdated</vt:lpstr>
      <vt:lpstr>6. CptS 224 may be unnecessary; is there a better way to introduce Unix?</vt:lpstr>
      <vt:lpstr>7. Students would like to learn about ethics and professional issues earlier in the curriculum</vt:lpstr>
      <vt:lpstr>8. Not enough elective courses are offered in the curriculum</vt:lpstr>
      <vt:lpstr>9. Senior Design requirement may be dropped from CptS B.A. program</vt:lpstr>
      <vt:lpstr>10. Outcomes G and H, which were on “watch” last year, remained well below the “capable” threshold.</vt:lpstr>
      <vt:lpstr>11. Low-performing Students who passed CptS 260 and 355 with a B or C or better did not always achieve “capable” performance with respect to outcomes A, C, and I.</vt:lpstr>
      <vt:lpstr>12. Instructors who receive below-average ratings have little incentive to improve</vt:lpstr>
      <vt:lpstr>Other Concerns to Discuss?</vt:lpstr>
      <vt:lpstr>FYI: ABET Assessment Schedule for 2014-15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EECS Program 2013-14 Cycle</dc:title>
  <dc:creator>Chris Hundhausen</dc:creator>
  <cp:lastModifiedBy>Behrooz Shirazi</cp:lastModifiedBy>
  <cp:revision>10</cp:revision>
  <dcterms:created xsi:type="dcterms:W3CDTF">2014-08-20T18:28:30Z</dcterms:created>
  <dcterms:modified xsi:type="dcterms:W3CDTF">2014-08-21T06:54:22Z</dcterms:modified>
</cp:coreProperties>
</file>