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80" r:id="rId3"/>
    <p:sldId id="273" r:id="rId4"/>
    <p:sldId id="274" r:id="rId5"/>
    <p:sldId id="276" r:id="rId6"/>
    <p:sldId id="291" r:id="rId7"/>
    <p:sldId id="292" r:id="rId8"/>
    <p:sldId id="293" r:id="rId9"/>
    <p:sldId id="275" r:id="rId10"/>
    <p:sldId id="277" r:id="rId11"/>
    <p:sldId id="294" r:id="rId12"/>
    <p:sldId id="278" r:id="rId13"/>
    <p:sldId id="279" r:id="rId14"/>
    <p:sldId id="285" r:id="rId15"/>
    <p:sldId id="281" r:id="rId16"/>
    <p:sldId id="295" r:id="rId17"/>
    <p:sldId id="283" r:id="rId18"/>
    <p:sldId id="286" r:id="rId19"/>
    <p:sldId id="282" r:id="rId20"/>
    <p:sldId id="296" r:id="rId21"/>
    <p:sldId id="284" r:id="rId22"/>
    <p:sldId id="297" r:id="rId23"/>
    <p:sldId id="287" r:id="rId24"/>
    <p:sldId id="288" r:id="rId25"/>
    <p:sldId id="298" r:id="rId26"/>
    <p:sldId id="289" r:id="rId27"/>
    <p:sldId id="299" r:id="rId28"/>
    <p:sldId id="290" r:id="rId29"/>
    <p:sldId id="300" r:id="rId30"/>
    <p:sldId id="301" r:id="rId31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40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iva\course\abet\2014\SeniorExitSurvey\SurveySummarySalary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gado\Documents\CptE_Reports\2013_14\Excel\Sheet_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iva\course\abet\2014\SeniorExitSurvey\SurveySummaryStudentOutcome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gado\Documents\CptE_Reports\2013_14\Excel\Sheet_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autoTitleDeleted val="1"/>
    <c:plotArea>
      <c:layout>
        <c:manualLayout>
          <c:layoutTarget val="inner"/>
          <c:xMode val="edge"/>
          <c:yMode val="edge"/>
          <c:x val="0.15451528628365899"/>
          <c:y val="3.0866359269839383E-2"/>
          <c:w val="0.79233267716535438"/>
          <c:h val="0.89883788267822828"/>
        </c:manualLayout>
      </c:layout>
      <c:barChart>
        <c:barDir val="bar"/>
        <c:grouping val="clustered"/>
        <c:ser>
          <c:idx val="0"/>
          <c:order val="0"/>
          <c:cat>
            <c:strRef>
              <c:f>'Question 1'!$A$4:$A$12</c:f>
              <c:strCache>
                <c:ptCount val="9"/>
                <c:pt idx="0">
                  <c:v>Less than $50,000</c:v>
                </c:pt>
                <c:pt idx="1">
                  <c:v>$50,000-$59,999</c:v>
                </c:pt>
                <c:pt idx="2">
                  <c:v>$60,000- $69,999</c:v>
                </c:pt>
                <c:pt idx="3">
                  <c:v>$70,000- $79,999</c:v>
                </c:pt>
                <c:pt idx="4">
                  <c:v>$80,000- $89,999</c:v>
                </c:pt>
                <c:pt idx="5">
                  <c:v>$90,000- $99,999</c:v>
                </c:pt>
                <c:pt idx="6">
                  <c:v>$100,000-- $109,999</c:v>
                </c:pt>
                <c:pt idx="7">
                  <c:v>$110,000- $119,999</c:v>
                </c:pt>
                <c:pt idx="8">
                  <c:v>More than $120,000</c:v>
                </c:pt>
              </c:strCache>
            </c:strRef>
          </c:cat>
          <c:val>
            <c:numRef>
              <c:f>'Question 1'!$C$4:$C$12</c:f>
              <c:numCache>
                <c:formatCode>0.0%</c:formatCode>
                <c:ptCount val="9"/>
                <c:pt idx="0">
                  <c:v>0.27777777777777823</c:v>
                </c:pt>
                <c:pt idx="1">
                  <c:v>5.5555555555555483E-2</c:v>
                </c:pt>
                <c:pt idx="2">
                  <c:v>0.38888888888889012</c:v>
                </c:pt>
                <c:pt idx="3">
                  <c:v>0.27777777777777823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axId val="87449600"/>
        <c:axId val="87205376"/>
      </c:barChart>
      <c:valAx>
        <c:axId val="87205376"/>
        <c:scaling>
          <c:orientation val="minMax"/>
        </c:scaling>
        <c:axPos val="b"/>
        <c:majorGridlines/>
        <c:numFmt formatCode="0.0%" sourceLinked="1"/>
        <c:majorTickMark val="none"/>
        <c:tickLblPos val="nextTo"/>
        <c:crossAx val="87449600"/>
        <c:crosses val="autoZero"/>
        <c:crossBetween val="between"/>
      </c:valAx>
      <c:catAx>
        <c:axId val="87449600"/>
        <c:scaling>
          <c:orientation val="minMax"/>
        </c:scaling>
        <c:axPos val="l"/>
        <c:majorTickMark val="none"/>
        <c:tickLblPos val="nextTo"/>
        <c:crossAx val="87205376"/>
        <c:crosses val="autoZero"/>
        <c:auto val="1"/>
        <c:lblAlgn val="ctr"/>
        <c:lblOffset val="100"/>
      </c:catAx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Sheet2!$C$76:$C$83</c:f>
              <c:strCache>
                <c:ptCount val="8"/>
                <c:pt idx="0">
                  <c:v>Less than $50,000</c:v>
                </c:pt>
                <c:pt idx="1">
                  <c:v>$50,000-$59,999</c:v>
                </c:pt>
                <c:pt idx="2">
                  <c:v>$60,000- $69,999</c:v>
                </c:pt>
                <c:pt idx="3">
                  <c:v>$70,000- $79,999</c:v>
                </c:pt>
                <c:pt idx="4">
                  <c:v>$80,000- $89,999</c:v>
                </c:pt>
                <c:pt idx="5">
                  <c:v>$90,000- $99,999</c:v>
                </c:pt>
                <c:pt idx="6">
                  <c:v>$100,000-$109,999</c:v>
                </c:pt>
                <c:pt idx="7">
                  <c:v>$110,000-$119,999</c:v>
                </c:pt>
              </c:strCache>
            </c:strRef>
          </c:cat>
          <c:val>
            <c:numRef>
              <c:f>Sheet2!$E$76:$E$83</c:f>
              <c:numCache>
                <c:formatCode>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0.75000000000000033</c:v>
                </c:pt>
                <c:pt idx="3">
                  <c:v>0.25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87477632"/>
        <c:axId val="87757952"/>
      </c:barChart>
      <c:catAx>
        <c:axId val="87477632"/>
        <c:scaling>
          <c:orientation val="minMax"/>
        </c:scaling>
        <c:axPos val="l"/>
        <c:tickLblPos val="nextTo"/>
        <c:crossAx val="87757952"/>
        <c:crosses val="autoZero"/>
        <c:auto val="1"/>
        <c:lblAlgn val="ctr"/>
        <c:lblOffset val="100"/>
      </c:catAx>
      <c:valAx>
        <c:axId val="87757952"/>
        <c:scaling>
          <c:orientation val="minMax"/>
          <c:max val="1"/>
        </c:scaling>
        <c:axPos val="b"/>
        <c:majorGridlines/>
        <c:numFmt formatCode="0%" sourceLinked="1"/>
        <c:tickLblPos val="nextTo"/>
        <c:crossAx val="87477632"/>
        <c:crosses val="autoZero"/>
        <c:crossBetween val="between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autoTitleDeleted val="1"/>
    <c:plotArea>
      <c:layout/>
      <c:barChart>
        <c:barDir val="bar"/>
        <c:grouping val="clustered"/>
        <c:ser>
          <c:idx val="0"/>
          <c:order val="0"/>
          <c:cat>
            <c:strRef>
              <c:f>'Question 1'!$A$4:$A$14</c:f>
              <c:strCache>
                <c:ptCount val="11"/>
                <c:pt idx="0">
                  <c:v>Apply knowledge of mathematics, science, and engineering</c:v>
                </c:pt>
                <c:pt idx="1">
                  <c:v>Design and conduct experiments, as well as to analyze and interpret data</c:v>
                </c:pt>
                <c:pt idx="2">
                  <c:v>Design a system, component, or process to meet desired needs within realistic constraints such as economic, Environmental, social, political, ethical, health and safety, manufacturability, and sustainability</c:v>
                </c:pt>
                <c:pt idx="3">
                  <c:v>Function on multidisciplinary teams</c:v>
                </c:pt>
                <c:pt idx="4">
                  <c:v>Identify, formulate, and solve engineering problems</c:v>
                </c:pt>
                <c:pt idx="5">
                  <c:v>Understand professional and ethical responsibility</c:v>
                </c:pt>
                <c:pt idx="6">
                  <c:v>Communicate effectively</c:v>
                </c:pt>
                <c:pt idx="7">
                  <c:v>Understand the impact of engineering solutions in a global, economic, environmental, and societal context</c:v>
                </c:pt>
                <c:pt idx="8">
                  <c:v>Recognize the need for, and an ability to engage in, life-long learning</c:v>
                </c:pt>
                <c:pt idx="9">
                  <c:v>Learn contemporary issues</c:v>
                </c:pt>
                <c:pt idx="10">
                  <c:v>Use the techniques, skills, and modern engineering tools necessary for engineering practice</c:v>
                </c:pt>
              </c:strCache>
            </c:strRef>
          </c:cat>
          <c:val>
            <c:numRef>
              <c:f>'Question 1'!$H$4:$H$14</c:f>
              <c:numCache>
                <c:formatCode>0.00</c:formatCode>
                <c:ptCount val="11"/>
                <c:pt idx="0">
                  <c:v>1.83</c:v>
                </c:pt>
                <c:pt idx="1">
                  <c:v>2.2999999999999998</c:v>
                </c:pt>
                <c:pt idx="2">
                  <c:v>2.4</c:v>
                </c:pt>
                <c:pt idx="3">
                  <c:v>2.6</c:v>
                </c:pt>
                <c:pt idx="4">
                  <c:v>2.3299999999999987</c:v>
                </c:pt>
                <c:pt idx="5">
                  <c:v>2.6</c:v>
                </c:pt>
                <c:pt idx="6">
                  <c:v>2.8699999999999997</c:v>
                </c:pt>
                <c:pt idx="7">
                  <c:v>2.6</c:v>
                </c:pt>
                <c:pt idx="8">
                  <c:v>2.2000000000000002</c:v>
                </c:pt>
                <c:pt idx="9">
                  <c:v>2.8</c:v>
                </c:pt>
                <c:pt idx="10">
                  <c:v>2.27</c:v>
                </c:pt>
              </c:numCache>
            </c:numRef>
          </c:val>
        </c:ser>
        <c:axId val="87787008"/>
        <c:axId val="87788544"/>
      </c:barChart>
      <c:catAx>
        <c:axId val="87787008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7788544"/>
        <c:crosses val="autoZero"/>
        <c:auto val="1"/>
        <c:lblAlgn val="ctr"/>
        <c:lblOffset val="100"/>
        <c:tickLblSkip val="1"/>
        <c:tickMarkSkip val="1"/>
      </c:catAx>
      <c:valAx>
        <c:axId val="87788544"/>
        <c:scaling>
          <c:orientation val="minMax"/>
        </c:scaling>
        <c:axPos val="b"/>
        <c:majorGridlines/>
        <c:numFmt formatCode="0.00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7787008"/>
        <c:crossesAt val="1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Sheet2!$A$92:$A$102</c:f>
              <c:strCache>
                <c:ptCount val="11"/>
                <c:pt idx="0">
                  <c:v>A. Apply knowledge of mathematics, science, and engineering</c:v>
                </c:pt>
                <c:pt idx="1">
                  <c:v>B. Design and conduct experiments, as well as to analyze and interpret data</c:v>
                </c:pt>
                <c:pt idx="2">
                  <c:v>C. Design a system, component, or process to meet desired needs within realistic constraints such as economic, Environmental, social, political, ethical, health and safety, manufacturability, and sustainability</c:v>
                </c:pt>
                <c:pt idx="3">
                  <c:v>D. Function on multidisciplinary teams</c:v>
                </c:pt>
                <c:pt idx="4">
                  <c:v>E. Identify, formulate, and solve engineering problems</c:v>
                </c:pt>
                <c:pt idx="5">
                  <c:v>F. Understand professional and ethical responsibility</c:v>
                </c:pt>
                <c:pt idx="6">
                  <c:v>G. Communicate effectively</c:v>
                </c:pt>
                <c:pt idx="7">
                  <c:v>H. Understand the impact of engineering solutions in a global, economic, environmental, and societal context</c:v>
                </c:pt>
                <c:pt idx="8">
                  <c:v>I. Recognize the need for, and an ability to engage in, life-long learning</c:v>
                </c:pt>
                <c:pt idx="9">
                  <c:v>J. Learn contemporary issues</c:v>
                </c:pt>
                <c:pt idx="10">
                  <c:v>K. Use the techniques, skills, and modern engineering tools necessary for engineering practice</c:v>
                </c:pt>
              </c:strCache>
            </c:strRef>
          </c:cat>
          <c:val>
            <c:numRef>
              <c:f>Sheet2!$B$92:$B$102</c:f>
              <c:numCache>
                <c:formatCode>General</c:formatCode>
                <c:ptCount val="11"/>
                <c:pt idx="0">
                  <c:v>3.8499999999999988</c:v>
                </c:pt>
                <c:pt idx="1">
                  <c:v>3.38</c:v>
                </c:pt>
                <c:pt idx="2">
                  <c:v>3.15</c:v>
                </c:pt>
                <c:pt idx="3">
                  <c:v>2.77</c:v>
                </c:pt>
                <c:pt idx="4">
                  <c:v>3.46</c:v>
                </c:pt>
                <c:pt idx="5">
                  <c:v>2.77</c:v>
                </c:pt>
                <c:pt idx="6">
                  <c:v>2.8499999999999988</c:v>
                </c:pt>
                <c:pt idx="7">
                  <c:v>3</c:v>
                </c:pt>
                <c:pt idx="8">
                  <c:v>3.69</c:v>
                </c:pt>
                <c:pt idx="9">
                  <c:v>3.23</c:v>
                </c:pt>
                <c:pt idx="10">
                  <c:v>3.46</c:v>
                </c:pt>
              </c:numCache>
            </c:numRef>
          </c:val>
        </c:ser>
        <c:axId val="87045632"/>
        <c:axId val="87047168"/>
      </c:barChart>
      <c:catAx>
        <c:axId val="87045632"/>
        <c:scaling>
          <c:orientation val="maxMin"/>
        </c:scaling>
        <c:axPos val="l"/>
        <c:tickLblPos val="nextTo"/>
        <c:crossAx val="87047168"/>
        <c:crosses val="autoZero"/>
        <c:auto val="1"/>
        <c:lblAlgn val="ctr"/>
        <c:lblOffset val="100"/>
      </c:catAx>
      <c:valAx>
        <c:axId val="87047168"/>
        <c:scaling>
          <c:orientation val="minMax"/>
        </c:scaling>
        <c:axPos val="b"/>
        <c:majorGridlines/>
        <c:numFmt formatCode="General" sourceLinked="1"/>
        <c:tickLblPos val="nextTo"/>
        <c:crossAx val="87045632"/>
        <c:crosses val="max"/>
        <c:crossBetween val="between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plotVisOnly val="1"/>
    <c:dispBlanksAs val="gap"/>
  </c:chart>
  <c:spPr>
    <a:ln>
      <a:noFill/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CEAE4-8A80-4EE4-865A-0A5E5384994D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9C14D-0F24-4BC5-8F5E-52F7047D71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504702-B8CB-41EF-92AA-5674862953A5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D2887-C7F0-4A5F-8528-3A957B2806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9CE478-7B14-4872-9CB1-68B5E64A76F7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73A7F-5626-4F1B-99A5-42C176A189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6D8A1A-A077-4152-BFAD-9586CC06DE46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B77C4-85EE-4912-9B83-ACB6E73785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E388D5-1631-4863-8165-10DB38BEFD60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64FC2C-4BEA-4F66-9D2F-71DDEBED1C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029F95-82F0-4473-B6B6-A39928BA4B4F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D434A-C06B-41CA-9FE9-B843203306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D95F9-304F-4796-828D-118FF7CB9C0A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6FE88-CB5D-4531-B894-15A22DC373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7324C2-C6BE-40CA-A8F7-E2FEC9329B9D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C52DEF-85CD-40E0-A47A-B6F7E35478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3B3B98-EC95-4F28-84FF-F248A61F0092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2DCDC-EA44-4953-9C4A-4AE2544FFB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CCE56F-3D83-4EDA-90A0-10011B7E48DD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9AD76-7697-47F5-B063-3CA6BF9FE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365706-E490-494B-B8AC-ACFB48C68798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E2801-CC67-4795-8B03-10F34C6DED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4276A512-43BB-49E3-A2BB-36570AAF57E1}" type="datetimeFigureOut">
              <a:rPr lang="en-US"/>
              <a:pPr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34A8AFF-EE24-4442-B8DB-C6D68D48EA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EECS Faculty Retreat</a:t>
            </a:r>
            <a:br>
              <a:rPr lang="en-US" dirty="0" smtClean="0"/>
            </a:br>
            <a:r>
              <a:rPr lang="en-US" dirty="0" smtClean="0"/>
              <a:t>ECE Assessment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August 22,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2014-15 AY: Courses Targeted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EE 234 (G)</a:t>
            </a:r>
          </a:p>
          <a:p>
            <a:r>
              <a:rPr lang="en-US" dirty="0" smtClean="0"/>
              <a:t>EE 415-416 (DFGIJ)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Tom’s suggestion??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Scribe to take notes.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3" y="274638"/>
            <a:ext cx="8664606" cy="1143000"/>
          </a:xfrm>
        </p:spPr>
        <p:txBody>
          <a:bodyPr/>
          <a:lstStyle/>
          <a:p>
            <a:r>
              <a:rPr lang="en-US" dirty="0" smtClean="0"/>
              <a:t>Senior Exit Survey: Jobs, grad.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53" y="1729562"/>
            <a:ext cx="4572000" cy="4525963"/>
          </a:xfrm>
        </p:spPr>
        <p:txBody>
          <a:bodyPr/>
          <a:lstStyle/>
          <a:p>
            <a:r>
              <a:rPr lang="en-US" sz="2400" dirty="0" smtClean="0"/>
              <a:t>85% of graduating seniors had sought employment. Of those, 80% had participated in at least one interview, 35% had received at least one job offer, and 27% had actually accepted an offer. </a:t>
            </a:r>
          </a:p>
          <a:p>
            <a:r>
              <a:rPr lang="en-US" sz="2400" dirty="0" smtClean="0"/>
              <a:t>Seven respondents out of 65 (11%) applied to graduate school. Three of them were accepted. </a:t>
            </a:r>
          </a:p>
          <a:p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0" y="1729562"/>
            <a:ext cx="457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94% of graduating seniors had sought employment. Of those, 82% had participated in at least one interview, 47% had received at least one job offer, and 41% had actually accepted an offer. </a:t>
            </a:r>
          </a:p>
          <a:p>
            <a:r>
              <a:rPr lang="en-US" sz="2400" dirty="0" smtClean="0"/>
              <a:t>One respondent out of 18 (5.5%) applied to graduate school. Three of them were accepted.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range reported (18 students)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023025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96363" y="1369367"/>
            <a:ext cx="3774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Electrical Engineering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range reported (8 students)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xmlns="" val="16819489"/>
              </p:ext>
            </p:extLst>
          </p:nvPr>
        </p:nvGraphicFramePr>
        <p:xfrm>
          <a:off x="542260" y="1584251"/>
          <a:ext cx="7899991" cy="467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96363" y="1369367"/>
            <a:ext cx="3774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Computer Engineering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85557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584" y="274638"/>
            <a:ext cx="8686800" cy="1143000"/>
          </a:xfrm>
        </p:spPr>
        <p:txBody>
          <a:bodyPr/>
          <a:lstStyle/>
          <a:p>
            <a:r>
              <a:rPr lang="en-US" dirty="0" smtClean="0"/>
              <a:t>Senior Exit Survey: Jobs, grad.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Nominal goal: 80 percent of our graduating seniors either obtain a job in the field, or are accepted into graduate school.</a:t>
            </a:r>
          </a:p>
          <a:p>
            <a:r>
              <a:rPr lang="en-US" sz="2800" dirty="0" smtClean="0"/>
              <a:t>Is this goal realistic? Job offers last year were far less than this goal. </a:t>
            </a:r>
          </a:p>
          <a:p>
            <a:r>
              <a:rPr lang="en-US" sz="2800" dirty="0" smtClean="0"/>
              <a:t>Suggested goals</a:t>
            </a:r>
          </a:p>
          <a:p>
            <a:pPr lvl="1"/>
            <a:r>
              <a:rPr lang="en-US" sz="2400" dirty="0" smtClean="0"/>
              <a:t>Expect 80% of students seeking jobs having had at least one interview.</a:t>
            </a:r>
          </a:p>
          <a:p>
            <a:pPr lvl="1"/>
            <a:r>
              <a:rPr lang="en-US" sz="2400" dirty="0" smtClean="0"/>
              <a:t>Expect 80% of our top graduates (A-level students) to have been offered a job at the time of graduation.</a:t>
            </a:r>
          </a:p>
          <a:p>
            <a:pPr lvl="1"/>
            <a:endParaRPr lang="en-US" sz="24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3" y="274638"/>
            <a:ext cx="8664606" cy="1143000"/>
          </a:xfrm>
        </p:spPr>
        <p:txBody>
          <a:bodyPr/>
          <a:lstStyle/>
          <a:p>
            <a:r>
              <a:rPr lang="en-US" dirty="0" smtClean="0"/>
              <a:t>Senior Exit Survey: Jobs, grad. School</a:t>
            </a:r>
            <a:br>
              <a:rPr lang="en-US" dirty="0" smtClean="0"/>
            </a:b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53" y="1729562"/>
            <a:ext cx="8664606" cy="4525963"/>
          </a:xfrm>
        </p:spPr>
        <p:txBody>
          <a:bodyPr/>
          <a:lstStyle/>
          <a:p>
            <a:r>
              <a:rPr lang="en-US" sz="2400" dirty="0" smtClean="0"/>
              <a:t>Scribe to take notes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Senior Exit Survey: Student Perceptions of Achievement of ABET Outcomes 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349406" y="6161675"/>
            <a:ext cx="66049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Based on 5-point </a:t>
            </a:r>
            <a:r>
              <a:rPr lang="en-US" dirty="0"/>
              <a:t>scale, with 1 being “Excellent” and 5 </a:t>
            </a:r>
            <a:r>
              <a:rPr lang="en-US" dirty="0" smtClean="0"/>
              <a:t>being “Poor</a:t>
            </a:r>
            <a:r>
              <a:rPr lang="en-US" dirty="0"/>
              <a:t>”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6363" y="1263041"/>
            <a:ext cx="3774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Electrical Engineering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Senior Exit Survey: Student Perceptions of Achievement of ABET Outcomes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1349406" y="6161675"/>
            <a:ext cx="66049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Based on 5-point </a:t>
            </a:r>
            <a:r>
              <a:rPr lang="en-US" dirty="0"/>
              <a:t>scale, with </a:t>
            </a:r>
            <a:r>
              <a:rPr lang="en-US" dirty="0" smtClean="0"/>
              <a:t>5 </a:t>
            </a:r>
            <a:r>
              <a:rPr lang="en-US" dirty="0"/>
              <a:t>being “Excellent” and </a:t>
            </a:r>
            <a:r>
              <a:rPr lang="en-US" dirty="0" smtClean="0"/>
              <a:t>1 being “Poor</a:t>
            </a:r>
            <a:r>
              <a:rPr lang="en-US" dirty="0"/>
              <a:t>”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6363" y="1263041"/>
            <a:ext cx="3774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Computer Engineering</a:t>
            </a:r>
            <a:endParaRPr lang="en-US" sz="24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xmlns="" val="214318968"/>
              </p:ext>
            </p:extLst>
          </p:nvPr>
        </p:nvGraphicFramePr>
        <p:xfrm>
          <a:off x="361508" y="1740432"/>
          <a:ext cx="8073170" cy="4511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48496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Senior Exit Survey: Student Perceptions of Achievement of ABET Outcomes 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866"/>
          </a:xfrm>
        </p:spPr>
        <p:txBody>
          <a:bodyPr/>
          <a:lstStyle/>
          <a:p>
            <a:r>
              <a:rPr lang="en-US" sz="2800" dirty="0" smtClean="0"/>
              <a:t>Nominal Goal: Average response of 4 or higher in a 5-point scale. In the inverted scale of survey monkey, where 1=Excellent and 5=Poor, this corresponds to a target of 2 or lower. </a:t>
            </a:r>
          </a:p>
          <a:p>
            <a:r>
              <a:rPr lang="en-US" sz="2800" dirty="0" smtClean="0"/>
              <a:t>Student perception is lower than targeted.</a:t>
            </a:r>
          </a:p>
          <a:p>
            <a:pPr lvl="1"/>
            <a:r>
              <a:rPr lang="en-US" sz="2400" dirty="0" smtClean="0"/>
              <a:t>Perhaps this is due misalignment of scale. </a:t>
            </a:r>
          </a:p>
          <a:p>
            <a:pPr lvl="1"/>
            <a:r>
              <a:rPr lang="en-US" sz="2400" dirty="0" smtClean="0"/>
              <a:t>Consider adjusting the wording of scale items in survey to align more closely with our expectations: </a:t>
            </a:r>
          </a:p>
          <a:p>
            <a:pPr lvl="1"/>
            <a:r>
              <a:rPr lang="en-US" sz="2400" dirty="0" smtClean="0"/>
              <a:t>1 =“exemplary,” 2 =“capable,” 3 =“needs improvement,” and 4 =“unsatisfactory.” </a:t>
            </a:r>
          </a:p>
          <a:p>
            <a:pPr lvl="1"/>
            <a:r>
              <a:rPr lang="en-US" sz="2400" dirty="0" smtClean="0"/>
              <a:t>Nominal goal of “capable” or better.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Coursework Samples</a:t>
            </a:r>
          </a:p>
          <a:p>
            <a:r>
              <a:rPr lang="en-US" dirty="0" smtClean="0"/>
              <a:t>Senior Exit Survey</a:t>
            </a:r>
          </a:p>
          <a:p>
            <a:r>
              <a:rPr lang="en-US" dirty="0" smtClean="0"/>
              <a:t>Professional Skills Discussion</a:t>
            </a:r>
          </a:p>
          <a:p>
            <a:r>
              <a:rPr lang="en-US" dirty="0" smtClean="0"/>
              <a:t>Junior Writing Portfolio</a:t>
            </a:r>
          </a:p>
          <a:p>
            <a:r>
              <a:rPr lang="en-US" dirty="0" smtClean="0"/>
              <a:t>Teaching Excellence Committee Report</a:t>
            </a:r>
          </a:p>
          <a:p>
            <a:r>
              <a:rPr lang="en-US" dirty="0" smtClean="0"/>
              <a:t>Executive Council Discussion</a:t>
            </a:r>
          </a:p>
          <a:p>
            <a:r>
              <a:rPr lang="en-US" dirty="0" smtClean="0"/>
              <a:t>Faculty Retreat Discussion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Senior Exit Survey: Student Perceptions of Achievement of ABET Outcomes </a:t>
            </a:r>
            <a:br>
              <a:rPr lang="en-US" sz="3600" dirty="0" smtClean="0"/>
            </a:br>
            <a:r>
              <a:rPr lang="en-US" sz="3600" dirty="0" smtClean="0"/>
              <a:t>Discussion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866"/>
          </a:xfrm>
        </p:spPr>
        <p:txBody>
          <a:bodyPr/>
          <a:lstStyle/>
          <a:p>
            <a:r>
              <a:rPr lang="en-US" sz="2400" dirty="0" smtClean="0"/>
              <a:t>Scribe to take notes.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Senior Exit Survey: Some Comments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866"/>
          </a:xfrm>
        </p:spPr>
        <p:txBody>
          <a:bodyPr/>
          <a:lstStyle/>
          <a:p>
            <a:r>
              <a:rPr lang="en-US" sz="2400" dirty="0" smtClean="0"/>
              <a:t>Better facilities: lab equipment, computer lab, chairs, furniture, IEEE lounge etc.</a:t>
            </a:r>
          </a:p>
          <a:p>
            <a:r>
              <a:rPr lang="en-US" sz="2400" dirty="0" smtClean="0"/>
              <a:t>Classes have adopted a myriad of social media-like interfaces: </a:t>
            </a:r>
          </a:p>
          <a:p>
            <a:pPr>
              <a:buNone/>
            </a:pPr>
            <a:r>
              <a:rPr lang="en-US" sz="2400" dirty="0" smtClean="0"/>
              <a:t>	Angel, </a:t>
            </a:r>
            <a:r>
              <a:rPr lang="en-US" sz="2400" dirty="0" err="1" smtClean="0"/>
              <a:t>Zussis</a:t>
            </a:r>
            <a:r>
              <a:rPr lang="en-US" sz="2400" dirty="0" smtClean="0"/>
              <a:t>, office 265, </a:t>
            </a:r>
            <a:r>
              <a:rPr lang="en-US" sz="2400" dirty="0" err="1" smtClean="0"/>
              <a:t>Zimbra</a:t>
            </a:r>
            <a:r>
              <a:rPr lang="en-US" sz="2400" dirty="0" smtClean="0"/>
              <a:t>, EECS dept, </a:t>
            </a:r>
            <a:r>
              <a:rPr lang="en-US" sz="2400" dirty="0" err="1" smtClean="0"/>
              <a:t>Facebook</a:t>
            </a:r>
            <a:r>
              <a:rPr lang="en-US" sz="2400" dirty="0" smtClean="0"/>
              <a:t>, </a:t>
            </a:r>
            <a:r>
              <a:rPr lang="en-US" sz="2400" dirty="0" err="1" smtClean="0"/>
              <a:t>Socialcast</a:t>
            </a:r>
            <a:r>
              <a:rPr lang="en-US" sz="2400" dirty="0" smtClean="0"/>
              <a:t>, OSBLE, independent websites. Choose one, nine is ridiculous.</a:t>
            </a:r>
          </a:p>
          <a:p>
            <a:r>
              <a:rPr lang="en-US" sz="2400" dirty="0" smtClean="0"/>
              <a:t>Mix of comments about good and bad professors. </a:t>
            </a:r>
          </a:p>
          <a:p>
            <a:r>
              <a:rPr lang="en-US" sz="2400" dirty="0" smtClean="0"/>
              <a:t>Some concerns about advising.</a:t>
            </a:r>
          </a:p>
          <a:p>
            <a:r>
              <a:rPr lang="en-US" sz="2400" dirty="0" smtClean="0"/>
              <a:t>Need to better advertize Fall/Spring only offering of electives.</a:t>
            </a:r>
          </a:p>
          <a:p>
            <a:r>
              <a:rPr lang="en-US" sz="2400" dirty="0" smtClean="0"/>
              <a:t>More tech electives (</a:t>
            </a:r>
            <a:r>
              <a:rPr lang="en-US" sz="2400" dirty="0" err="1" smtClean="0"/>
              <a:t>CptE</a:t>
            </a:r>
            <a:r>
              <a:rPr lang="en-US" sz="2400" dirty="0" smtClean="0"/>
              <a:t> only)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Senior Exit Survey: Additional Discussion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866"/>
          </a:xfrm>
        </p:spPr>
        <p:txBody>
          <a:bodyPr/>
          <a:lstStyle/>
          <a:p>
            <a:r>
              <a:rPr lang="en-US" sz="2400" dirty="0" smtClean="0"/>
              <a:t>Scribe to take notes.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Professional skills assessment is done in even </a:t>
            </a:r>
            <a:r>
              <a:rPr lang="en-US" dirty="0" smtClean="0"/>
              <a:t>years.</a:t>
            </a:r>
          </a:p>
          <a:p>
            <a:r>
              <a:rPr lang="en-US" dirty="0"/>
              <a:t>N</a:t>
            </a:r>
            <a:r>
              <a:rPr lang="en-US" dirty="0" smtClean="0"/>
              <a:t>ext </a:t>
            </a:r>
            <a:r>
              <a:rPr lang="en-US" dirty="0"/>
              <a:t>assessment is in 2014-15 AY</a:t>
            </a:r>
          </a:p>
        </p:txBody>
      </p:sp>
    </p:spTree>
    <p:extLst>
      <p:ext uri="{BB962C8B-B14F-4D97-AF65-F5344CB8AC3E}">
        <p14:creationId xmlns:p14="http://schemas.microsoft.com/office/powerpoint/2010/main" xmlns="" val="1620908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Junior Writing Portfolio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4220632"/>
              </p:ext>
            </p:extLst>
          </p:nvPr>
        </p:nvGraphicFramePr>
        <p:xfrm>
          <a:off x="609600" y="2307264"/>
          <a:ext cx="7924800" cy="1656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798320"/>
                <a:gridCol w="1584960"/>
                <a:gridCol w="1584960"/>
                <a:gridCol w="1584960"/>
              </a:tblGrid>
              <a:tr h="7674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Program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Pass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Pass with distinction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Needs work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Total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758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+mn-lt"/>
                        </a:rPr>
                        <a:t>BSEE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504 (79.6%)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30 (4.7%)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99 (15.6%)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633 (100%)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758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 smtClean="0">
                          <a:latin typeface="+mn-lt"/>
                        </a:rPr>
                        <a:t>BSCptE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92 (80.7%)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5(4.4%)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17 (14.9%)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114 (100%)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6413"/>
          </a:xfrm>
        </p:spPr>
        <p:txBody>
          <a:bodyPr/>
          <a:lstStyle/>
          <a:p>
            <a:r>
              <a:rPr lang="en-US" dirty="0" smtClean="0"/>
              <a:t>Period: 2005 to 2013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Pass (including with distinction) percentage:</a:t>
            </a:r>
          </a:p>
          <a:p>
            <a:pPr lvl="1"/>
            <a:r>
              <a:rPr lang="en-US" dirty="0" smtClean="0"/>
              <a:t>EE 84.3%,   </a:t>
            </a:r>
            <a:r>
              <a:rPr lang="en-US" dirty="0" err="1" smtClean="0"/>
              <a:t>CptE</a:t>
            </a:r>
            <a:r>
              <a:rPr lang="en-US" dirty="0" smtClean="0"/>
              <a:t> 85.1%   (better than 80% target).</a:t>
            </a:r>
          </a:p>
          <a:p>
            <a:r>
              <a:rPr lang="en-US" dirty="0" smtClean="0"/>
              <a:t>Do we needs a target for “pass with distinction”?</a:t>
            </a:r>
          </a:p>
        </p:txBody>
      </p:sp>
    </p:spTree>
    <p:extLst>
      <p:ext uri="{BB962C8B-B14F-4D97-AF65-F5344CB8AC3E}">
        <p14:creationId xmlns:p14="http://schemas.microsoft.com/office/powerpoint/2010/main" xmlns="" val="2110826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Junior Writing </a:t>
            </a:r>
            <a:r>
              <a:rPr lang="en-US" dirty="0" smtClean="0"/>
              <a:t>Portfolio</a:t>
            </a:r>
            <a:br>
              <a:rPr lang="en-US" dirty="0" smtClean="0"/>
            </a:b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6413"/>
          </a:xfrm>
        </p:spPr>
        <p:txBody>
          <a:bodyPr/>
          <a:lstStyle/>
          <a:p>
            <a:r>
              <a:rPr lang="en-US" dirty="0" smtClean="0"/>
              <a:t>Scribe to take notes.</a:t>
            </a:r>
          </a:p>
        </p:txBody>
      </p:sp>
    </p:spTree>
    <p:extLst>
      <p:ext uri="{BB962C8B-B14F-4D97-AF65-F5344CB8AC3E}">
        <p14:creationId xmlns:p14="http://schemas.microsoft.com/office/powerpoint/2010/main" xmlns="" val="21108266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Excellence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last report </a:t>
            </a:r>
            <a:r>
              <a:rPr lang="en-US" dirty="0" smtClean="0"/>
              <a:t>for </a:t>
            </a:r>
            <a:r>
              <a:rPr lang="en-US" dirty="0"/>
              <a:t>the calendar year </a:t>
            </a:r>
            <a:r>
              <a:rPr lang="en-US" dirty="0" smtClean="0"/>
              <a:t>2013</a:t>
            </a:r>
          </a:p>
          <a:p>
            <a:r>
              <a:rPr lang="en-US" dirty="0" smtClean="0"/>
              <a:t>An observation </a:t>
            </a:r>
            <a:r>
              <a:rPr lang="en-US" dirty="0"/>
              <a:t>related to </a:t>
            </a:r>
            <a:r>
              <a:rPr lang="en-US" dirty="0" smtClean="0"/>
              <a:t>BSEE &amp; </a:t>
            </a:r>
            <a:r>
              <a:rPr lang="en-US" dirty="0" err="1" smtClean="0"/>
              <a:t>BSCptE</a:t>
            </a:r>
            <a:r>
              <a:rPr lang="en-US" dirty="0" smtClean="0"/>
              <a:t> programs 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In EE 416 there were concerns about its structure. A few students mentioned it has soured their experiences/image with/of the EECS program.” </a:t>
            </a:r>
          </a:p>
        </p:txBody>
      </p:sp>
    </p:spTree>
    <p:extLst>
      <p:ext uri="{BB962C8B-B14F-4D97-AF65-F5344CB8AC3E}">
        <p14:creationId xmlns:p14="http://schemas.microsoft.com/office/powerpoint/2010/main" xmlns="" val="2128789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Excellence </a:t>
            </a:r>
            <a:r>
              <a:rPr lang="en-US" dirty="0" smtClean="0"/>
              <a:t>Report</a:t>
            </a:r>
            <a:br>
              <a:rPr lang="en-US" dirty="0" smtClean="0"/>
            </a:b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Scribe to take notes.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87892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Council Discussions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5908"/>
            <a:ext cx="8229600" cy="4850256"/>
          </a:xfrm>
        </p:spPr>
        <p:txBody>
          <a:bodyPr/>
          <a:lstStyle/>
          <a:p>
            <a:r>
              <a:rPr lang="en-US" dirty="0"/>
              <a:t>EECS Executive Council met on April 24, </a:t>
            </a:r>
            <a:r>
              <a:rPr lang="en-US" dirty="0" smtClean="0"/>
              <a:t>2014</a:t>
            </a:r>
          </a:p>
          <a:p>
            <a:r>
              <a:rPr lang="en-US" dirty="0" smtClean="0"/>
              <a:t>Revised </a:t>
            </a:r>
            <a:r>
              <a:rPr lang="en-US" dirty="0"/>
              <a:t>ABET assessment </a:t>
            </a:r>
            <a:r>
              <a:rPr lang="en-US" dirty="0" smtClean="0"/>
              <a:t>process was presented.</a:t>
            </a:r>
          </a:p>
          <a:p>
            <a:r>
              <a:rPr lang="en-US" dirty="0" smtClean="0"/>
              <a:t>One feedback from the Council was to focus on teaching students the soft skills; e.g., how to work as a team and resolve issues within the team.</a:t>
            </a:r>
          </a:p>
          <a:p>
            <a:r>
              <a:rPr lang="en-US" dirty="0" smtClean="0"/>
              <a:t>EE 415/416 address this currently. Integrate explicit training on soft skills in </a:t>
            </a:r>
            <a:r>
              <a:rPr lang="en-US" dirty="0" err="1" smtClean="0"/>
              <a:t>CptS</a:t>
            </a:r>
            <a:r>
              <a:rPr lang="en-US" dirty="0" smtClean="0"/>
              <a:t>/EE 302.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58204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Council </a:t>
            </a:r>
            <a:r>
              <a:rPr lang="en-US" dirty="0" smtClean="0"/>
              <a:t>Discussions</a:t>
            </a:r>
            <a:br>
              <a:rPr lang="en-US" dirty="0" smtClean="0"/>
            </a:br>
            <a:r>
              <a:rPr lang="en-US" dirty="0" smtClean="0"/>
              <a:t>Faculty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Scribe to take notes.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582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0480"/>
          </a:xfrm>
        </p:spPr>
        <p:txBody>
          <a:bodyPr/>
          <a:lstStyle/>
          <a:p>
            <a:r>
              <a:rPr lang="en-US" dirty="0" smtClean="0"/>
              <a:t>Course Assessment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8586"/>
            <a:ext cx="8229600" cy="5007577"/>
          </a:xfrm>
        </p:spPr>
        <p:txBody>
          <a:bodyPr/>
          <a:lstStyle/>
          <a:p>
            <a:r>
              <a:rPr lang="en-US" dirty="0" smtClean="0"/>
              <a:t>Two-year cycle </a:t>
            </a:r>
          </a:p>
          <a:p>
            <a:pPr lvl="1"/>
            <a:r>
              <a:rPr lang="en-US" dirty="0" smtClean="0"/>
              <a:t>Odd years (e.g., 2013-14 AY), assess ABET outcomes A, B, C, E, H, K</a:t>
            </a:r>
          </a:p>
          <a:p>
            <a:pPr lvl="2"/>
            <a:r>
              <a:rPr lang="en-US" dirty="0" smtClean="0"/>
              <a:t>EE 214 (ABCEK)</a:t>
            </a:r>
          </a:p>
          <a:p>
            <a:pPr lvl="2"/>
            <a:r>
              <a:rPr lang="en-US" dirty="0" smtClean="0"/>
              <a:t>EE 321 (ABEK)</a:t>
            </a:r>
          </a:p>
          <a:p>
            <a:pPr lvl="2"/>
            <a:r>
              <a:rPr lang="en-US" dirty="0" smtClean="0"/>
              <a:t>EE 416 (ACHK) </a:t>
            </a:r>
          </a:p>
          <a:p>
            <a:pPr lvl="1"/>
            <a:r>
              <a:rPr lang="en-US" dirty="0" smtClean="0"/>
              <a:t>Even years (e.g., 2014-15 AY), assess ABET outcomes D, F, G, I, J</a:t>
            </a:r>
          </a:p>
          <a:p>
            <a:pPr lvl="2"/>
            <a:r>
              <a:rPr lang="en-US" dirty="0" smtClean="0"/>
              <a:t>EE 234 (G)</a:t>
            </a:r>
          </a:p>
          <a:p>
            <a:pPr lvl="2"/>
            <a:r>
              <a:rPr lang="en-US" dirty="0" smtClean="0"/>
              <a:t>EE 415 (DFGIJ)</a:t>
            </a:r>
          </a:p>
          <a:p>
            <a:pPr lvl="2"/>
            <a:r>
              <a:rPr lang="en-US" dirty="0" smtClean="0"/>
              <a:t>EE 416 (DFGIJ)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Scribe to take notes.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582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7262"/>
            <a:ext cx="8229600" cy="5273336"/>
          </a:xfrm>
        </p:spPr>
        <p:txBody>
          <a:bodyPr/>
          <a:lstStyle/>
          <a:p>
            <a:r>
              <a:rPr lang="en-US" dirty="0" smtClean="0"/>
              <a:t>Assessment Committee: Nominally EE and </a:t>
            </a:r>
            <a:r>
              <a:rPr lang="en-US" dirty="0" err="1" smtClean="0"/>
              <a:t>CptE</a:t>
            </a:r>
            <a:r>
              <a:rPr lang="en-US" dirty="0" smtClean="0"/>
              <a:t> curriculum committee chairs, course instructor. Volunteers welcome!</a:t>
            </a:r>
          </a:p>
          <a:p>
            <a:r>
              <a:rPr lang="en-US" dirty="0" smtClean="0"/>
              <a:t>Instructor collects student samples corresponding to few course deliverables (e.g., Final exam, Quiz, Lab report) suitable for assessment of targeted outcome(s).</a:t>
            </a:r>
          </a:p>
          <a:p>
            <a:pPr lvl="1"/>
            <a:r>
              <a:rPr lang="en-US" dirty="0" smtClean="0"/>
              <a:t>Eight student samples for each deliverable. </a:t>
            </a:r>
          </a:p>
          <a:p>
            <a:r>
              <a:rPr lang="en-US" dirty="0" smtClean="0"/>
              <a:t>Meet week after finals weeks; day or two after grade submission.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8539"/>
          </a:xfrm>
        </p:spPr>
        <p:txBody>
          <a:bodyPr/>
          <a:lstStyle/>
          <a:p>
            <a:r>
              <a:rPr lang="en-US" sz="4000" dirty="0" smtClean="0"/>
              <a:t>Coursework assessment: Observations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3178"/>
            <a:ext cx="8229600" cy="5122986"/>
          </a:xfrm>
        </p:spPr>
        <p:txBody>
          <a:bodyPr/>
          <a:lstStyle/>
          <a:p>
            <a:r>
              <a:rPr lang="en-US" sz="2800" dirty="0" smtClean="0"/>
              <a:t>EE 416: Teams seem to implement designs that largely met the stated goals. Teams appeared to have done solid engineering work; final reports do not necessarily document that work as fully as might be hoped. </a:t>
            </a:r>
          </a:p>
          <a:p>
            <a:pPr lvl="0"/>
            <a:r>
              <a:rPr lang="en-US" sz="2800" dirty="0" smtClean="0"/>
              <a:t>Better coordination between EE 321 and EE 352 would be helpful.</a:t>
            </a:r>
          </a:p>
          <a:p>
            <a:pPr lvl="0"/>
            <a:r>
              <a:rPr lang="en-US" sz="2800" dirty="0" smtClean="0"/>
              <a:t>Average (all courses) assessment scores</a:t>
            </a:r>
            <a:endParaRPr lang="en-US" dirty="0" smtClean="0"/>
          </a:p>
          <a:p>
            <a:pPr>
              <a:buNone/>
            </a:pPr>
            <a:r>
              <a:rPr lang="en-US" sz="2000" dirty="0" smtClean="0"/>
              <a:t>	Unsatisfactory = 1, Needs Improvement = 2, Capable = 3, Exemplary = 4</a:t>
            </a:r>
          </a:p>
          <a:p>
            <a:pPr lvl="0">
              <a:buNone/>
            </a:pPr>
            <a:endParaRPr lang="en-US" dirty="0" smtClean="0"/>
          </a:p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99713" y="5208381"/>
          <a:ext cx="6095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Outcome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3.34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EE214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present labs/projects; TA asks questions based on the design. Feedback is done in an verbal form.</a:t>
            </a:r>
          </a:p>
          <a:p>
            <a:r>
              <a:rPr lang="en-US" dirty="0" smtClean="0"/>
              <a:t>Large number of students</a:t>
            </a:r>
          </a:p>
          <a:p>
            <a:pPr lvl="1"/>
            <a:r>
              <a:rPr lang="en-US" dirty="0" smtClean="0"/>
              <a:t>97 Fall ’13  and 63 Spring ‘14</a:t>
            </a:r>
          </a:p>
          <a:p>
            <a:r>
              <a:rPr lang="en-US" dirty="0" smtClean="0"/>
              <a:t>Projects/labs are important components in our assessment.</a:t>
            </a:r>
          </a:p>
          <a:p>
            <a:pPr lvl="1"/>
            <a:r>
              <a:rPr lang="en-US" dirty="0" smtClean="0"/>
              <a:t>“Real time” assessment of the course.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9400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 415/416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out of 8 teams were chosen</a:t>
            </a:r>
          </a:p>
          <a:p>
            <a:r>
              <a:rPr lang="en-US" dirty="0" smtClean="0"/>
              <a:t>All teams implemented </a:t>
            </a:r>
            <a:r>
              <a:rPr lang="en-US" dirty="0"/>
              <a:t>designs that largely met the stated </a:t>
            </a:r>
            <a:r>
              <a:rPr lang="en-US" dirty="0" smtClean="0"/>
              <a:t>goals.</a:t>
            </a:r>
          </a:p>
          <a:p>
            <a:r>
              <a:rPr lang="en-US" dirty="0"/>
              <a:t>All the teams appeared to have done solid engineering </a:t>
            </a:r>
            <a:r>
              <a:rPr lang="en-US" dirty="0" smtClean="0"/>
              <a:t>work.</a:t>
            </a:r>
          </a:p>
          <a:p>
            <a:r>
              <a:rPr lang="en-US" dirty="0" smtClean="0"/>
              <a:t>There was no concern </a:t>
            </a:r>
            <a:r>
              <a:rPr lang="en-US" dirty="0"/>
              <a:t>in terms of the technical abilities of the students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03263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8539"/>
          </a:xfrm>
        </p:spPr>
        <p:txBody>
          <a:bodyPr/>
          <a:lstStyle/>
          <a:p>
            <a:r>
              <a:rPr lang="en-US" sz="4000" dirty="0" smtClean="0"/>
              <a:t>Coursework assessment: Discussion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3178"/>
            <a:ext cx="8229600" cy="5122986"/>
          </a:xfrm>
        </p:spPr>
        <p:txBody>
          <a:bodyPr/>
          <a:lstStyle/>
          <a:p>
            <a:pPr lvl="0"/>
            <a:r>
              <a:rPr lang="en-US" dirty="0" smtClean="0"/>
              <a:t>Scribe to take notes.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 from Prof. Tom Fischer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875"/>
            <a:ext cx="8229600" cy="5060271"/>
          </a:xfrm>
        </p:spPr>
        <p:txBody>
          <a:bodyPr/>
          <a:lstStyle/>
          <a:p>
            <a:pPr lvl="0"/>
            <a:r>
              <a:rPr lang="en-US" sz="2400" dirty="0" smtClean="0"/>
              <a:t>Beginning of each semester, provide each student ABET criteria A through K (relevant to a course) and the respective performance indicators. </a:t>
            </a:r>
          </a:p>
          <a:p>
            <a:pPr lvl="0"/>
            <a:r>
              <a:rPr lang="en-US" sz="2400" dirty="0" smtClean="0"/>
              <a:t>Each student must then verify their individual successful accomplishment of each listed indicator, with the date of accomplishment submitted as part of the course record. This could be done on-line. </a:t>
            </a:r>
          </a:p>
          <a:p>
            <a:pPr lvl="0"/>
            <a:r>
              <a:rPr lang="en-US" sz="2400" dirty="0" smtClean="0"/>
              <a:t>Accomplishment must be verified by the TA or Instructor. Accomplishment could include such things as acceptable score on a test problem or project. </a:t>
            </a:r>
          </a:p>
          <a:p>
            <a:pPr lvl="0"/>
            <a:r>
              <a:rPr lang="en-US" sz="2400" dirty="0" smtClean="0"/>
              <a:t>The goal would be to better connect the criteria and performance indicators with student work and accomplishment.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1198</Words>
  <Application>Microsoft Office PowerPoint</Application>
  <PresentationFormat>On-screen Show (4:3)</PresentationFormat>
  <Paragraphs>153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EECS Faculty Retreat ECE Assessment Report</vt:lpstr>
      <vt:lpstr>Components of Assessment</vt:lpstr>
      <vt:lpstr>Course Assessment Cycle</vt:lpstr>
      <vt:lpstr>Course Assessment</vt:lpstr>
      <vt:lpstr>Coursework assessment: Observations</vt:lpstr>
      <vt:lpstr>EE214</vt:lpstr>
      <vt:lpstr>EE 415/416</vt:lpstr>
      <vt:lpstr>Coursework assessment: Discussion</vt:lpstr>
      <vt:lpstr>Suggestion from Prof. Tom Fischer</vt:lpstr>
      <vt:lpstr>2014-15 AY: Courses Targeted</vt:lpstr>
      <vt:lpstr>Implementation of Tom’s suggestion??</vt:lpstr>
      <vt:lpstr>Senior Exit Survey: Jobs, grad. school</vt:lpstr>
      <vt:lpstr>Salary range reported (18 students)</vt:lpstr>
      <vt:lpstr>Salary range reported (8 students)</vt:lpstr>
      <vt:lpstr>Senior Exit Survey: Jobs, grad. school</vt:lpstr>
      <vt:lpstr>Senior Exit Survey: Jobs, grad. School Discussion</vt:lpstr>
      <vt:lpstr>Senior Exit Survey: Student Perceptions of Achievement of ABET Outcomes </vt:lpstr>
      <vt:lpstr>Senior Exit Survey: Student Perceptions of Achievement of ABET Outcomes </vt:lpstr>
      <vt:lpstr>Senior Exit Survey: Student Perceptions of Achievement of ABET Outcomes </vt:lpstr>
      <vt:lpstr>Senior Exit Survey: Student Perceptions of Achievement of ABET Outcomes  Discussion</vt:lpstr>
      <vt:lpstr>Senior Exit Survey: Some Comments</vt:lpstr>
      <vt:lpstr>Senior Exit Survey: Additional Discussion</vt:lpstr>
      <vt:lpstr>Professional skills</vt:lpstr>
      <vt:lpstr>Junior Writing Portfolio</vt:lpstr>
      <vt:lpstr>Junior Writing Portfolio Discussion</vt:lpstr>
      <vt:lpstr>Teaching Excellence Report</vt:lpstr>
      <vt:lpstr>Teaching Excellence Report Discussion</vt:lpstr>
      <vt:lpstr>Executive Council Discussions</vt:lpstr>
      <vt:lpstr>Executive Council Discussions Faculty discussion</vt:lpstr>
      <vt:lpstr>Additional discussion</vt:lpstr>
    </vt:vector>
  </TitlesOfParts>
  <Company>School of EECS @ WSU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Faculty Retreat ECE Topics</dc:title>
  <dc:creator>Behrooz Shirazi</dc:creator>
  <cp:lastModifiedBy>K Sivakumar</cp:lastModifiedBy>
  <cp:revision>31</cp:revision>
  <dcterms:created xsi:type="dcterms:W3CDTF">2013-05-14T00:46:33Z</dcterms:created>
  <dcterms:modified xsi:type="dcterms:W3CDTF">2014-08-21T19:41:33Z</dcterms:modified>
</cp:coreProperties>
</file>