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440" r:id="rId2"/>
    <p:sldId id="441" r:id="rId3"/>
    <p:sldId id="448" r:id="rId4"/>
    <p:sldId id="442" r:id="rId5"/>
    <p:sldId id="443" r:id="rId6"/>
    <p:sldId id="444" r:id="rId7"/>
    <p:sldId id="445" r:id="rId8"/>
    <p:sldId id="446" r:id="rId9"/>
    <p:sldId id="447" r:id="rId10"/>
    <p:sldId id="449" r:id="rId11"/>
    <p:sldId id="450" r:id="rId12"/>
    <p:sldId id="451" r:id="rId13"/>
    <p:sldId id="452" r:id="rId14"/>
    <p:sldId id="453" r:id="rId15"/>
    <p:sldId id="454" r:id="rId16"/>
    <p:sldId id="455" r:id="rId17"/>
    <p:sldId id="456" r:id="rId18"/>
    <p:sldId id="457" r:id="rId19"/>
    <p:sldId id="458" r:id="rId20"/>
    <p:sldId id="459" r:id="rId21"/>
    <p:sldId id="460" r:id="rId22"/>
    <p:sldId id="461" r:id="rId23"/>
    <p:sldId id="462" r:id="rId24"/>
    <p:sldId id="463" r:id="rId2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008000"/>
    <a:srgbClr val="CFEEFD"/>
    <a:srgbClr val="0000FF"/>
    <a:srgbClr val="78CD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-18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7E2F2C8-DED9-7B48-82D9-71FCC5C72579}" type="datetimeFigureOut">
              <a:rPr lang="en-US"/>
              <a:pPr>
                <a:defRPr/>
              </a:pPr>
              <a:t>8/20/14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7BED6C4-C997-844A-AEFD-669B01E40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65829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FBC47222-361C-9D4F-A4AB-036A373D564E}" type="datetimeFigureOut">
              <a:rPr lang="en-US"/>
              <a:pPr>
                <a:defRPr/>
              </a:pPr>
              <a:t>8/20/14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579F5C07-1C84-C34B-B851-CE32B3CC85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2223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63ED8B4-3AF1-D942-BF56-E6B302F0997E}" type="slidenum">
              <a:rPr lang="en-US" sz="1200">
                <a:latin typeface="Calibri" charset="0"/>
              </a:rPr>
              <a:pPr eaLnBrk="1" hangingPunct="1"/>
              <a:t>1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11"/>
          <p:cNvSpPr>
            <a:spLocks noChangeShapeType="1"/>
          </p:cNvSpPr>
          <p:nvPr/>
        </p:nvSpPr>
        <p:spPr bwMode="auto">
          <a:xfrm>
            <a:off x="514350" y="5349875"/>
            <a:ext cx="8629650" cy="3175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13"/>
          <p:cNvGrpSpPr>
            <a:grpSpLocks/>
          </p:cNvGrpSpPr>
          <p:nvPr userDrawn="1"/>
        </p:nvGrpSpPr>
        <p:grpSpPr bwMode="auto">
          <a:xfrm>
            <a:off x="0" y="215900"/>
            <a:ext cx="9144000" cy="546100"/>
            <a:chOff x="0" y="216126"/>
            <a:chExt cx="9144000" cy="545874"/>
          </a:xfrm>
        </p:grpSpPr>
        <p:pic>
          <p:nvPicPr>
            <p:cNvPr id="6" name="Picture 13" descr="wsu2color-header.jpg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16126"/>
              <a:ext cx="9144000" cy="5458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14" descr="School of EECS.jpg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72200" y="457200"/>
              <a:ext cx="2884932" cy="1554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8" name="Picture 2" descr="sunnyside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93" t="12477" r="24750" b="10986"/>
          <a:stretch>
            <a:fillRect/>
          </a:stretch>
        </p:blipFill>
        <p:spPr bwMode="auto">
          <a:xfrm>
            <a:off x="5867400" y="990600"/>
            <a:ext cx="2667000" cy="2433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11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895600" y="6400800"/>
            <a:ext cx="3352800" cy="288925"/>
          </a:xfrm>
        </p:spPr>
        <p:txBody>
          <a:bodyPr/>
          <a:lstStyle>
            <a:lvl1pPr algn="ctr">
              <a:defRPr>
                <a:solidFill>
                  <a:srgbClr val="C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57950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11816-F880-F843-B2F6-5D3676C26F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206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614490-B47B-9443-A658-94A84AA6C0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972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EBCD8-0F70-0E45-9A88-9716DA16B9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5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0" y="215900"/>
            <a:ext cx="9144000" cy="546100"/>
            <a:chOff x="0" y="216126"/>
            <a:chExt cx="9144000" cy="545874"/>
          </a:xfrm>
        </p:grpSpPr>
        <p:pic>
          <p:nvPicPr>
            <p:cNvPr id="5" name="Picture 12" descr="wsu2color-header.jpg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16126"/>
              <a:ext cx="9144000" cy="5458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13" descr="School of EECS.jpg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72200" y="457200"/>
              <a:ext cx="2884932" cy="1554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8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048000" y="64008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11339B-0F31-B547-9340-AE1104EF34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20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+mn-ea"/>
              <a:cs typeface="Arial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598BB-A789-524E-BA36-540AE0F221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972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682752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FC44E9-951B-1E44-9D83-5EBA4B59F6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412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+mn-ea"/>
              <a:cs typeface="Arial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745A47-EA3F-154B-9451-08BC531B5F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115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2807E-EBB7-CD4F-B73B-2AFB1E23A1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824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99ACF-F1BB-7040-BB22-B966A32A79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593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+mn-ea"/>
              <a:cs typeface="Arial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D206D-9A35-714F-9093-AF00B6CB38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218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606CBC-7C6F-9C44-97FF-E2009E38C2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109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3.jpeg"/><Relationship Id="rId14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304800" y="1752600"/>
            <a:ext cx="86868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152400" y="64008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C00000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2971800" y="6400800"/>
            <a:ext cx="3352800" cy="288925"/>
          </a:xfrm>
          <a:prstGeom prst="rect">
            <a:avLst/>
          </a:prstGeom>
        </p:spPr>
        <p:txBody>
          <a:bodyPr vert="horz"/>
          <a:lstStyle>
            <a:lvl1pPr algn="ctr" eaLnBrk="1" latinLnBrk="0" hangingPunct="1">
              <a:defRPr kumimoji="0" sz="1200">
                <a:solidFill>
                  <a:srgbClr val="C00000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61125"/>
            <a:ext cx="7620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C00000"/>
                </a:solidFill>
              </a:defRPr>
            </a:lvl1pPr>
          </a:lstStyle>
          <a:p>
            <a:pPr>
              <a:defRPr/>
            </a:pPr>
            <a:fld id="{992315A6-A628-054D-97E3-C9FB586351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7620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1" name="Straight Connector 8"/>
          <p:cNvSpPr>
            <a:spLocks noChangeShapeType="1"/>
          </p:cNvSpPr>
          <p:nvPr/>
        </p:nvSpPr>
        <p:spPr bwMode="auto">
          <a:xfrm>
            <a:off x="514350" y="1370013"/>
            <a:ext cx="8629650" cy="1587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32" name="Group 14"/>
          <p:cNvGrpSpPr>
            <a:grpSpLocks/>
          </p:cNvGrpSpPr>
          <p:nvPr userDrawn="1"/>
        </p:nvGrpSpPr>
        <p:grpSpPr bwMode="auto">
          <a:xfrm>
            <a:off x="0" y="215900"/>
            <a:ext cx="9144000" cy="546100"/>
            <a:chOff x="0" y="216126"/>
            <a:chExt cx="9144000" cy="545874"/>
          </a:xfrm>
        </p:grpSpPr>
        <p:pic>
          <p:nvPicPr>
            <p:cNvPr id="1033" name="Picture 15" descr="wsu2color-header.jpg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16126"/>
              <a:ext cx="9144000" cy="5458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4" name="Picture 16" descr="School of EECS.jpg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72200" y="457200"/>
              <a:ext cx="2884932" cy="1554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69" r:id="rId4"/>
    <p:sldLayoutId id="2147483875" r:id="rId5"/>
    <p:sldLayoutId id="2147483870" r:id="rId6"/>
    <p:sldLayoutId id="2147483876" r:id="rId7"/>
    <p:sldLayoutId id="2147483877" r:id="rId8"/>
    <p:sldLayoutId id="2147483878" r:id="rId9"/>
    <p:sldLayoutId id="2147483871" r:id="rId10"/>
    <p:sldLayoutId id="2147483879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SzPct val="70000"/>
        <a:buFont typeface="Wingdings" charset="0"/>
        <a:buChar char="q"/>
        <a:defRPr sz="3200" kern="1200">
          <a:solidFill>
            <a:schemeClr val="tx2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SzPct val="70000"/>
        <a:buFont typeface="Courier New" charset="0"/>
        <a:buChar char="o"/>
        <a:defRPr sz="2800" kern="1200">
          <a:solidFill>
            <a:schemeClr val="tx2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SzPct val="70000"/>
        <a:buFont typeface="Wingdings" charset="0"/>
        <a:buChar char="§"/>
        <a:defRPr sz="2400" kern="1200">
          <a:solidFill>
            <a:schemeClr val="tx2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SzPct val="70000"/>
        <a:buFont typeface="Arial" charset="0"/>
        <a:buChar char="•"/>
        <a:defRPr sz="2000" kern="1200">
          <a:solidFill>
            <a:schemeClr val="tx2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SzPct val="60000"/>
        <a:buFont typeface="Wingdings 2" charset="0"/>
        <a:buChar char=""/>
        <a:defRPr sz="2000" kern="1200">
          <a:solidFill>
            <a:schemeClr val="tx2"/>
          </a:solidFill>
          <a:latin typeface="+mn-lt"/>
          <a:ea typeface="ＭＳ Ｐゴシック" charset="0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Annual retreat – August 2014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895600"/>
            <a:ext cx="8458200" cy="1905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  <a:cs typeface="+mn-cs"/>
              </a:rPr>
              <a:t>School of EECS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ea typeface="+mn-ea"/>
              <a:cs typeface="+mn-cs"/>
            </a:endParaRPr>
          </a:p>
        </p:txBody>
      </p:sp>
      <p:sp>
        <p:nvSpPr>
          <p:cNvPr id="15363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5BA471B-0CC4-6743-A852-9737E6999EAF}" type="slidenum">
              <a:rPr lang="en-US" sz="1200">
                <a:solidFill>
                  <a:srgbClr val="C00000"/>
                </a:solidFill>
              </a:rPr>
              <a:pPr eaLnBrk="1" hangingPunct="1"/>
              <a:t>1</a:t>
            </a:fld>
            <a:endParaRPr lang="en-US" sz="1200">
              <a:solidFill>
                <a:srgbClr val="C00000"/>
              </a:solidFill>
            </a:endParaRPr>
          </a:p>
        </p:txBody>
      </p:sp>
      <p:pic>
        <p:nvPicPr>
          <p:cNvPr id="1536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25" y="1274763"/>
            <a:ext cx="52387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smtClean="0">
                <a:solidFill>
                  <a:srgbClr val="C00000"/>
                </a:solidFill>
                <a:cs typeface="Arial" charset="0"/>
              </a:rPr>
              <a:t>August 22, 2014</a:t>
            </a:r>
            <a:endParaRPr lang="en-US" sz="1200">
              <a:solidFill>
                <a:srgbClr val="C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493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08202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en-US" dirty="0"/>
              <a:t>Reducing </a:t>
            </a:r>
            <a:r>
              <a:rPr lang="en-US" dirty="0" smtClean="0"/>
              <a:t>certification </a:t>
            </a:r>
            <a:r>
              <a:rPr lang="en-US" dirty="0"/>
              <a:t>requirements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Computer Science in particular</a:t>
            </a:r>
          </a:p>
          <a:p>
            <a:r>
              <a:rPr lang="en-US" dirty="0" smtClean="0"/>
              <a:t>External view: the sooner a student is certified, the sooner s/he graduates</a:t>
            </a:r>
          </a:p>
          <a:p>
            <a:r>
              <a:rPr lang="en-US" dirty="0" smtClean="0"/>
              <a:t>WSU looks bad compared to the rest of academic institutions in the state</a:t>
            </a:r>
          </a:p>
          <a:p>
            <a:pPr lvl="1"/>
            <a:r>
              <a:rPr lang="en-US" dirty="0" smtClean="0"/>
              <a:t>See CS Certification Comparison file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1339B-0F31-B547-9340-AE1104EF34D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9325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Student </a:t>
            </a:r>
            <a:r>
              <a:rPr lang="en-US" dirty="0" smtClean="0"/>
              <a:t>retention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CS enrollment is critical to our success</a:t>
            </a:r>
          </a:p>
          <a:p>
            <a:r>
              <a:rPr lang="en-US" dirty="0" smtClean="0"/>
              <a:t>We need to do a much better job of retaining (CS) students</a:t>
            </a:r>
          </a:p>
          <a:p>
            <a:r>
              <a:rPr lang="en-US" dirty="0" err="1" smtClean="0"/>
              <a:t>CptS</a:t>
            </a:r>
            <a:r>
              <a:rPr lang="en-US" dirty="0" smtClean="0"/>
              <a:t> 111 is not the answer to everything</a:t>
            </a:r>
          </a:p>
          <a:p>
            <a:r>
              <a:rPr lang="en-US" dirty="0" smtClean="0"/>
              <a:t>Attrition rate may be more than 50%</a:t>
            </a:r>
          </a:p>
          <a:p>
            <a:r>
              <a:rPr lang="en-US" dirty="0" smtClean="0"/>
              <a:t>Need to figure out the root cause and address the problem(s) accordingly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1339B-0F31-B547-9340-AE1104EF34D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148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recruitment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1339B-0F31-B547-9340-AE1104EF34D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7246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recruitment and retention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significant faculty service</a:t>
            </a:r>
          </a:p>
          <a:p>
            <a:pPr lvl="1"/>
            <a:r>
              <a:rPr lang="en-US" dirty="0" smtClean="0"/>
              <a:t>Similar to Grad Studies and Grad Student Recruitment</a:t>
            </a:r>
          </a:p>
          <a:p>
            <a:pPr lvl="1"/>
            <a:r>
              <a:rPr lang="en-US" dirty="0" smtClean="0"/>
              <a:t>Course Scheduling</a:t>
            </a:r>
          </a:p>
          <a:p>
            <a:pPr lvl="1"/>
            <a:r>
              <a:rPr lang="en-US" dirty="0" smtClean="0"/>
              <a:t>ABET assessment and coordination</a:t>
            </a:r>
          </a:p>
          <a:p>
            <a:r>
              <a:rPr lang="en-US" dirty="0" smtClean="0"/>
              <a:t>Course off-load and one-month summer support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1339B-0F31-B547-9340-AE1104EF34D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5199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Core/new courses discussion; graduate handbook (</a:t>
            </a:r>
            <a:r>
              <a:rPr lang="en-US" dirty="0" err="1"/>
              <a:t>Shira</a:t>
            </a:r>
            <a:r>
              <a:rPr lang="en-US" dirty="0"/>
              <a:t>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1339B-0F31-B547-9340-AE1104EF34D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468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PhD qualifying exam revisited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UCLA model</a:t>
            </a:r>
          </a:p>
          <a:p>
            <a:pPr lvl="1"/>
            <a:r>
              <a:rPr lang="en-US" dirty="0" smtClean="0"/>
              <a:t>Have the student write a paper</a:t>
            </a:r>
          </a:p>
          <a:p>
            <a:pPr lvl="2"/>
            <a:r>
              <a:rPr lang="en-US" dirty="0" smtClean="0"/>
              <a:t>Intro to research area</a:t>
            </a:r>
          </a:p>
          <a:p>
            <a:pPr lvl="2"/>
            <a:r>
              <a:rPr lang="en-US" dirty="0" smtClean="0"/>
              <a:t>Motivation for their research</a:t>
            </a:r>
          </a:p>
          <a:p>
            <a:pPr lvl="2"/>
            <a:r>
              <a:rPr lang="en-US" dirty="0" smtClean="0"/>
              <a:t>Research goals</a:t>
            </a:r>
          </a:p>
          <a:p>
            <a:pPr lvl="2"/>
            <a:r>
              <a:rPr lang="en-US" dirty="0" smtClean="0"/>
              <a:t>Research plan for achieving goals</a:t>
            </a:r>
          </a:p>
          <a:p>
            <a:pPr lvl="1"/>
            <a:r>
              <a:rPr lang="en-US" dirty="0" smtClean="0"/>
              <a:t>The paper will be judged by a panel of 3 faculty who will review it based on specific criteria</a:t>
            </a:r>
          </a:p>
          <a:p>
            <a:pPr lvl="1"/>
            <a:r>
              <a:rPr lang="en-US" dirty="0" smtClean="0"/>
              <a:t>To pass, the paper must be accepted by the panel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1339B-0F31-B547-9340-AE1104EF34D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160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Research</a:t>
            </a:r>
            <a:r>
              <a:rPr lang="en-US" dirty="0" smtClean="0"/>
              <a:t>-teaching Areas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Power</a:t>
            </a:r>
          </a:p>
          <a:p>
            <a:pPr lvl="1"/>
            <a:r>
              <a:rPr lang="en-US" sz="1600" dirty="0" smtClean="0"/>
              <a:t>Chen-</a:t>
            </a:r>
            <a:r>
              <a:rPr lang="en-US" sz="1600" dirty="0" err="1" smtClean="0"/>
              <a:t>Ching</a:t>
            </a:r>
            <a:r>
              <a:rPr lang="en-US" sz="1600" dirty="0" smtClean="0"/>
              <a:t> and </a:t>
            </a:r>
            <a:r>
              <a:rPr lang="en-US" sz="1600" dirty="0" err="1" smtClean="0"/>
              <a:t>Anjan</a:t>
            </a:r>
            <a:endParaRPr lang="en-US" sz="1600" dirty="0" smtClean="0"/>
          </a:p>
          <a:p>
            <a:r>
              <a:rPr lang="en-US" sz="1800" dirty="0" smtClean="0"/>
              <a:t>ML</a:t>
            </a:r>
          </a:p>
          <a:p>
            <a:pPr lvl="1"/>
            <a:r>
              <a:rPr lang="en-US" sz="1600" dirty="0" smtClean="0"/>
              <a:t>Diane and Larry</a:t>
            </a:r>
          </a:p>
          <a:p>
            <a:r>
              <a:rPr lang="en-US" sz="1800" dirty="0" smtClean="0"/>
              <a:t>Microelectronics and Computer Engineering</a:t>
            </a:r>
          </a:p>
          <a:p>
            <a:pPr lvl="1"/>
            <a:r>
              <a:rPr lang="en-US" sz="1600" dirty="0" err="1" smtClean="0"/>
              <a:t>Partha</a:t>
            </a:r>
            <a:endParaRPr lang="en-US" sz="1600" dirty="0" smtClean="0"/>
          </a:p>
          <a:p>
            <a:r>
              <a:rPr lang="en-US" sz="1800" dirty="0" smtClean="0"/>
              <a:t>Data Science</a:t>
            </a:r>
          </a:p>
          <a:p>
            <a:pPr lvl="1"/>
            <a:r>
              <a:rPr lang="en-US" sz="1600" dirty="0" smtClean="0"/>
              <a:t>TBD</a:t>
            </a:r>
          </a:p>
          <a:p>
            <a:r>
              <a:rPr lang="en-US" sz="1800" dirty="0" smtClean="0"/>
              <a:t>Systems, signals, and control</a:t>
            </a:r>
          </a:p>
          <a:p>
            <a:pPr lvl="1"/>
            <a:r>
              <a:rPr lang="en-US" sz="1600" dirty="0" smtClean="0"/>
              <a:t>TBD</a:t>
            </a:r>
          </a:p>
          <a:p>
            <a:r>
              <a:rPr lang="en-US" sz="1800" dirty="0" smtClean="0"/>
              <a:t>Distributed and networked systems</a:t>
            </a:r>
          </a:p>
          <a:p>
            <a:pPr lvl="1"/>
            <a:r>
              <a:rPr lang="en-US" sz="1600" dirty="0" smtClean="0"/>
              <a:t>TBD</a:t>
            </a:r>
          </a:p>
          <a:p>
            <a:r>
              <a:rPr lang="en-US" sz="1800" dirty="0" smtClean="0"/>
              <a:t>Bioinformatics??</a:t>
            </a:r>
          </a:p>
          <a:p>
            <a:r>
              <a:rPr lang="en-US" sz="1800" dirty="0" smtClean="0"/>
              <a:t>Others???</a:t>
            </a:r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1339B-0F31-B547-9340-AE1104EF34D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9506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Misc</a:t>
            </a:r>
            <a:r>
              <a:rPr lang="en-US" dirty="0" smtClean="0"/>
              <a:t>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FE exam – for program assessment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1339B-0F31-B547-9340-AE1104EF34D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8596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Misc</a:t>
            </a:r>
            <a:r>
              <a:rPr lang="en-US" dirty="0" smtClean="0"/>
              <a:t>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EE </a:t>
            </a:r>
            <a:r>
              <a:rPr lang="en-US" sz="2800" dirty="0"/>
              <a:t>at Olympic College, Bremerton</a:t>
            </a:r>
          </a:p>
          <a:p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1339B-0F31-B547-9340-AE1104EF34D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9381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Misc</a:t>
            </a:r>
            <a:r>
              <a:rPr lang="en-US" dirty="0" smtClean="0"/>
              <a:t>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Communicating </a:t>
            </a:r>
            <a:r>
              <a:rPr lang="en-US" sz="2800" dirty="0"/>
              <a:t>with PhD student recruits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1339B-0F31-B547-9340-AE1104EF34D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471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07:45 – 08:15 AM:	Breakfast</a:t>
            </a:r>
          </a:p>
          <a:p>
            <a:r>
              <a:rPr lang="en-US" sz="2000" dirty="0" smtClean="0"/>
              <a:t>08:15 – 10:00 AM:	School-wide issues, led by Behrooz, Scribed by </a:t>
            </a:r>
            <a:r>
              <a:rPr lang="en-US" sz="2000" dirty="0" err="1" smtClean="0"/>
              <a:t>Sakire</a:t>
            </a:r>
            <a:endParaRPr lang="en-US" sz="2000" dirty="0" smtClean="0"/>
          </a:p>
          <a:p>
            <a:r>
              <a:rPr lang="en-US" sz="2000" dirty="0" smtClean="0"/>
              <a:t>10:00 – 10:15 AM:	Break</a:t>
            </a:r>
          </a:p>
          <a:p>
            <a:r>
              <a:rPr lang="en-US" sz="2000" dirty="0" smtClean="0"/>
              <a:t>10:15 – 10:45 AM:	ABET – School-wide issues, led by Chris, Scribed by 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		</a:t>
            </a:r>
            <a:r>
              <a:rPr lang="en-US" sz="2000" dirty="0" err="1" smtClean="0"/>
              <a:t>Sakire</a:t>
            </a:r>
            <a:endParaRPr lang="en-US" sz="2000" dirty="0" smtClean="0"/>
          </a:p>
          <a:p>
            <a:r>
              <a:rPr lang="en-US" sz="2000" dirty="0" smtClean="0"/>
              <a:t>10:45 – 12:15 PM:	Breakout session: ABET and Curriculum issues</a:t>
            </a:r>
          </a:p>
          <a:p>
            <a:pPr lvl="1"/>
            <a:r>
              <a:rPr lang="en-US" sz="1800" dirty="0" smtClean="0"/>
              <a:t>ECE: Led by Siva and Scribed by Ben</a:t>
            </a:r>
          </a:p>
          <a:p>
            <a:pPr lvl="1"/>
            <a:r>
              <a:rPr lang="en-US" sz="1800" dirty="0" smtClean="0"/>
              <a:t>CS: Led by Chris and Scribed by Adam</a:t>
            </a:r>
            <a:endParaRPr lang="en-US" sz="2000" dirty="0" smtClean="0"/>
          </a:p>
          <a:p>
            <a:r>
              <a:rPr lang="en-US" sz="2000" dirty="0" smtClean="0"/>
              <a:t>12:15 – 01:15 PM:	Working lunch</a:t>
            </a:r>
          </a:p>
          <a:p>
            <a:pPr marL="347472" indent="-347472"/>
            <a:r>
              <a:rPr lang="en-US" sz="2000" dirty="0" smtClean="0"/>
              <a:t>01:15 – 01:30 PM:	EE at Olympic College, Bremerton, led by Jeffrey 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		Brown </a:t>
            </a:r>
          </a:p>
          <a:p>
            <a:r>
              <a:rPr lang="en-US" sz="2000" dirty="0" smtClean="0"/>
              <a:t>01:30 – 03:00 PM: 	Breakout session reports presentations</a:t>
            </a:r>
          </a:p>
          <a:p>
            <a:r>
              <a:rPr lang="en-US" sz="2000" dirty="0" smtClean="0"/>
              <a:t>03:00 PM:		Refreshments, meeting adjourns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1339B-0F31-B547-9340-AE1104EF34D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1194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Misc</a:t>
            </a:r>
            <a:r>
              <a:rPr lang="en-US" dirty="0" smtClean="0"/>
              <a:t>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Faculty </a:t>
            </a:r>
            <a:r>
              <a:rPr lang="en-US" sz="2800" dirty="0"/>
              <a:t>mentors and </a:t>
            </a:r>
            <a:r>
              <a:rPr lang="en-US" sz="2800" dirty="0" smtClean="0"/>
              <a:t>mentors’ evaluations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1339B-0F31-B547-9340-AE1104EF34D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2427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Misc</a:t>
            </a:r>
            <a:r>
              <a:rPr lang="en-US" dirty="0" smtClean="0"/>
              <a:t>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Mentoring </a:t>
            </a:r>
            <a:r>
              <a:rPr lang="en-US" sz="2800" dirty="0"/>
              <a:t>of student instructors</a:t>
            </a:r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1339B-0F31-B547-9340-AE1104EF34D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8924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Misc</a:t>
            </a:r>
            <a:r>
              <a:rPr lang="en-US" dirty="0" smtClean="0"/>
              <a:t>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Conference </a:t>
            </a:r>
            <a:r>
              <a:rPr lang="en-US" sz="2800" dirty="0"/>
              <a:t>rooms utilization (</a:t>
            </a:r>
            <a:r>
              <a:rPr lang="en-US" sz="2800" dirty="0" err="1"/>
              <a:t>Sakire</a:t>
            </a:r>
            <a:r>
              <a:rPr lang="en-US" sz="2800" dirty="0"/>
              <a:t>)</a:t>
            </a:r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1339B-0F31-B547-9340-AE1104EF34D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0354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Misc</a:t>
            </a:r>
            <a:r>
              <a:rPr lang="en-US" dirty="0" smtClean="0"/>
              <a:t>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Canceling </a:t>
            </a:r>
            <a:r>
              <a:rPr lang="en-US" sz="2800" dirty="0"/>
              <a:t>low-enrollment classes</a:t>
            </a:r>
          </a:p>
          <a:p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1339B-0F31-B547-9340-AE1104EF34D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2414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Misc</a:t>
            </a:r>
            <a:r>
              <a:rPr lang="en-US" dirty="0" smtClean="0"/>
              <a:t>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Accreditation </a:t>
            </a:r>
            <a:r>
              <a:rPr lang="en-US" sz="2800" dirty="0"/>
              <a:t>of the </a:t>
            </a:r>
            <a:r>
              <a:rPr lang="en-US" sz="2800" dirty="0" err="1"/>
              <a:t>CptS</a:t>
            </a:r>
            <a:r>
              <a:rPr lang="en-US" sz="2800" dirty="0"/>
              <a:t> BA program</a:t>
            </a:r>
          </a:p>
          <a:p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1339B-0F31-B547-9340-AE1104EF34D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812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Retreat material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087" y="2309794"/>
            <a:ext cx="8686800" cy="184971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http://</a:t>
            </a:r>
            <a:r>
              <a:rPr lang="en-US" dirty="0" err="1"/>
              <a:t>eecs.wsu.edu</a:t>
            </a:r>
            <a:r>
              <a:rPr lang="en-US" dirty="0"/>
              <a:t>/~</a:t>
            </a:r>
            <a:r>
              <a:rPr lang="en-US" dirty="0" err="1"/>
              <a:t>shirazi</a:t>
            </a:r>
            <a:r>
              <a:rPr lang="en-US" dirty="0"/>
              <a:t>/Retreat_2014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1339B-0F31-B547-9340-AE1104EF34D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795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– school-wide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400" dirty="0" smtClean="0"/>
              <a:t>Performance benchmarks</a:t>
            </a:r>
          </a:p>
          <a:p>
            <a:r>
              <a:rPr lang="en-US" sz="1400" dirty="0" smtClean="0"/>
              <a:t>EECS </a:t>
            </a:r>
            <a:r>
              <a:rPr lang="en-US" sz="1400" dirty="0"/>
              <a:t>s</a:t>
            </a:r>
            <a:r>
              <a:rPr lang="en-US" sz="1400" dirty="0" smtClean="0"/>
              <a:t>trategic plan</a:t>
            </a:r>
          </a:p>
          <a:p>
            <a:r>
              <a:rPr lang="en-US" sz="1400" dirty="0" smtClean="0"/>
              <a:t>2014-15 faculty </a:t>
            </a:r>
            <a:r>
              <a:rPr lang="en-US" sz="1400" dirty="0"/>
              <a:t>r</a:t>
            </a:r>
            <a:r>
              <a:rPr lang="en-US" sz="1400" dirty="0" smtClean="0"/>
              <a:t>ecruiting </a:t>
            </a:r>
            <a:r>
              <a:rPr lang="en-US" sz="1400" dirty="0"/>
              <a:t>p</a:t>
            </a:r>
            <a:r>
              <a:rPr lang="en-US" sz="1400" dirty="0" smtClean="0"/>
              <a:t>lan</a:t>
            </a:r>
          </a:p>
          <a:p>
            <a:r>
              <a:rPr lang="en-US" sz="1400" dirty="0" smtClean="0"/>
              <a:t>Graduate programs bylaws</a:t>
            </a:r>
          </a:p>
          <a:p>
            <a:r>
              <a:rPr lang="en-US" sz="1400" dirty="0" smtClean="0"/>
              <a:t>Reducing Computer Science (and other programs?) certification requirements</a:t>
            </a:r>
          </a:p>
          <a:p>
            <a:r>
              <a:rPr lang="en-US" sz="1400" dirty="0" smtClean="0"/>
              <a:t>Student recruitment and retention (esp. CS)</a:t>
            </a:r>
          </a:p>
          <a:p>
            <a:r>
              <a:rPr lang="en-US" sz="1400" dirty="0" smtClean="0"/>
              <a:t>FE exam – for program assessment?</a:t>
            </a:r>
          </a:p>
          <a:p>
            <a:r>
              <a:rPr lang="en-US" sz="1400" dirty="0" smtClean="0"/>
              <a:t>EE at Olympic College, Bremerton</a:t>
            </a:r>
          </a:p>
          <a:p>
            <a:r>
              <a:rPr lang="en-US" sz="1400" dirty="0" smtClean="0"/>
              <a:t>Core/new courses discussion; graduate handbook (</a:t>
            </a:r>
            <a:r>
              <a:rPr lang="en-US" sz="1400" dirty="0" err="1" smtClean="0"/>
              <a:t>Shira</a:t>
            </a:r>
            <a:r>
              <a:rPr lang="en-US" sz="1400" dirty="0" smtClean="0"/>
              <a:t>)</a:t>
            </a:r>
          </a:p>
          <a:p>
            <a:r>
              <a:rPr lang="en-US" sz="1400" dirty="0" smtClean="0"/>
              <a:t>Communicating with PhD student recruits </a:t>
            </a:r>
          </a:p>
          <a:p>
            <a:r>
              <a:rPr lang="en-US" sz="1400" dirty="0" smtClean="0"/>
              <a:t>Qualifying Exams revisited</a:t>
            </a:r>
          </a:p>
          <a:p>
            <a:r>
              <a:rPr lang="en-US" sz="1400" dirty="0" smtClean="0"/>
              <a:t>Research-Education themes/groups</a:t>
            </a:r>
          </a:p>
          <a:p>
            <a:r>
              <a:rPr lang="en-US" sz="1400" dirty="0" smtClean="0"/>
              <a:t>Faculty mentors and mentors evaluations</a:t>
            </a:r>
          </a:p>
          <a:p>
            <a:r>
              <a:rPr lang="en-US" sz="1400" dirty="0" smtClean="0"/>
              <a:t>Mentoring of student instructors</a:t>
            </a:r>
          </a:p>
          <a:p>
            <a:r>
              <a:rPr lang="en-US" sz="1400" dirty="0" smtClean="0"/>
              <a:t>Conference rooms utilization (</a:t>
            </a:r>
            <a:r>
              <a:rPr lang="en-US" sz="1400" dirty="0" err="1" smtClean="0"/>
              <a:t>Sakire</a:t>
            </a:r>
            <a:r>
              <a:rPr lang="en-US" sz="1400" dirty="0" smtClean="0"/>
              <a:t>)</a:t>
            </a:r>
          </a:p>
          <a:p>
            <a:r>
              <a:rPr lang="en-US" sz="1400" dirty="0" smtClean="0"/>
              <a:t>Canceling low-enrollment classes</a:t>
            </a:r>
          </a:p>
          <a:p>
            <a:r>
              <a:rPr lang="en-US" sz="1400" dirty="0" smtClean="0"/>
              <a:t>Accreditation of the </a:t>
            </a:r>
            <a:r>
              <a:rPr lang="en-US" sz="1400" dirty="0" err="1" smtClean="0"/>
              <a:t>CptS</a:t>
            </a:r>
            <a:r>
              <a:rPr lang="en-US" sz="1400" dirty="0" smtClean="0"/>
              <a:t> BA program</a:t>
            </a:r>
          </a:p>
          <a:p>
            <a:r>
              <a:rPr lang="en-US" sz="1400" dirty="0" smtClean="0"/>
              <a:t>ABET </a:t>
            </a:r>
            <a:r>
              <a:rPr lang="en-US" sz="1400" dirty="0"/>
              <a:t>(Chris)</a:t>
            </a:r>
          </a:p>
          <a:p>
            <a:endParaRPr lang="en-US" sz="1400" dirty="0" smtClean="0"/>
          </a:p>
          <a:p>
            <a:endParaRPr lang="en-US" sz="1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1339B-0F31-B547-9340-AE1104EF34D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3961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Chen-</a:t>
            </a:r>
            <a:r>
              <a:rPr lang="en-US" sz="2400" dirty="0" err="1" smtClean="0"/>
              <a:t>Ching</a:t>
            </a:r>
            <a:r>
              <a:rPr lang="en-US" sz="2400" dirty="0" smtClean="0"/>
              <a:t> elected to the WA Academy of Sciences</a:t>
            </a:r>
          </a:p>
          <a:p>
            <a:r>
              <a:rPr lang="en-US" sz="2400" dirty="0" smtClean="0"/>
              <a:t>Ice Cream Social: 3-5 PM, August 27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, ETRL front lawn/yard</a:t>
            </a:r>
          </a:p>
          <a:p>
            <a:r>
              <a:rPr lang="en-US" sz="2400" dirty="0"/>
              <a:t>WSU EECS Student Club Night </a:t>
            </a:r>
          </a:p>
          <a:p>
            <a:pPr lvl="1"/>
            <a:r>
              <a:rPr lang="en-US" sz="2000" dirty="0"/>
              <a:t>Wednesday September 3rd,   4:10pm- 6:00pm  </a:t>
            </a:r>
          </a:p>
          <a:p>
            <a:pPr lvl="2"/>
            <a:r>
              <a:rPr lang="en-US" sz="1800" dirty="0" smtClean="0"/>
              <a:t>4</a:t>
            </a:r>
            <a:r>
              <a:rPr lang="en-US" sz="1800" dirty="0"/>
              <a:t>:10pm  (Sloan 175)  Chair's address of the School of EECS</a:t>
            </a:r>
          </a:p>
          <a:p>
            <a:pPr lvl="2"/>
            <a:r>
              <a:rPr lang="en-US" sz="1800" dirty="0"/>
              <a:t>4:16pm  (Sloan 175)  Faculty presentations (3 </a:t>
            </a:r>
            <a:r>
              <a:rPr lang="en-US" sz="1800" dirty="0" err="1"/>
              <a:t>mins</a:t>
            </a:r>
            <a:r>
              <a:rPr lang="en-US" sz="1800" dirty="0"/>
              <a:t> each)  (Matt Taylor, Aaron Crandall, Andy O'Fallon, TBA) </a:t>
            </a:r>
          </a:p>
          <a:p>
            <a:pPr lvl="2"/>
            <a:r>
              <a:rPr lang="en-US" sz="1800" dirty="0"/>
              <a:t>4:30pm  (Sloan 175)  Staff introductions (John Yates, Josh Whiting, </a:t>
            </a:r>
            <a:r>
              <a:rPr lang="en-US" sz="1800" dirty="0" err="1"/>
              <a:t>Alli</a:t>
            </a:r>
            <a:r>
              <a:rPr lang="en-US" sz="1800" dirty="0"/>
              <a:t> </a:t>
            </a:r>
            <a:r>
              <a:rPr lang="en-US" sz="1800" dirty="0" err="1"/>
              <a:t>Guyer</a:t>
            </a:r>
            <a:r>
              <a:rPr lang="en-US" sz="1800" dirty="0"/>
              <a:t>, </a:t>
            </a:r>
            <a:r>
              <a:rPr lang="en-US" sz="1800" dirty="0" err="1"/>
              <a:t>Vasiliy</a:t>
            </a:r>
            <a:r>
              <a:rPr lang="en-US" sz="1800" dirty="0"/>
              <a:t> </a:t>
            </a:r>
            <a:r>
              <a:rPr lang="en-US" sz="1800" dirty="0" err="1"/>
              <a:t>Bunakov</a:t>
            </a:r>
            <a:r>
              <a:rPr lang="en-US" sz="1800" dirty="0"/>
              <a:t>)</a:t>
            </a:r>
          </a:p>
          <a:p>
            <a:pPr lvl="2"/>
            <a:r>
              <a:rPr lang="en-US" sz="1800" dirty="0"/>
              <a:t>4:35pm  (Sloan 175)  EECS Club introductions</a:t>
            </a:r>
          </a:p>
          <a:p>
            <a:pPr lvl="2"/>
            <a:r>
              <a:rPr lang="en-US" sz="1800" dirty="0"/>
              <a:t>4:45pm  (outside Sloan 175) Pizza will be served.</a:t>
            </a:r>
          </a:p>
          <a:p>
            <a:pPr lvl="2"/>
            <a:r>
              <a:rPr lang="en-US" sz="1800" dirty="0"/>
              <a:t>4:45pm -6:00pm Open House and scavenger hunt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August 22, 2014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1339B-0F31-B547-9340-AE1104EF34D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7858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benchmarks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1339B-0F31-B547-9340-AE1104EF34D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9097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Eecs</a:t>
            </a:r>
            <a:r>
              <a:rPr lang="en-US" dirty="0" smtClean="0"/>
              <a:t> strategic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1339B-0F31-B547-9340-AE1104EF34D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694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2014-15 faculty recruiting </a:t>
            </a:r>
            <a:r>
              <a:rPr lang="en-US" dirty="0" smtClean="0"/>
              <a:t>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EE-Everett – Non-tenure-track</a:t>
            </a:r>
          </a:p>
          <a:p>
            <a:r>
              <a:rPr lang="en-US" dirty="0" smtClean="0"/>
              <a:t>EE non-tenure track</a:t>
            </a:r>
          </a:p>
          <a:p>
            <a:r>
              <a:rPr lang="en-US" dirty="0" err="1" smtClean="0"/>
              <a:t>CptS</a:t>
            </a:r>
            <a:r>
              <a:rPr lang="en-US" dirty="0" smtClean="0"/>
              <a:t> – 2 Tenure track in ML</a:t>
            </a:r>
          </a:p>
          <a:p>
            <a:r>
              <a:rPr lang="en-US" dirty="0" err="1" smtClean="0"/>
              <a:t>CptS</a:t>
            </a:r>
            <a:r>
              <a:rPr lang="en-US" dirty="0" smtClean="0"/>
              <a:t> – 1 Tenure track in Software Engineering</a:t>
            </a:r>
          </a:p>
          <a:p>
            <a:r>
              <a:rPr lang="en-US" dirty="0" err="1" smtClean="0"/>
              <a:t>CptS</a:t>
            </a:r>
            <a:r>
              <a:rPr lang="en-US" dirty="0" smtClean="0"/>
              <a:t> – 3 Tenure track in Data Science</a:t>
            </a:r>
          </a:p>
          <a:p>
            <a:r>
              <a:rPr lang="en-US" dirty="0" err="1" smtClean="0"/>
              <a:t>CptS</a:t>
            </a:r>
            <a:r>
              <a:rPr lang="en-US" dirty="0" smtClean="0"/>
              <a:t> – 1 Tenure track </a:t>
            </a:r>
            <a:r>
              <a:rPr lang="en-US" dirty="0" smtClean="0"/>
              <a:t>(Sustainable Infra Choice)</a:t>
            </a:r>
            <a:endParaRPr lang="en-US" dirty="0" smtClean="0"/>
          </a:p>
          <a:p>
            <a:r>
              <a:rPr lang="en-US" dirty="0" smtClean="0"/>
              <a:t>[Possibility of SE at Everett]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1339B-0F31-B547-9340-AE1104EF34D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3187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Graduate program bylaws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22,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1339B-0F31-B547-9340-AE1104EF34D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049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13974</TotalTime>
  <Words>766</Words>
  <Application>Microsoft Macintosh PowerPoint</Application>
  <PresentationFormat>On-screen Show (4:3)</PresentationFormat>
  <Paragraphs>167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Trek</vt:lpstr>
      <vt:lpstr>Annual retreat – August 2014</vt:lpstr>
      <vt:lpstr>agenda</vt:lpstr>
      <vt:lpstr>Retreat material</vt:lpstr>
      <vt:lpstr>Topics – school-wide</vt:lpstr>
      <vt:lpstr>Announcements</vt:lpstr>
      <vt:lpstr>Performance benchmarks</vt:lpstr>
      <vt:lpstr>Eecs strategic plan</vt:lpstr>
      <vt:lpstr>2014-15 faculty recruiting plan</vt:lpstr>
      <vt:lpstr>Graduate program bylaws</vt:lpstr>
      <vt:lpstr>Reducing certification requirements </vt:lpstr>
      <vt:lpstr>Student retention</vt:lpstr>
      <vt:lpstr>Student recruitment</vt:lpstr>
      <vt:lpstr>Student recruitment and retention</vt:lpstr>
      <vt:lpstr>Core/new courses discussion; graduate handbook (Shira) </vt:lpstr>
      <vt:lpstr>PhD qualifying exam revisited</vt:lpstr>
      <vt:lpstr>Research-teaching Areas</vt:lpstr>
      <vt:lpstr>Misc items</vt:lpstr>
      <vt:lpstr>Misc items</vt:lpstr>
      <vt:lpstr>Misc items</vt:lpstr>
      <vt:lpstr>Misc items</vt:lpstr>
      <vt:lpstr>Misc items</vt:lpstr>
      <vt:lpstr>Misc items</vt:lpstr>
      <vt:lpstr>Misc items</vt:lpstr>
      <vt:lpstr>Misc items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 of EECS</dc:title>
  <dc:creator>Behrooz Shirazi</dc:creator>
  <cp:lastModifiedBy>Behrooz Shirazi</cp:lastModifiedBy>
  <cp:revision>679</cp:revision>
  <cp:lastPrinted>2009-09-15T06:22:33Z</cp:lastPrinted>
  <dcterms:created xsi:type="dcterms:W3CDTF">2010-10-28T18:17:31Z</dcterms:created>
  <dcterms:modified xsi:type="dcterms:W3CDTF">2014-08-21T06:52:16Z</dcterms:modified>
</cp:coreProperties>
</file>