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40" r:id="rId2"/>
    <p:sldId id="443" r:id="rId3"/>
    <p:sldId id="444" r:id="rId4"/>
    <p:sldId id="415" r:id="rId5"/>
    <p:sldId id="392" r:id="rId6"/>
    <p:sldId id="371" r:id="rId7"/>
    <p:sldId id="372" r:id="rId8"/>
    <p:sldId id="416" r:id="rId9"/>
    <p:sldId id="458" r:id="rId10"/>
    <p:sldId id="459" r:id="rId11"/>
    <p:sldId id="446" r:id="rId12"/>
    <p:sldId id="447" r:id="rId13"/>
    <p:sldId id="393" r:id="rId14"/>
    <p:sldId id="456" r:id="rId15"/>
    <p:sldId id="457" r:id="rId16"/>
    <p:sldId id="448" r:id="rId17"/>
    <p:sldId id="449" r:id="rId18"/>
    <p:sldId id="450" r:id="rId19"/>
    <p:sldId id="451" r:id="rId20"/>
    <p:sldId id="452" r:id="rId21"/>
    <p:sldId id="373" r:id="rId22"/>
    <p:sldId id="461" r:id="rId23"/>
    <p:sldId id="460" r:id="rId24"/>
    <p:sldId id="438" r:id="rId25"/>
    <p:sldId id="441" r:id="rId26"/>
    <p:sldId id="453" r:id="rId27"/>
    <p:sldId id="399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FFFFCC"/>
    <a:srgbClr val="1374EA"/>
    <a:srgbClr val="008000"/>
    <a:srgbClr val="CFEEFD"/>
    <a:srgbClr val="0000FF"/>
    <a:srgbClr val="78C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76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akirenin\my_assistantDir_docs\EECSProfilePresentations\2014\Research%20$%20per%20TT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Research Expenditures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98041590954977"/>
          <c:y val="0.01875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2905886764154"/>
          <c:y val="0.125625"/>
          <c:w val="0.613539678777611"/>
          <c:h val="0.708885334645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Source: Federal</c:v>
                </c:pt>
              </c:strCache>
            </c:strRef>
          </c:tx>
          <c:spPr>
            <a:solidFill>
              <a:srgbClr val="1374EA"/>
            </a:solidFill>
            <a:ln w="15875" cmpd="sng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6"/>
                <c:pt idx="0">
                  <c:v>FY' 09</c:v>
                </c:pt>
                <c:pt idx="1">
                  <c:v>FY' 10</c:v>
                </c:pt>
                <c:pt idx="2">
                  <c:v>FY' 11</c:v>
                </c:pt>
                <c:pt idx="3">
                  <c:v>FY '12</c:v>
                </c:pt>
                <c:pt idx="4">
                  <c:v>FY '13</c:v>
                </c:pt>
                <c:pt idx="5">
                  <c:v>FY '14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6"/>
                <c:pt idx="0">
                  <c:v>2.33777809E6</c:v>
                </c:pt>
                <c:pt idx="1">
                  <c:v>2.64709405E6</c:v>
                </c:pt>
                <c:pt idx="2">
                  <c:v>3.676425E6</c:v>
                </c:pt>
                <c:pt idx="3">
                  <c:v>4.966606E6</c:v>
                </c:pt>
                <c:pt idx="4">
                  <c:v>5.630324E6</c:v>
                </c:pt>
                <c:pt idx="5">
                  <c:v>5.314764E6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Source: Industry</c:v>
                </c:pt>
              </c:strCache>
            </c:strRef>
          </c:tx>
          <c:spPr>
            <a:solidFill>
              <a:srgbClr val="C00000"/>
            </a:solidFill>
            <a:ln w="15875">
              <a:solidFill>
                <a:prstClr val="black"/>
              </a:solidFill>
            </a:ln>
          </c:spPr>
          <c:invertIfNegative val="0"/>
          <c:cat>
            <c:strRef>
              <c:f>Sheet1!$A$2:$A$10</c:f>
              <c:strCache>
                <c:ptCount val="6"/>
                <c:pt idx="0">
                  <c:v>FY' 09</c:v>
                </c:pt>
                <c:pt idx="1">
                  <c:v>FY' 10</c:v>
                </c:pt>
                <c:pt idx="2">
                  <c:v>FY' 11</c:v>
                </c:pt>
                <c:pt idx="3">
                  <c:v>FY '12</c:v>
                </c:pt>
                <c:pt idx="4">
                  <c:v>FY '13</c:v>
                </c:pt>
                <c:pt idx="5">
                  <c:v>FY '14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6"/>
                <c:pt idx="0">
                  <c:v>935184.5</c:v>
                </c:pt>
                <c:pt idx="1">
                  <c:v>1.09580572E6</c:v>
                </c:pt>
                <c:pt idx="2">
                  <c:v>1.010338E6</c:v>
                </c:pt>
                <c:pt idx="3">
                  <c:v>875410.0</c:v>
                </c:pt>
                <c:pt idx="4">
                  <c:v>1.416978E6</c:v>
                </c:pt>
                <c:pt idx="5" formatCode="_(* #,##0_);_(* \(#,##0\);_(* &quot;-&quot;??_);_(@_)">
                  <c:v>1.297365E6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Source: State</c:v>
                </c:pt>
              </c:strCache>
            </c:strRef>
          </c:tx>
          <c:spPr>
            <a:solidFill>
              <a:srgbClr val="FFFFCC"/>
            </a:solidFill>
            <a:ln w="15875">
              <a:solidFill>
                <a:prstClr val="black"/>
              </a:solidFill>
            </a:ln>
          </c:spPr>
          <c:invertIfNegative val="0"/>
          <c:cat>
            <c:strRef>
              <c:f>Sheet1!$A$2:$A$10</c:f>
              <c:strCache>
                <c:ptCount val="6"/>
                <c:pt idx="0">
                  <c:v>FY' 09</c:v>
                </c:pt>
                <c:pt idx="1">
                  <c:v>FY' 10</c:v>
                </c:pt>
                <c:pt idx="2">
                  <c:v>FY' 11</c:v>
                </c:pt>
                <c:pt idx="3">
                  <c:v>FY '12</c:v>
                </c:pt>
                <c:pt idx="4">
                  <c:v>FY '13</c:v>
                </c:pt>
                <c:pt idx="5">
                  <c:v>FY '14</c:v>
                </c:pt>
              </c:strCache>
            </c:strRef>
          </c:cat>
          <c:val>
            <c:numRef>
              <c:f>Sheet1!$D$2:$D$10</c:f>
              <c:numCache>
                <c:formatCode>#,##0</c:formatCode>
                <c:ptCount val="6"/>
                <c:pt idx="0">
                  <c:v>100277.71</c:v>
                </c:pt>
                <c:pt idx="1">
                  <c:v>157087.44</c:v>
                </c:pt>
                <c:pt idx="2">
                  <c:v>771467.0</c:v>
                </c:pt>
                <c:pt idx="3">
                  <c:v>112523.0</c:v>
                </c:pt>
                <c:pt idx="4">
                  <c:v>366799.0</c:v>
                </c:pt>
                <c:pt idx="5" formatCode="_(* #,##0_);_(* \(#,##0\);_(* &quot;-&quot;??_);_(@_)">
                  <c:v>263313.0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Source: Donated Equipment and Software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6"/>
                <c:pt idx="0">
                  <c:v>FY' 09</c:v>
                </c:pt>
                <c:pt idx="1">
                  <c:v>FY' 10</c:v>
                </c:pt>
                <c:pt idx="2">
                  <c:v>FY' 11</c:v>
                </c:pt>
                <c:pt idx="3">
                  <c:v>FY '12</c:v>
                </c:pt>
                <c:pt idx="4">
                  <c:v>FY '13</c:v>
                </c:pt>
                <c:pt idx="5">
                  <c:v>FY '14</c:v>
                </c:pt>
              </c:strCache>
            </c:strRef>
          </c:cat>
          <c:val>
            <c:numRef>
              <c:f>Sheet1!$E$2:$E$10</c:f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Source: Endowments and Private Funds</c:v>
                </c:pt>
              </c:strCache>
            </c:strRef>
          </c:tx>
          <c:spPr>
            <a:solidFill>
              <a:srgbClr val="FFFF00"/>
            </a:solidFill>
            <a:ln w="15875">
              <a:solidFill>
                <a:prstClr val="black"/>
              </a:solidFill>
            </a:ln>
          </c:spPr>
          <c:invertIfNegative val="0"/>
          <c:cat>
            <c:strRef>
              <c:f>Sheet1!$A$2:$A$10</c:f>
              <c:strCache>
                <c:ptCount val="6"/>
                <c:pt idx="0">
                  <c:v>FY' 09</c:v>
                </c:pt>
                <c:pt idx="1">
                  <c:v>FY' 10</c:v>
                </c:pt>
                <c:pt idx="2">
                  <c:v>FY' 11</c:v>
                </c:pt>
                <c:pt idx="3">
                  <c:v>FY '12</c:v>
                </c:pt>
                <c:pt idx="4">
                  <c:v>FY '13</c:v>
                </c:pt>
                <c:pt idx="5">
                  <c:v>FY '14</c:v>
                </c:pt>
              </c:strCache>
            </c:strRef>
          </c:cat>
          <c:val>
            <c:numRef>
              <c:f>Sheet1!$F$2:$F$10</c:f>
              <c:numCache>
                <c:formatCode>#,##0</c:formatCode>
                <c:ptCount val="6"/>
                <c:pt idx="0">
                  <c:v>300099.89</c:v>
                </c:pt>
                <c:pt idx="1">
                  <c:v>539070.74</c:v>
                </c:pt>
                <c:pt idx="2">
                  <c:v>373262.0</c:v>
                </c:pt>
                <c:pt idx="3">
                  <c:v>582655.0</c:v>
                </c:pt>
                <c:pt idx="4">
                  <c:v>740506.0</c:v>
                </c:pt>
                <c:pt idx="5">
                  <c:v>783585.0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4"/>
        <c:overlap val="100"/>
        <c:axId val="2139458568"/>
        <c:axId val="2141392712"/>
      </c:barChart>
      <c:catAx>
        <c:axId val="2139458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1392712"/>
        <c:crosses val="autoZero"/>
        <c:auto val="1"/>
        <c:lblAlgn val="ctr"/>
        <c:lblOffset val="100"/>
        <c:noMultiLvlLbl val="0"/>
      </c:catAx>
      <c:valAx>
        <c:axId val="2141392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3945856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761629812995785"/>
          <c:y val="0.15873375984252"/>
          <c:w val="0.229451569389947"/>
          <c:h val="0.488782480314961"/>
        </c:manualLayout>
      </c:layout>
      <c:overlay val="0"/>
      <c:spPr>
        <a:ln>
          <a:solidFill>
            <a:prstClr val="black"/>
          </a:solidFill>
        </a:ln>
      </c:spPr>
      <c:txPr>
        <a:bodyPr/>
        <a:lstStyle/>
        <a:p>
          <a:pPr>
            <a:defRPr sz="14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/>
              <a:t>Research $ per TTF*</a:t>
            </a:r>
            <a:endParaRPr lang="en-US" sz="1800" b="1" i="0" baseline="0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8338270611062"/>
          <c:y val="0.136708817619619"/>
          <c:w val="0.836388897683023"/>
          <c:h val="0.763928345746682"/>
        </c:manualLayout>
      </c:layout>
      <c:barChart>
        <c:barDir val="col"/>
        <c:grouping val="clustered"/>
        <c:varyColors val="0"/>
        <c:ser>
          <c:idx val="3"/>
          <c:order val="0"/>
          <c:spPr>
            <a:solidFill>
              <a:srgbClr val="0000FF"/>
            </a:solidFill>
          </c:spPr>
          <c:invertIfNegative val="0"/>
          <c:cat>
            <c:numRef>
              <c:f>Sheet1!$A$3:$A$8</c:f>
              <c:numCache>
                <c:formatCode>General</c:formatCode>
                <c:ptCount val="6"/>
                <c:pt idx="0">
                  <c:v>2009.0</c:v>
                </c:pt>
                <c:pt idx="1">
                  <c:v>2010.0</c:v>
                </c:pt>
                <c:pt idx="2">
                  <c:v>2011.0</c:v>
                </c:pt>
                <c:pt idx="3">
                  <c:v>2012.0</c:v>
                </c:pt>
                <c:pt idx="4">
                  <c:v>2013.0</c:v>
                </c:pt>
                <c:pt idx="5">
                  <c:v>2014.0</c:v>
                </c:pt>
              </c:numCache>
            </c:numRef>
          </c:cat>
          <c:val>
            <c:numRef>
              <c:f>Sheet1!$D$3:$D$8</c:f>
              <c:numCache>
                <c:formatCode>#,##0</c:formatCode>
                <c:ptCount val="6"/>
                <c:pt idx="0">
                  <c:v>148880.0</c:v>
                </c:pt>
                <c:pt idx="1">
                  <c:v>181520.0</c:v>
                </c:pt>
                <c:pt idx="2">
                  <c:v>211357.1428571429</c:v>
                </c:pt>
                <c:pt idx="3">
                  <c:v>242118.2962962962</c:v>
                </c:pt>
                <c:pt idx="4">
                  <c:v>302022.4814814816</c:v>
                </c:pt>
                <c:pt idx="5">
                  <c:v>264104.379310345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725352"/>
        <c:axId val="2140042040"/>
      </c:barChart>
      <c:catAx>
        <c:axId val="214272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0042040"/>
        <c:crosses val="autoZero"/>
        <c:auto val="1"/>
        <c:lblAlgn val="ctr"/>
        <c:lblOffset val="100"/>
        <c:noMultiLvlLbl val="0"/>
      </c:catAx>
      <c:valAx>
        <c:axId val="2140042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42725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E2F2C8-DED9-7B48-82D9-71FCC5C72579}" type="datetimeFigureOut">
              <a:rPr lang="en-US"/>
              <a:pPr>
                <a:defRPr/>
              </a:pPr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BED6C4-C997-844A-AEFD-669B01E4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58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BC47222-361C-9D4F-A4AB-036A373D564E}" type="datetimeFigureOut">
              <a:rPr lang="en-US"/>
              <a:pPr>
                <a:defRPr/>
              </a:pPr>
              <a:t>8/21/14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79F5C07-1C84-C34B-B851-CE32B3CC8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2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63ED8B4-3AF1-D942-BF56-E6B302F0997E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ABF38D3-FDB5-0649-922F-33E783841463}" type="slidenum">
              <a:rPr lang="en-US" sz="1200">
                <a:latin typeface="Calibri" charset="0"/>
              </a:rPr>
              <a:pPr eaLnBrk="1" hangingPunct="1"/>
              <a:t>18</a:t>
            </a:fld>
            <a:endParaRPr lang="en-US" sz="120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3C4097-0EF2-C04E-A472-A807B558BA72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7A6A8E-F557-934A-A92D-09E6C192A5D3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AD8A00-2A8E-2B4F-84A4-9EE7D6B3C141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A6D0C3-4B79-0347-BA4C-D13D7C404FDD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33C4097-0EF2-C04E-A472-A807B558BA72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4F348E-770D-274A-913B-743612EBE79B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D92405-0DEC-714F-B214-752909F600AD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D58B6D8-D6B4-604D-889C-4FEA4B390852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36EAB70-7DDF-B640-AC37-47DC08CB1869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7B9DA5-C36F-9F4D-84AF-8BA143BA9527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FE2D4A-67A5-6147-9DED-06F3EC9C5BA1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1"/>
          <p:cNvSpPr>
            <a:spLocks noChangeShapeType="1"/>
          </p:cNvSpPr>
          <p:nvPr/>
        </p:nvSpPr>
        <p:spPr bwMode="auto">
          <a:xfrm>
            <a:off x="514350" y="5349875"/>
            <a:ext cx="8629650" cy="3175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0" y="215900"/>
            <a:ext cx="9144000" cy="546100"/>
            <a:chOff x="0" y="216126"/>
            <a:chExt cx="9144000" cy="545874"/>
          </a:xfrm>
        </p:grpSpPr>
        <p:pic>
          <p:nvPicPr>
            <p:cNvPr id="6" name="Picture 13" descr="wsu2color-heade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126"/>
              <a:ext cx="9144000" cy="54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School of EEC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57200"/>
              <a:ext cx="2884932" cy="15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sunnysid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12477" r="24750" b="10986"/>
          <a:stretch>
            <a:fillRect/>
          </a:stretch>
        </p:blipFill>
        <p:spPr bwMode="auto">
          <a:xfrm>
            <a:off x="5867400" y="990600"/>
            <a:ext cx="26670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352800" cy="288925"/>
          </a:xfr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57950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1816-F880-F843-B2F6-5D3676C2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4490-B47B-9443-A658-94A84AA6C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BCD8-0F70-0E45-9A88-9716DA16B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215900"/>
            <a:ext cx="9144000" cy="546100"/>
            <a:chOff x="0" y="216126"/>
            <a:chExt cx="9144000" cy="545874"/>
          </a:xfrm>
        </p:grpSpPr>
        <p:pic>
          <p:nvPicPr>
            <p:cNvPr id="5" name="Picture 12" descr="wsu2color-heade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126"/>
              <a:ext cx="9144000" cy="54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" descr="School of EEC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57200"/>
              <a:ext cx="2884932" cy="15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8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339B-0F31-B547-9340-AE1104EF3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98BB-A789-524E-BA36-540AE0F22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7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682752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44E9-951B-1E44-9D83-5EBA4B59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1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5A47-EA3F-154B-9451-08BC531B5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1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2807E-EBB7-CD4F-B73B-2AFB1E23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2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9ACF-F1BB-7040-BB22-B966A32A7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9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D206D-9A35-714F-9093-AF00B6CB3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6CBC-7C6F-9C44-97FF-E2009E38C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7526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52400" y="64008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C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971800" y="6400800"/>
            <a:ext cx="3352800" cy="288925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200">
                <a:solidFill>
                  <a:srgbClr val="C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61125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92315A6-A628-054D-97E3-C9FB58635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Straight Connector 8"/>
          <p:cNvSpPr>
            <a:spLocks noChangeShapeType="1"/>
          </p:cNvSpPr>
          <p:nvPr/>
        </p:nvSpPr>
        <p:spPr bwMode="auto">
          <a:xfrm>
            <a:off x="514350" y="1370013"/>
            <a:ext cx="8629650" cy="1587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0" y="215900"/>
            <a:ext cx="9144000" cy="546100"/>
            <a:chOff x="0" y="216126"/>
            <a:chExt cx="9144000" cy="545874"/>
          </a:xfrm>
        </p:grpSpPr>
        <p:pic>
          <p:nvPicPr>
            <p:cNvPr id="1033" name="Picture 15" descr="wsu2color-header.jp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126"/>
              <a:ext cx="9144000" cy="545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6" descr="School of EECS.jp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457200"/>
              <a:ext cx="2884932" cy="155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69" r:id="rId4"/>
    <p:sldLayoutId id="2147483875" r:id="rId5"/>
    <p:sldLayoutId id="2147483870" r:id="rId6"/>
    <p:sldLayoutId id="2147483876" r:id="rId7"/>
    <p:sldLayoutId id="2147483877" r:id="rId8"/>
    <p:sldLayoutId id="2147483878" r:id="rId9"/>
    <p:sldLayoutId id="2147483871" r:id="rId10"/>
    <p:sldLayoutId id="214748387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charset="0"/>
        <a:buChar char="q"/>
        <a:defRPr sz="3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Courier New" charset="0"/>
        <a:buChar char="o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Wingdings" charset="0"/>
        <a:buChar char="§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70000"/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 2" charset="0"/>
        <a:buChar char="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Benchmarks 2014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458200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Behrooz Shirazi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School of EECS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BA471B-0CC4-6743-A852-9737E6999EAF}" type="slidenum">
              <a:rPr lang="en-US" sz="1200">
                <a:solidFill>
                  <a:srgbClr val="C00000"/>
                </a:solidFill>
              </a:rPr>
              <a:pPr eaLnBrk="1" hangingPunct="1"/>
              <a:t>1</a:t>
            </a:fld>
            <a:endParaRPr lang="en-US" sz="1200">
              <a:solidFill>
                <a:srgbClr val="C00000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274763"/>
            <a:ext cx="523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$ per faculty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339B-0F31-B547-9340-AE1104EF3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2313" y="6103938"/>
            <a:ext cx="767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* </a:t>
            </a:r>
            <a:r>
              <a:rPr lang="en-US" sz="1200" dirty="0" smtClean="0"/>
              <a:t>TTF: Tenured and tenure track faculty </a:t>
            </a:r>
            <a:endParaRPr lang="en-US" sz="12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1549399" y="1857376"/>
          <a:ext cx="5784851" cy="3702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2938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peers (2013)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561205"/>
              </p:ext>
            </p:extLst>
          </p:nvPr>
        </p:nvGraphicFramePr>
        <p:xfrm>
          <a:off x="304800" y="1908095"/>
          <a:ext cx="86868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4423"/>
                <a:gridCol w="2241860"/>
                <a:gridCol w="21105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Research Expenditures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/>
                    </a:p>
                    <a:p>
                      <a:pPr algn="ctr"/>
                      <a:r>
                        <a:rPr lang="en-US" dirty="0" smtClean="0"/>
                        <a:t>Rank among Peers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$7.58M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out of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$17.30M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$27.06M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339B-0F31-B547-9340-AE1104EF3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008419"/>
              </p:ext>
            </p:extLst>
          </p:nvPr>
        </p:nvGraphicFramePr>
        <p:xfrm>
          <a:off x="288733" y="3874615"/>
          <a:ext cx="86868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4423"/>
                <a:gridCol w="2241860"/>
                <a:gridCol w="21105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Research $ per (tenure</a:t>
                      </a:r>
                      <a:r>
                        <a:rPr lang="en-US" baseline="0" dirty="0" smtClean="0"/>
                        <a:t> track) 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/>
                    </a:p>
                    <a:p>
                      <a:pPr algn="ctr"/>
                      <a:r>
                        <a:rPr lang="en-US" dirty="0" smtClean="0"/>
                        <a:t>Rank among Peers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280,852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 out of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316,717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376,397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903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Student to faculty ratio benchmark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A69484-4EF8-AF49-9074-5CEDF717F1C3}" type="slidenum">
              <a:rPr lang="en-US" sz="1200">
                <a:solidFill>
                  <a:srgbClr val="C00000"/>
                </a:solidFill>
              </a:rPr>
              <a:pPr eaLnBrk="1" hangingPunct="1"/>
              <a:t>12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830263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93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EECS in numbers</a:t>
            </a:r>
            <a:endParaRPr lang="en-US" dirty="0"/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 dirty="0"/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E41581F-FC4D-0D43-B098-550D0C7D5BDD}" type="slidenum">
              <a:rPr lang="en-US" sz="1200">
                <a:solidFill>
                  <a:srgbClr val="C00000"/>
                </a:solidFill>
              </a:rPr>
              <a:pPr eaLnBrk="1" hangingPunct="1"/>
              <a:t>13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8" name="Group 43"/>
          <p:cNvGraphicFramePr>
            <a:graphicFrameLocks noGrp="1"/>
          </p:cNvGraphicFramePr>
          <p:nvPr/>
        </p:nvGraphicFramePr>
        <p:xfrm>
          <a:off x="1095375" y="2352675"/>
          <a:ext cx="6826251" cy="2614614"/>
        </p:xfrm>
        <a:graphic>
          <a:graphicData uri="http://schemas.openxmlformats.org/drawingml/2006/table">
            <a:tbl>
              <a:tblPr/>
              <a:tblGrid>
                <a:gridCol w="2144084"/>
                <a:gridCol w="1714487"/>
                <a:gridCol w="1597650"/>
                <a:gridCol w="1370030"/>
              </a:tblGrid>
              <a:tr h="4635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Pullman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Tenure Track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Non-Tenure Track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Electrical Engineering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20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2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22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Computer Engineering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2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1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3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Computer Science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14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5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19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Total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73"/>
                        </a:solidFill>
                        <a:effectLst/>
                        <a:latin typeface="Calibri" pitchFamily="-107" charset="0"/>
                        <a:ea typeface="Calibri" pitchFamily="-107" charset="0"/>
                      </a:endParaRP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36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8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73"/>
                          </a:solidFill>
                          <a:effectLst/>
                          <a:latin typeface="Calibri" pitchFamily="-107" charset="0"/>
                          <a:ea typeface="Calibri" pitchFamily="-107" charset="0"/>
                        </a:rPr>
                        <a:t>44</a:t>
                      </a:r>
                    </a:p>
                  </a:txBody>
                  <a:tcPr marL="68572" marR="68572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4302" name="TextBox 6"/>
          <p:cNvSpPr txBox="1">
            <a:spLocks noChangeArrowheads="1"/>
          </p:cNvSpPr>
          <p:nvPr/>
        </p:nvSpPr>
        <p:spPr bwMode="auto">
          <a:xfrm>
            <a:off x="1054100" y="1858963"/>
            <a:ext cx="5419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FF"/>
                </a:solidFill>
              </a:rPr>
              <a:t>Fall 2014 Full</a:t>
            </a:r>
            <a:r>
              <a:rPr lang="en-US" sz="1800" dirty="0">
                <a:solidFill>
                  <a:srgbClr val="0000FF"/>
                </a:solidFill>
              </a:rPr>
              <a:t>-time, non-temporary faculty positions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25524" y="5354638"/>
            <a:ext cx="69564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Joining to EESC in Fall 2014 : 3 TT in EE, 1 NTT in EE, 4 TT in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CptS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, 1 NTT in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CptS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EECS in numbers</a:t>
            </a:r>
          </a:p>
        </p:txBody>
      </p:sp>
      <p:sp>
        <p:nvSpPr>
          <p:cNvPr id="563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23BB63E-4FFE-004A-BE9B-E2A143A7B485}" type="slidenum">
              <a:rPr lang="en-US" sz="1200">
                <a:solidFill>
                  <a:srgbClr val="C00000"/>
                </a:solidFill>
              </a:rPr>
              <a:pPr eaLnBrk="1" hangingPunct="1"/>
              <a:t>14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081088" y="1892300"/>
          <a:ext cx="7227887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Worksheet" r:id="rId4" imgW="11306287" imgH="5591308" progId="Excel.Sheet.8">
                  <p:embed/>
                </p:oleObj>
              </mc:Choice>
              <mc:Fallback>
                <p:oleObj name="Worksheet" r:id="rId4" imgW="11306287" imgH="5591308" progId="Excel.Shee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1892300"/>
                        <a:ext cx="7227887" cy="3567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1616075" y="5556250"/>
            <a:ext cx="4025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* Fall 2001 also includes Tri-Cities students</a:t>
            </a:r>
          </a:p>
        </p:txBody>
      </p:sp>
      <p:sp>
        <p:nvSpPr>
          <p:cNvPr id="5632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EECS in numbers</a:t>
            </a:r>
          </a:p>
        </p:txBody>
      </p:sp>
      <p:sp>
        <p:nvSpPr>
          <p:cNvPr id="5837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F996D1-4FD6-8840-B495-37670D10F4C2}" type="slidenum">
              <a:rPr lang="en-US" sz="1200">
                <a:solidFill>
                  <a:srgbClr val="C00000"/>
                </a:solidFill>
              </a:rPr>
              <a:pPr eaLnBrk="1" hangingPunct="1"/>
              <a:t>15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583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89810"/>
              </p:ext>
            </p:extLst>
          </p:nvPr>
        </p:nvGraphicFramePr>
        <p:xfrm>
          <a:off x="944563" y="1760538"/>
          <a:ext cx="779145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5" name="Worksheet" r:id="rId4" imgW="8534400" imgH="4095737" progId="Excel.Sheet.8">
                  <p:embed/>
                </p:oleObj>
              </mc:Choice>
              <mc:Fallback>
                <p:oleObj name="Worksheet" r:id="rId4" imgW="8534400" imgH="4095737" progId="Excel.Sheet.8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760538"/>
                        <a:ext cx="779145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Callout 7"/>
          <p:cNvSpPr/>
          <p:nvPr/>
        </p:nvSpPr>
        <p:spPr>
          <a:xfrm>
            <a:off x="6461321" y="5619886"/>
            <a:ext cx="1708597" cy="457200"/>
          </a:xfrm>
          <a:prstGeom prst="wedgeEllipseCallout">
            <a:avLst>
              <a:gd name="adj1" fmla="val -46139"/>
              <a:gd name="adj2" fmla="val -16207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80% </a:t>
            </a:r>
            <a:r>
              <a:rPr lang="en-US" dirty="0">
                <a:solidFill>
                  <a:schemeClr val="tx1"/>
                </a:solidFill>
              </a:rPr>
              <a:t>PhD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375" name="TextBox 8"/>
          <p:cNvSpPr txBox="1">
            <a:spLocks noChangeArrowheads="1"/>
          </p:cNvSpPr>
          <p:nvPr/>
        </p:nvSpPr>
        <p:spPr bwMode="auto">
          <a:xfrm>
            <a:off x="1044575" y="5735638"/>
            <a:ext cx="4024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* Fall 2001 also includes Tri-Cities students</a:t>
            </a:r>
          </a:p>
        </p:txBody>
      </p:sp>
      <p:sp>
        <p:nvSpPr>
          <p:cNvPr id="583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87425" y="6069013"/>
            <a:ext cx="70231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smtClean="0"/>
              <a:t>Fall 2014 Undergraduate Freshman and Transfer Students:  </a:t>
            </a:r>
            <a:r>
              <a:rPr lang="en-US" sz="1100" b="1" dirty="0" err="1" smtClean="0"/>
              <a:t>CptS</a:t>
            </a:r>
            <a:r>
              <a:rPr lang="en-US" sz="1100" b="1" dirty="0" smtClean="0"/>
              <a:t> 146;  EE 87;   </a:t>
            </a:r>
            <a:r>
              <a:rPr lang="en-US" sz="1100" b="1" dirty="0" err="1" smtClean="0"/>
              <a:t>CptE</a:t>
            </a:r>
            <a:r>
              <a:rPr lang="en-US" sz="1100" b="1" dirty="0" smtClean="0"/>
              <a:t> 48</a:t>
            </a:r>
            <a:endParaRPr lang="en-US" sz="11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peers (2013)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64114"/>
              </p:ext>
            </p:extLst>
          </p:nvPr>
        </p:nvGraphicFramePr>
        <p:xfrm>
          <a:off x="304800" y="1908095"/>
          <a:ext cx="86868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4423"/>
                <a:gridCol w="2241860"/>
                <a:gridCol w="21105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UG*/All Faculty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 among Peers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out of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339B-0F31-B547-9340-AE1104EF3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547532"/>
              </p:ext>
            </p:extLst>
          </p:nvPr>
        </p:nvGraphicFramePr>
        <p:xfrm>
          <a:off x="288733" y="3602497"/>
          <a:ext cx="86868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4423"/>
                <a:gridCol w="2241860"/>
                <a:gridCol w="21105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GR**/Tenure track</a:t>
                      </a:r>
                      <a:r>
                        <a:rPr lang="en-US" baseline="0" dirty="0" smtClean="0"/>
                        <a:t> 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/>
                    </a:p>
                    <a:p>
                      <a:pPr algn="ctr"/>
                      <a:r>
                        <a:rPr lang="en-US" dirty="0" smtClean="0"/>
                        <a:t>Rank among Peers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 out of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000" y="5869956"/>
            <a:ext cx="3906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UG = total certified (Junior + Senior) students</a:t>
            </a:r>
          </a:p>
          <a:p>
            <a:r>
              <a:rPr lang="en-US" sz="1400" dirty="0" smtClean="0"/>
              <a:t>** GR = total MS and PhD students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12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UG Degrees Awarded benchmark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E6E078-507E-D34F-8128-179D5B709FA6}" type="slidenum">
              <a:rPr lang="en-US" sz="1200">
                <a:solidFill>
                  <a:srgbClr val="C00000"/>
                </a:solidFill>
              </a:rPr>
              <a:pPr eaLnBrk="1" hangingPunct="1"/>
              <a:t>17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68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06" y="926708"/>
            <a:ext cx="3765582" cy="282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6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EECS in numbers</a:t>
            </a:r>
          </a:p>
        </p:txBody>
      </p:sp>
      <p:sp>
        <p:nvSpPr>
          <p:cNvPr id="624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2C956A-B9C8-7546-832F-4AD2214B239D}" type="slidenum">
              <a:rPr lang="en-US" sz="1200">
                <a:solidFill>
                  <a:srgbClr val="C00000"/>
                </a:solidFill>
              </a:rPr>
              <a:pPr eaLnBrk="1" hangingPunct="1"/>
              <a:t>18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624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8946"/>
              </p:ext>
            </p:extLst>
          </p:nvPr>
        </p:nvGraphicFramePr>
        <p:xfrm>
          <a:off x="1123950" y="2027238"/>
          <a:ext cx="7019925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4" imgW="11782492" imgH="6219678" progId="Excel.Sheet.8">
                  <p:embed/>
                </p:oleObj>
              </mc:Choice>
              <mc:Fallback>
                <p:oleObj name="Worksheet" r:id="rId4" imgW="11782492" imgH="6219678" progId="Excel.Shee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027238"/>
                        <a:ext cx="7019925" cy="354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514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peers (2013)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522176"/>
              </p:ext>
            </p:extLst>
          </p:nvPr>
        </p:nvGraphicFramePr>
        <p:xfrm>
          <a:off x="304800" y="1908095"/>
          <a:ext cx="8686800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4423"/>
                <a:gridCol w="2241860"/>
                <a:gridCol w="21105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UG</a:t>
                      </a:r>
                      <a:r>
                        <a:rPr lang="en-US" baseline="0" dirty="0" smtClean="0"/>
                        <a:t> degrees granted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 among Peers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out of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209.50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186.50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339B-0F31-B547-9340-AE1104EF3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852297"/>
              </p:ext>
            </p:extLst>
          </p:nvPr>
        </p:nvGraphicFramePr>
        <p:xfrm>
          <a:off x="288733" y="3602497"/>
          <a:ext cx="8686800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34423"/>
                <a:gridCol w="2241860"/>
                <a:gridCol w="21105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UG degrees per teaching resources*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dirty="0" smtClean="0"/>
                    </a:p>
                    <a:p>
                      <a:pPr algn="ctr"/>
                      <a:r>
                        <a:rPr lang="en-US" dirty="0" smtClean="0"/>
                        <a:t>Rank among Peers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out of 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Median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Peers 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1000" y="5869956"/>
            <a:ext cx="6547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Teaching resources: Tenure track faculty + Non-Tenure track faculty + TA FTEs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207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EECS Benchmarks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339B-0F31-B547-9340-AE1104EF3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59158"/>
              </p:ext>
            </p:extLst>
          </p:nvPr>
        </p:nvGraphicFramePr>
        <p:xfrm>
          <a:off x="452608" y="1736517"/>
          <a:ext cx="8436745" cy="3997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36989"/>
                <a:gridCol w="20997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National rankings (Graduate programs)</a:t>
                      </a:r>
                    </a:p>
                    <a:p>
                      <a:pPr marL="457200"/>
                      <a:r>
                        <a:rPr lang="en-US" dirty="0" smtClean="0"/>
                        <a:t>According to US News and World Report and National  Research Council (NRC)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Top 50 by 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Research performance (expenditures) -- </a:t>
                      </a:r>
                      <a:r>
                        <a:rPr lang="en-US" sz="1800" dirty="0" smtClean="0"/>
                        <a:t>Total and per tenured and tenure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track faculty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Exceed peers’ median/</a:t>
                      </a:r>
                      <a:r>
                        <a:rPr lang="en-US" sz="1800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Student to faculty ratio</a:t>
                      </a:r>
                    </a:p>
                    <a:p>
                      <a:pPr lvl="1"/>
                      <a:r>
                        <a:rPr lang="en-US" sz="1800" dirty="0" smtClean="0"/>
                        <a:t>UG: students to total instructional faculty</a:t>
                      </a:r>
                    </a:p>
                    <a:p>
                      <a:pPr lvl="1"/>
                      <a:r>
                        <a:rPr lang="en-US" sz="1800" dirty="0" smtClean="0"/>
                        <a:t>GR: students to tenured and tenure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track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US" sz="900" dirty="0" smtClean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dirty="0" smtClean="0"/>
                        <a:t>Better than peers’ median/</a:t>
                      </a:r>
                      <a:r>
                        <a:rPr lang="en-US" sz="1800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UG degrees awarded</a:t>
                      </a:r>
                    </a:p>
                    <a:p>
                      <a:pPr lvl="1"/>
                      <a:r>
                        <a:rPr lang="en-US" sz="1800" dirty="0" smtClean="0"/>
                        <a:t>Total and per instructional resources (TTF+NTTF+TA</a:t>
                      </a:r>
                      <a:r>
                        <a:rPr lang="en-US" sz="1800" baseline="0" dirty="0" smtClean="0"/>
                        <a:t> FTE)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Exceed Peers’ median/</a:t>
                      </a:r>
                      <a:r>
                        <a:rPr lang="en-US" sz="1800" dirty="0" err="1" smtClean="0"/>
                        <a:t>avg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UG student placement (jobs or grad school) at graduation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75%+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41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UG student placement benchmark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EB2CCD-6877-F648-A93D-2FBD3AF5DDB0}" type="slidenum">
              <a:rPr lang="en-US" sz="1200">
                <a:solidFill>
                  <a:srgbClr val="C00000"/>
                </a:solidFill>
              </a:rPr>
              <a:pPr eaLnBrk="1" hangingPunct="1"/>
              <a:t>20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37" r="29337"/>
          <a:stretch/>
        </p:blipFill>
        <p:spPr bwMode="auto">
          <a:xfrm rot="5400000">
            <a:off x="4400721" y="539496"/>
            <a:ext cx="540033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29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UG student placement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71B558-9E2A-B543-A810-3B11D91D48C0}" type="slidenum">
              <a:rPr lang="en-US" sz="1200">
                <a:solidFill>
                  <a:srgbClr val="C00000"/>
                </a:solidFill>
              </a:rPr>
              <a:pPr eaLnBrk="1" hangingPunct="1"/>
              <a:t>21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32186"/>
              </p:ext>
            </p:extLst>
          </p:nvPr>
        </p:nvGraphicFramePr>
        <p:xfrm>
          <a:off x="825501" y="2292350"/>
          <a:ext cx="7391398" cy="33410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39670"/>
                <a:gridCol w="1834836"/>
                <a:gridCol w="1658382"/>
                <a:gridCol w="1529255"/>
                <a:gridCol w="1529255"/>
              </a:tblGrid>
              <a:tr h="87958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With at least </a:t>
                      </a:r>
                    </a:p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one job offer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Entering graduate school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Total Percentage Placed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With internships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 2014</a:t>
                      </a:r>
                      <a:endParaRPr lang="en-US" sz="1700" b="0" baseline="300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41%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42%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58%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 2013</a:t>
                      </a:r>
                      <a:endParaRPr lang="en-US" sz="1700" b="0" baseline="300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44%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10%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54%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63%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  <a:tr h="350506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2012*</a:t>
                      </a:r>
                      <a:endParaRPr lang="en-US" sz="17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61%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10%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71%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61%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2011</a:t>
                      </a:r>
                      <a:endParaRPr lang="en-US" sz="17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61%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19%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80%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53%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2010</a:t>
                      </a:r>
                      <a:endParaRPr lang="en-US" sz="17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53%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12%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65%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65%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2009</a:t>
                      </a:r>
                      <a:endParaRPr lang="en-US" sz="17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49%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13%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62%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N/A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2008</a:t>
                      </a:r>
                      <a:endParaRPr lang="en-US" sz="17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65%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16%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81%</a:t>
                      </a:r>
                      <a:endParaRPr lang="en-US" sz="17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N/A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350" y="1795463"/>
            <a:ext cx="577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Based on exit interviews of EECS graduating students: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2313" y="6103938"/>
            <a:ext cx="767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* </a:t>
            </a:r>
            <a:r>
              <a:rPr lang="en-US" sz="1200" dirty="0" smtClean="0"/>
              <a:t>Exit surveys after 2012 are mandatory (voluntary before then) </a:t>
            </a:r>
            <a:endParaRPr lang="en-US" sz="1200" dirty="0"/>
          </a:p>
        </p:txBody>
      </p:sp>
      <p:sp>
        <p:nvSpPr>
          <p:cNvPr id="645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0" y="6569075"/>
            <a:ext cx="2514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UG student placement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71B558-9E2A-B543-A810-3B11D91D48C0}" type="slidenum">
              <a:rPr lang="en-US" sz="1200">
                <a:solidFill>
                  <a:srgbClr val="C00000"/>
                </a:solidFill>
              </a:rPr>
              <a:pPr eaLnBrk="1" hangingPunct="1"/>
              <a:t>22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32186"/>
              </p:ext>
            </p:extLst>
          </p:nvPr>
        </p:nvGraphicFramePr>
        <p:xfrm>
          <a:off x="209550" y="2292350"/>
          <a:ext cx="8752204" cy="16616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94877"/>
                <a:gridCol w="521156"/>
                <a:gridCol w="540458"/>
                <a:gridCol w="501854"/>
                <a:gridCol w="492203"/>
                <a:gridCol w="592727"/>
                <a:gridCol w="536444"/>
                <a:gridCol w="530356"/>
                <a:gridCol w="514350"/>
                <a:gridCol w="547715"/>
                <a:gridCol w="646619"/>
                <a:gridCol w="526689"/>
                <a:gridCol w="534925"/>
                <a:gridCol w="487252"/>
                <a:gridCol w="476250"/>
                <a:gridCol w="608329"/>
              </a:tblGrid>
              <a:tr h="4397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With at least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one job offer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Entering graduate school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Total Percentage Placed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9792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-BS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-BA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CptE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EE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-BS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-BA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CptE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EE</a:t>
                      </a: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-BS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CptS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-BA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</a:rPr>
                        <a:t>CptE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EE</a:t>
                      </a: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Overall</a:t>
                      </a:r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</a:t>
                      </a:r>
                      <a:endParaRPr lang="en-US" sz="1400" b="0" baseline="300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50%</a:t>
                      </a:r>
                      <a:endParaRPr lang="en-US" sz="12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46%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41%</a:t>
                      </a:r>
                      <a:endParaRPr lang="en-US" sz="1200" dirty="0"/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 1%</a:t>
                      </a:r>
                      <a:endParaRPr lang="en-US" sz="1200" dirty="0"/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50%</a:t>
                      </a:r>
                      <a:endParaRPr lang="en-US" sz="12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31%</a:t>
                      </a:r>
                      <a:endParaRPr lang="en-US" sz="12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41%</a:t>
                      </a:r>
                      <a:endParaRPr lang="en-US" sz="1200" dirty="0"/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2013</a:t>
                      </a:r>
                      <a:endParaRPr lang="en-US" sz="1400" b="0" baseline="300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70%</a:t>
                      </a:r>
                      <a:endParaRPr lang="en-US" sz="12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44%</a:t>
                      </a:r>
                      <a:endParaRPr lang="en-US" sz="1200" dirty="0"/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12%</a:t>
                      </a:r>
                      <a:endParaRPr lang="en-US" sz="12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10%</a:t>
                      </a:r>
                      <a:endParaRPr lang="en-US" sz="1200" dirty="0"/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82%</a:t>
                      </a:r>
                      <a:endParaRPr lang="en-US" sz="1200" dirty="0"/>
                    </a:p>
                  </a:txBody>
                  <a:tcPr marT="45713" marB="45713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43%</a:t>
                      </a:r>
                      <a:endParaRPr lang="en-US" sz="1200" dirty="0"/>
                    </a:p>
                  </a:txBody>
                  <a:tcPr marT="45713" marB="45713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54%</a:t>
                      </a:r>
                      <a:endParaRPr lang="en-US" sz="1200" dirty="0"/>
                    </a:p>
                  </a:txBody>
                  <a:tcPr marT="45713" marB="45713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350" y="1795463"/>
            <a:ext cx="577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Based on exit interviews of EECS graduating students:</a:t>
            </a:r>
          </a:p>
        </p:txBody>
      </p:sp>
      <p:sp>
        <p:nvSpPr>
          <p:cNvPr id="645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0" y="6569075"/>
            <a:ext cx="2514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UG student placement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71B558-9E2A-B543-A810-3B11D91D48C0}" type="slidenum">
              <a:rPr lang="en-US" sz="1200">
                <a:solidFill>
                  <a:srgbClr val="C00000"/>
                </a:solidFill>
              </a:rPr>
              <a:pPr eaLnBrk="1" hangingPunct="1"/>
              <a:t>23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32186"/>
              </p:ext>
            </p:extLst>
          </p:nvPr>
        </p:nvGraphicFramePr>
        <p:xfrm>
          <a:off x="571500" y="2292350"/>
          <a:ext cx="7962900" cy="24993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74840"/>
                <a:gridCol w="1234960"/>
                <a:gridCol w="1352550"/>
                <a:gridCol w="4400550"/>
              </a:tblGrid>
              <a:tr h="13106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With internships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Sought employment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Have at least 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one job offer (among those who sought employment)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13" marB="4571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9467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2014</a:t>
                      </a:r>
                      <a:endParaRPr lang="en-US" sz="1700" b="1" baseline="300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58%</a:t>
                      </a:r>
                      <a:endParaRPr lang="en-US" sz="1700" b="1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41%</a:t>
                      </a:r>
                      <a:endParaRPr lang="en-US" sz="1700" b="1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45%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CptS</a:t>
                      </a:r>
                      <a:r>
                        <a:rPr lang="en-US" sz="1600" dirty="0" smtClean="0"/>
                        <a:t> BS 52%, </a:t>
                      </a:r>
                      <a:r>
                        <a:rPr lang="en-US" sz="1600" dirty="0" err="1" smtClean="0"/>
                        <a:t>CptS</a:t>
                      </a:r>
                      <a:r>
                        <a:rPr lang="en-US" sz="1600" dirty="0" smtClean="0"/>
                        <a:t> BA 50%, </a:t>
                      </a:r>
                      <a:r>
                        <a:rPr lang="en-US" sz="1600" dirty="0" err="1" smtClean="0"/>
                        <a:t>CptE</a:t>
                      </a:r>
                      <a:r>
                        <a:rPr lang="en-US" sz="1600" dirty="0" smtClean="0"/>
                        <a:t> 50%, EE 35%) </a:t>
                      </a:r>
                      <a:endParaRPr lang="en-US" sz="1600" b="1" dirty="0"/>
                    </a:p>
                  </a:txBody>
                  <a:tcPr marT="45713" marB="45713" anchor="ctr"/>
                </a:tc>
              </a:tr>
              <a:tr h="351835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2013</a:t>
                      </a:r>
                      <a:endParaRPr lang="en-US" sz="1700" b="1" baseline="300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63%</a:t>
                      </a:r>
                      <a:endParaRPr lang="en-US" sz="1700" b="1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84%</a:t>
                      </a:r>
                      <a:endParaRPr lang="en-US" sz="1700" b="1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54% 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CptS</a:t>
                      </a:r>
                      <a:r>
                        <a:rPr lang="en-US" sz="1600" dirty="0" smtClean="0"/>
                        <a:t> BS 85%, </a:t>
                      </a:r>
                      <a:r>
                        <a:rPr lang="en-US" sz="1600" dirty="0" err="1" smtClean="0"/>
                        <a:t>CptS</a:t>
                      </a:r>
                      <a:r>
                        <a:rPr lang="en-US" sz="1600" dirty="0" smtClean="0"/>
                        <a:t> BA 33%, </a:t>
                      </a:r>
                      <a:r>
                        <a:rPr lang="en-US" sz="1600" dirty="0" err="1" smtClean="0"/>
                        <a:t>CptE</a:t>
                      </a:r>
                      <a:r>
                        <a:rPr lang="en-US" sz="1600" dirty="0" smtClean="0"/>
                        <a:t> 46%, EE 39%) </a:t>
                      </a:r>
                      <a:endParaRPr lang="en-US" sz="17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350" y="1795463"/>
            <a:ext cx="5775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Based on exit interviews of EECS graduating students: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2313" y="6103938"/>
            <a:ext cx="7673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* </a:t>
            </a:r>
            <a:r>
              <a:rPr lang="en-US" sz="1200" dirty="0" smtClean="0"/>
              <a:t>Exit surveys after 2012 are mandatory (voluntary before then) </a:t>
            </a:r>
            <a:endParaRPr lang="en-US" sz="1200" dirty="0"/>
          </a:p>
        </p:txBody>
      </p:sp>
      <p:sp>
        <p:nvSpPr>
          <p:cNvPr id="645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0" y="6569075"/>
            <a:ext cx="2514600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Student placement – based on exit interviews</a:t>
            </a:r>
            <a:endParaRPr lang="en-US" sz="2800" dirty="0"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52400" y="6450013"/>
            <a:ext cx="2514600" cy="2889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 dirty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07C2B1-A666-EB4A-B8DE-3004B04CD274}" type="slidenum">
              <a:rPr lang="en-US">
                <a:solidFill>
                  <a:srgbClr val="C00000"/>
                </a:solidFill>
              </a:rPr>
              <a:pPr eaLnBrk="1" hangingPunct="1"/>
              <a:t>24</a:t>
            </a:fld>
            <a:endParaRPr lang="en-US">
              <a:solidFill>
                <a:srgbClr val="C00000"/>
              </a:solidFill>
            </a:endParaRPr>
          </a:p>
        </p:txBody>
      </p:sp>
      <p:sp>
        <p:nvSpPr>
          <p:cNvPr id="44037" name="Content Placeholder 2"/>
          <p:cNvSpPr>
            <a:spLocks noGrp="1"/>
          </p:cNvSpPr>
          <p:nvPr>
            <p:ph idx="1"/>
          </p:nvPr>
        </p:nvSpPr>
        <p:spPr>
          <a:xfrm>
            <a:off x="312738" y="1684338"/>
            <a:ext cx="8686800" cy="596900"/>
          </a:xfrm>
        </p:spPr>
        <p:txBody>
          <a:bodyPr/>
          <a:lstStyle/>
          <a:p>
            <a:r>
              <a:rPr lang="en-US" sz="2800" smtClean="0">
                <a:latin typeface="Franklin Gothic Book" charset="0"/>
              </a:rPr>
              <a:t>87 </a:t>
            </a:r>
            <a:r>
              <a:rPr lang="en-US" sz="2800" dirty="0">
                <a:latin typeface="Franklin Gothic Book" charset="0"/>
              </a:rPr>
              <a:t>hires for Spring 2012  through Summer 2013</a:t>
            </a:r>
            <a:endParaRPr lang="en-US" dirty="0">
              <a:latin typeface="Franklin Gothic Book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89935"/>
              </p:ext>
            </p:extLst>
          </p:nvPr>
        </p:nvGraphicFramePr>
        <p:xfrm>
          <a:off x="393700" y="2549525"/>
          <a:ext cx="2478088" cy="354659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39916"/>
                <a:gridCol w="638172"/>
              </a:tblGrid>
              <a:tr h="344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Company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8" marR="9528" marT="952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Number of Hires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8" marR="9528" marT="9523" marB="0" anchor="b">
                    <a:solidFill>
                      <a:schemeClr val="accent2"/>
                    </a:solidFill>
                  </a:tcPr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Boeing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Micron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Microsoft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Isilon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PSE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Anvil Engineering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Apptio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CH2M Hill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Chief Architect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Cowlitz PUD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Fast Enterprises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Garmin AT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AHA -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Comtech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EF Data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Amazon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3" marB="0" anchor="b"/>
                </a:tc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Applied Physics Lab at the University of Washington</a:t>
                      </a:r>
                    </a:p>
                  </a:txBody>
                  <a:tcPr marL="9528" marR="9528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3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72650"/>
              </p:ext>
            </p:extLst>
          </p:nvPr>
        </p:nvGraphicFramePr>
        <p:xfrm>
          <a:off x="3281363" y="2565400"/>
          <a:ext cx="2692400" cy="354659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24969"/>
                <a:gridCol w="567431"/>
              </a:tblGrid>
              <a:tr h="3447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Company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Number of Hires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3" marB="0" anchor="b">
                    <a:solidFill>
                      <a:schemeClr val="accent2"/>
                    </a:solidFill>
                  </a:tcPr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Boise Inc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3447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Carnegie Mellon University Robotics Institute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Chelan County PUD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Clearwater Paper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Colmac Coil Mfg.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Cowlitz County PUD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Decagon Devices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Eaton Corp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FUJITSU Japan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Garmin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Hawaiian Electric Company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HiLine Engineering &amp; Fabrication Inc.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Honeywell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Infinium Engineering and Consulting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Johns Hopkins University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  <a:tr h="19046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Lee &amp; Hayes</a:t>
                      </a: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3" marB="0" anchor="b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8908"/>
              </p:ext>
            </p:extLst>
          </p:nvPr>
        </p:nvGraphicFramePr>
        <p:xfrm>
          <a:off x="6348413" y="2573338"/>
          <a:ext cx="2478087" cy="3166959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839915"/>
                <a:gridCol w="638172"/>
              </a:tblGrid>
              <a:tr h="344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Company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8" marR="9528" marT="9528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j-lt"/>
                        </a:rPr>
                        <a:t>Number of Hires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8" marR="9528" marT="9528" marB="0" anchor="b">
                    <a:solidFill>
                      <a:schemeClr val="accent2"/>
                    </a:solidFill>
                  </a:tcPr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Marchex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344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Neon Mob  Obvious Corporation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PNNL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Engineers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Qumulo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Saudi Aramco Oil Company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Schenieder Electric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SoySource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TCS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Texas Instruments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Universal Avionics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 Air Force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Verizon Wireless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  <a:tr h="190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Weyerhauser</a:t>
                      </a:r>
                    </a:p>
                  </a:txBody>
                  <a:tcPr marL="9528" marR="9528" marT="95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8" marR="9528" marT="952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86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F7E15B7-6E93-504F-8184-06E1823240F9}" type="slidenum">
              <a:rPr lang="en-US" sz="1200">
                <a:solidFill>
                  <a:srgbClr val="C00000"/>
                </a:solidFill>
              </a:rPr>
              <a:pPr eaLnBrk="1" hangingPunct="1"/>
              <a:t>25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Some key </a:t>
            </a:r>
            <a:r>
              <a:rPr lang="en-US" dirty="0" err="1" smtClean="0">
                <a:ea typeface="+mj-ea"/>
                <a:cs typeface="+mj-cs"/>
              </a:rPr>
              <a:t>eecs</a:t>
            </a:r>
            <a:r>
              <a:rPr lang="en-US" dirty="0" smtClean="0">
                <a:ea typeface="+mj-ea"/>
                <a:cs typeface="+mj-cs"/>
              </a:rPr>
              <a:t> alums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649413"/>
            <a:ext cx="3711575" cy="4573587"/>
          </a:xfrm>
        </p:spPr>
        <p:txBody>
          <a:bodyPr/>
          <a:lstStyle/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Paul Allen (co-founder of Microsoft)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Ed Schweitzer (founder and President of SEL)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Harold Frank (founder of Applied Magnetics)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Gaymond Schultz (founder and VP of Engineering of Stratacom)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Terry Heng (Senior VP at Motorola and CEO of Gridline Communications)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Doug Allred (Senior VP at Cisco)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Joe Jachinowski (founder of IMPAC, President and CEO of Elekta, Inc.)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Floyd Rogers (Software Design Engineer at Microsoft)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Judy Huie-Rogers (Boeing)</a:t>
            </a:r>
          </a:p>
          <a:p>
            <a:pPr eaLnBrk="1" hangingPunct="1">
              <a:spcBef>
                <a:spcPts val="500"/>
              </a:spcBef>
            </a:pPr>
            <a:r>
              <a:rPr lang="en-US" sz="1400">
                <a:latin typeface="Franklin Gothic Book" charset="0"/>
              </a:rPr>
              <a:t>Bill Gaines (Director of Tacoma Public Utilities)</a:t>
            </a:r>
          </a:p>
        </p:txBody>
      </p:sp>
      <p:sp>
        <p:nvSpPr>
          <p:cNvPr id="37892" name="Rectangle 3"/>
          <p:cNvSpPr txBox="1">
            <a:spLocks noChangeArrowheads="1"/>
          </p:cNvSpPr>
          <p:nvPr/>
        </p:nvSpPr>
        <p:spPr bwMode="auto">
          <a:xfrm>
            <a:off x="4610100" y="1644650"/>
            <a:ext cx="358933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Gary Steele (CEO of ProofPoint)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Clint Cole (founder and CEO of Digilent)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C. Gus Grant (founder of Focus Systems, Inc.)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Robert Baker (Senior VP at Intel Corp.) 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Thor Culverhouse (President and CEO of Stratavia)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Ashok Dhawan (CEO of Mobius)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Debbie Gracio (Division Director, Computational &amp; Statistical Analytics Division, PNNL)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Sara Moss (CEO and founder of The Code Works)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Gerri Martin-Flickinger (CIO Adobe) 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Steve Seroshek (CEO and founder of Avaunt Technologies, Inc.)</a:t>
            </a:r>
          </a:p>
          <a:p>
            <a:pPr eaLnBrk="1" hangingPunct="1">
              <a:spcBef>
                <a:spcPts val="500"/>
              </a:spcBef>
              <a:buClr>
                <a:srgbClr val="C00000"/>
              </a:buClr>
              <a:buSzPct val="70000"/>
              <a:buFont typeface="Wingdings" charset="0"/>
              <a:buChar char="q"/>
            </a:pPr>
            <a:r>
              <a:rPr lang="en-US" sz="1400">
                <a:solidFill>
                  <a:schemeClr val="tx2"/>
                </a:solidFill>
                <a:latin typeface="Franklin Gothic Book" charset="0"/>
              </a:rPr>
              <a:t>…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1978025" y="4032251"/>
            <a:ext cx="50069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1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77F67D8-382D-B341-9559-33CA2D9F38D6}" type="slidenum">
              <a:rPr lang="en-US" sz="1200">
                <a:solidFill>
                  <a:srgbClr val="C00000"/>
                </a:solidFill>
              </a:rPr>
              <a:pPr eaLnBrk="1" hangingPunct="1"/>
              <a:t>26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2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44" y="950174"/>
            <a:ext cx="4292337" cy="25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2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04800" y="1638300"/>
            <a:ext cx="8686800" cy="4495800"/>
          </a:xfrm>
        </p:spPr>
        <p:txBody>
          <a:bodyPr/>
          <a:lstStyle/>
          <a:p>
            <a:r>
              <a:rPr lang="en-US" sz="2800" dirty="0">
                <a:latin typeface="Franklin Gothic Book" charset="0"/>
              </a:rPr>
              <a:t>EECS has come a long way in the past 6 years</a:t>
            </a:r>
          </a:p>
          <a:p>
            <a:pPr lvl="1"/>
            <a:r>
              <a:rPr lang="en-US" sz="2400" dirty="0">
                <a:latin typeface="Franklin Gothic Book" charset="0"/>
              </a:rPr>
              <a:t>Research expenditures: $2.5M to $7.5M </a:t>
            </a:r>
            <a:r>
              <a:rPr lang="en-US" sz="2400" dirty="0">
                <a:solidFill>
                  <a:srgbClr val="008000"/>
                </a:solidFill>
                <a:latin typeface="Franklin Gothic Book" charset="0"/>
              </a:rPr>
              <a:t>(3X increase)</a:t>
            </a:r>
          </a:p>
          <a:p>
            <a:pPr lvl="1"/>
            <a:r>
              <a:rPr lang="en-US" sz="2400" dirty="0">
                <a:latin typeface="Franklin Gothic Book" charset="0"/>
              </a:rPr>
              <a:t>GR students: from 113 to </a:t>
            </a:r>
            <a:r>
              <a:rPr lang="en-US" sz="2400" dirty="0" smtClean="0">
                <a:latin typeface="Franklin Gothic Book" charset="0"/>
              </a:rPr>
              <a:t>152 </a:t>
            </a:r>
            <a:r>
              <a:rPr lang="en-US" sz="2400" dirty="0">
                <a:solidFill>
                  <a:srgbClr val="008000"/>
                </a:solidFill>
                <a:latin typeface="Franklin Gothic Book" charset="0"/>
              </a:rPr>
              <a:t>(40% increase)</a:t>
            </a:r>
          </a:p>
          <a:p>
            <a:pPr lvl="1"/>
            <a:r>
              <a:rPr lang="en-US" sz="2400" dirty="0">
                <a:latin typeface="Franklin Gothic Book" charset="0"/>
              </a:rPr>
              <a:t>UG students: from 552 to 896 </a:t>
            </a:r>
            <a:r>
              <a:rPr lang="en-US" sz="2400" dirty="0">
                <a:solidFill>
                  <a:srgbClr val="008000"/>
                </a:solidFill>
                <a:latin typeface="Franklin Gothic Book" charset="0"/>
              </a:rPr>
              <a:t>(60% increase</a:t>
            </a:r>
            <a:r>
              <a:rPr lang="en-US" sz="2400" dirty="0" smtClean="0">
                <a:solidFill>
                  <a:srgbClr val="008000"/>
                </a:solidFill>
                <a:latin typeface="Franklin Gothic Book" charset="0"/>
              </a:rPr>
              <a:t>)</a:t>
            </a:r>
          </a:p>
          <a:p>
            <a:r>
              <a:rPr lang="en-US" sz="2800" dirty="0" smtClean="0">
                <a:latin typeface="Franklin Gothic Book" charset="0"/>
              </a:rPr>
              <a:t>Work to do:</a:t>
            </a:r>
          </a:p>
          <a:p>
            <a:pPr lvl="1"/>
            <a:r>
              <a:rPr lang="en-US" sz="2400" dirty="0" smtClean="0">
                <a:latin typeface="Franklin Gothic Book" charset="0"/>
              </a:rPr>
              <a:t>Continue to make improvements in rankings</a:t>
            </a:r>
          </a:p>
          <a:p>
            <a:pPr lvl="1"/>
            <a:r>
              <a:rPr lang="en-US" sz="2400" dirty="0" smtClean="0">
                <a:latin typeface="Franklin Gothic Book" charset="0"/>
              </a:rPr>
              <a:t>Continue increasing research expenditures</a:t>
            </a:r>
          </a:p>
          <a:p>
            <a:pPr lvl="1"/>
            <a:r>
              <a:rPr lang="en-US" sz="2400" dirty="0" smtClean="0">
                <a:latin typeface="Franklin Gothic Book" charset="0"/>
              </a:rPr>
              <a:t>Reduce UG student/faculty ratio by adding more faculty</a:t>
            </a:r>
          </a:p>
          <a:p>
            <a:pPr lvl="1"/>
            <a:r>
              <a:rPr lang="en-US" sz="2400" dirty="0" smtClean="0">
                <a:latin typeface="Franklin Gothic Book" charset="0"/>
              </a:rPr>
              <a:t>Increase GR student/faculty ratio by </a:t>
            </a:r>
            <a:r>
              <a:rPr lang="en-US" sz="2400" smtClean="0">
                <a:latin typeface="Franklin Gothic Book" charset="0"/>
              </a:rPr>
              <a:t>increasing the PhD student </a:t>
            </a:r>
            <a:r>
              <a:rPr lang="en-US" sz="2400" dirty="0" smtClean="0">
                <a:latin typeface="Franklin Gothic Book" charset="0"/>
              </a:rPr>
              <a:t>population</a:t>
            </a:r>
            <a:endParaRPr lang="en-US" sz="2400" dirty="0">
              <a:latin typeface="Franklin Gothic Book" charset="0"/>
            </a:endParaRPr>
          </a:p>
          <a:p>
            <a:pPr lvl="1"/>
            <a:endParaRPr lang="en-US" sz="2000" dirty="0">
              <a:latin typeface="Franklin Gothic Book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 dirty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3CF20DB-872B-5346-A177-D09CECBC5AF6}" type="slidenum">
              <a:rPr lang="en-US" sz="1200">
                <a:solidFill>
                  <a:srgbClr val="C00000"/>
                </a:solidFill>
              </a:rPr>
              <a:pPr eaLnBrk="1" hangingPunct="1"/>
              <a:t>27</a:t>
            </a:fld>
            <a:endParaRPr lang="en-US" sz="1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8405"/>
            <a:ext cx="8686800" cy="4495800"/>
          </a:xfrm>
        </p:spPr>
        <p:txBody>
          <a:bodyPr/>
          <a:lstStyle/>
          <a:p>
            <a:r>
              <a:rPr lang="en-US" sz="2000" dirty="0" smtClean="0"/>
              <a:t>Land grant universities</a:t>
            </a:r>
          </a:p>
          <a:p>
            <a:pPr lvl="1"/>
            <a:r>
              <a:rPr lang="en-US" sz="1800" dirty="0"/>
              <a:t>University of Missouri-Columbia</a:t>
            </a:r>
          </a:p>
          <a:p>
            <a:pPr lvl="1"/>
            <a:r>
              <a:rPr lang="en-US" sz="1800" dirty="0"/>
              <a:t>University of Tennessee-Knoxville</a:t>
            </a:r>
          </a:p>
          <a:p>
            <a:pPr lvl="1"/>
            <a:r>
              <a:rPr lang="en-US" sz="1800" dirty="0"/>
              <a:t>Colorado State University</a:t>
            </a:r>
          </a:p>
          <a:p>
            <a:pPr lvl="1"/>
            <a:r>
              <a:rPr lang="en-US" sz="1800" dirty="0"/>
              <a:t>Virginia Polytechnic Institute </a:t>
            </a:r>
            <a:r>
              <a:rPr lang="en-US" sz="1800" dirty="0" smtClean="0"/>
              <a:t>and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 </a:t>
            </a:r>
            <a:r>
              <a:rPr lang="en-US" sz="1800" dirty="0"/>
              <a:t>State University</a:t>
            </a:r>
          </a:p>
          <a:p>
            <a:pPr lvl="1"/>
            <a:r>
              <a:rPr lang="en-US" sz="1800" dirty="0"/>
              <a:t>Kansas State University</a:t>
            </a:r>
          </a:p>
          <a:p>
            <a:pPr lvl="1"/>
            <a:r>
              <a:rPr lang="en-US" sz="1800" dirty="0"/>
              <a:t>Mississippi State University</a:t>
            </a:r>
          </a:p>
          <a:p>
            <a:pPr lvl="1"/>
            <a:r>
              <a:rPr lang="en-US" sz="1800" dirty="0"/>
              <a:t>University of Florida</a:t>
            </a:r>
          </a:p>
          <a:p>
            <a:pPr lvl="1"/>
            <a:r>
              <a:rPr lang="en-US" sz="1800" dirty="0"/>
              <a:t>Cornell University</a:t>
            </a:r>
          </a:p>
          <a:p>
            <a:pPr lvl="1"/>
            <a:r>
              <a:rPr lang="en-US" sz="1800" dirty="0"/>
              <a:t>Louisiana State University</a:t>
            </a:r>
          </a:p>
          <a:p>
            <a:pPr lvl="1"/>
            <a:r>
              <a:rPr lang="en-US" sz="1800" dirty="0"/>
              <a:t>Auburn University</a:t>
            </a:r>
          </a:p>
          <a:p>
            <a:pPr lvl="1"/>
            <a:r>
              <a:rPr lang="en-US" sz="1800" dirty="0"/>
              <a:t>University of Wisconsin-Madison</a:t>
            </a:r>
          </a:p>
          <a:p>
            <a:pPr lvl="1"/>
            <a:r>
              <a:rPr lang="en-US" sz="1800" dirty="0"/>
              <a:t>Texas A&amp;M </a:t>
            </a:r>
            <a:r>
              <a:rPr lang="en-US" sz="1800" dirty="0" smtClean="0"/>
              <a:t>University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1339B-0F31-B547-9340-AE1104EF3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42158" y="2019771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charset="0"/>
              <a:buChar char="q"/>
              <a:defRPr sz="3200" kern="1200">
                <a:solidFill>
                  <a:schemeClr val="tx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Courier New" charset="0"/>
              <a:buChar char="o"/>
              <a:defRPr sz="28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Wingdings" charset="0"/>
              <a:buChar char="§"/>
              <a:defRPr sz="24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70000"/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60000"/>
              <a:buFont typeface="Wingdings 2" charset="0"/>
              <a:buChar char=""/>
              <a:defRPr sz="2000" kern="1200">
                <a:solidFill>
                  <a:schemeClr val="tx2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 smtClean="0"/>
              <a:t>Oklahoma State University</a:t>
            </a:r>
          </a:p>
          <a:p>
            <a:pPr lvl="1"/>
            <a:r>
              <a:rPr lang="en-US" sz="1800" dirty="0" smtClean="0"/>
              <a:t>Michigan State University</a:t>
            </a:r>
          </a:p>
          <a:p>
            <a:pPr lvl="1"/>
            <a:r>
              <a:rPr lang="en-US" sz="1800" dirty="0" smtClean="0"/>
              <a:t>The Ohio State University</a:t>
            </a:r>
          </a:p>
          <a:p>
            <a:pPr lvl="1"/>
            <a:r>
              <a:rPr lang="en-US" sz="1800" dirty="0" smtClean="0"/>
              <a:t>University of Illinois at Urbana-Champaign</a:t>
            </a:r>
          </a:p>
          <a:p>
            <a:pPr lvl="1"/>
            <a:r>
              <a:rPr lang="en-US" sz="1800" dirty="0" smtClean="0"/>
              <a:t>Purdue University</a:t>
            </a:r>
          </a:p>
          <a:p>
            <a:pPr lvl="1"/>
            <a:r>
              <a:rPr lang="en-US" sz="1800" dirty="0" smtClean="0"/>
              <a:t>Iowa State University</a:t>
            </a:r>
          </a:p>
          <a:p>
            <a:pPr lvl="1"/>
            <a:r>
              <a:rPr lang="en-US" sz="1800" dirty="0" smtClean="0"/>
              <a:t>University of California-Davis</a:t>
            </a:r>
          </a:p>
          <a:p>
            <a:pPr lvl="1"/>
            <a:r>
              <a:rPr lang="en-US" sz="1800" dirty="0" smtClean="0"/>
              <a:t>University of Minnesota -Twin Cities</a:t>
            </a:r>
          </a:p>
          <a:p>
            <a:pPr lvl="1"/>
            <a:r>
              <a:rPr lang="en-US" sz="1800" dirty="0" smtClean="0"/>
              <a:t>Washington State University</a:t>
            </a:r>
          </a:p>
          <a:p>
            <a:pPr lvl="1"/>
            <a:r>
              <a:rPr lang="en-US" sz="1800" dirty="0" smtClean="0"/>
              <a:t>North Carolina State University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295900" y="5829300"/>
            <a:ext cx="3556000" cy="5969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Both EECS and Peers’ data is collected from </a:t>
            </a:r>
            <a:r>
              <a:rPr lang="en-US" sz="1400" dirty="0">
                <a:solidFill>
                  <a:schemeClr val="tx2"/>
                </a:solidFill>
              </a:rPr>
              <a:t>ASEE (http://</a:t>
            </a:r>
            <a:r>
              <a:rPr lang="en-US" sz="1400" dirty="0" err="1" smtClean="0">
                <a:solidFill>
                  <a:schemeClr val="tx2"/>
                </a:solidFill>
              </a:rPr>
              <a:t>profiles.asee.org</a:t>
            </a:r>
            <a:r>
              <a:rPr lang="en-US" sz="1400" dirty="0" smtClean="0">
                <a:solidFill>
                  <a:schemeClr val="tx2"/>
                </a:solidFill>
              </a:rPr>
              <a:t>)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5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Rankings benchmark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9D1B46-0FEB-3F46-BA8E-1BBAE131B916}" type="slidenum">
              <a:rPr lang="en-US" sz="1200">
                <a:solidFill>
                  <a:srgbClr val="C00000"/>
                </a:solidFill>
              </a:rPr>
              <a:pPr eaLnBrk="1" hangingPunct="1"/>
              <a:t>4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710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14" y="914400"/>
            <a:ext cx="4739286" cy="288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Grad Program Rankings (US News)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Franklin Gothic Book" charset="0"/>
              </a:rPr>
              <a:t>EE ranking (out of 256 EE/CE programs):</a:t>
            </a:r>
          </a:p>
          <a:p>
            <a:endParaRPr lang="en-US" sz="2400" dirty="0">
              <a:latin typeface="Franklin Gothic Book" charset="0"/>
            </a:endParaRPr>
          </a:p>
          <a:p>
            <a:pPr lvl="1"/>
            <a:endParaRPr lang="en-US" sz="2000" dirty="0">
              <a:latin typeface="Franklin Gothic Book" charset="0"/>
            </a:endParaRPr>
          </a:p>
          <a:p>
            <a:pPr lvl="1"/>
            <a:endParaRPr lang="en-US" sz="2000" dirty="0">
              <a:latin typeface="Franklin Gothic Book" charset="0"/>
            </a:endParaRPr>
          </a:p>
          <a:p>
            <a:pPr lvl="1"/>
            <a:r>
              <a:rPr lang="en-US" sz="2000" dirty="0">
                <a:latin typeface="Franklin Gothic Book" charset="0"/>
              </a:rPr>
              <a:t>Colorado State, Syracuse, UC Riverside (67)</a:t>
            </a:r>
          </a:p>
          <a:p>
            <a:pPr lvl="1"/>
            <a:r>
              <a:rPr lang="en-US" sz="2000" dirty="0">
                <a:latin typeface="Franklin Gothic Book" charset="0"/>
              </a:rPr>
              <a:t>Oregon State, NJIT, Texas Tech (76)</a:t>
            </a:r>
          </a:p>
          <a:p>
            <a:pPr lvl="1"/>
            <a:endParaRPr lang="en-US" sz="700" dirty="0">
              <a:latin typeface="Franklin Gothic Book" charset="0"/>
            </a:endParaRPr>
          </a:p>
          <a:p>
            <a:r>
              <a:rPr lang="en-US" sz="2400" dirty="0">
                <a:latin typeface="Franklin Gothic Book" charset="0"/>
              </a:rPr>
              <a:t>CS ranking (out of 437 CS programs</a:t>
            </a:r>
            <a:r>
              <a:rPr lang="en-US" sz="2400" dirty="0" smtClean="0">
                <a:latin typeface="Franklin Gothic Book" charset="0"/>
              </a:rPr>
              <a:t>) – no new ranking since 2010:  </a:t>
            </a:r>
            <a:endParaRPr lang="en-US" sz="2400" dirty="0">
              <a:latin typeface="Franklin Gothic Book" charset="0"/>
            </a:endParaRPr>
          </a:p>
          <a:p>
            <a:pPr lvl="1"/>
            <a:endParaRPr lang="en-US" sz="2000" dirty="0">
              <a:latin typeface="Franklin Gothic Book" charset="0"/>
            </a:endParaRPr>
          </a:p>
          <a:p>
            <a:pPr lvl="1"/>
            <a:endParaRPr lang="en-US" sz="2000" dirty="0">
              <a:latin typeface="Franklin Gothic Book" charset="0"/>
            </a:endParaRPr>
          </a:p>
          <a:p>
            <a:pPr lvl="1"/>
            <a:r>
              <a:rPr lang="en-US" sz="2000" dirty="0" smtClean="0">
                <a:latin typeface="Franklin Gothic Book" charset="0"/>
              </a:rPr>
              <a:t>Oregon </a:t>
            </a:r>
            <a:r>
              <a:rPr lang="en-US" sz="2000" dirty="0">
                <a:latin typeface="Franklin Gothic Book" charset="0"/>
              </a:rPr>
              <a:t>State (63), Colorado State (79), Florida State (79)</a:t>
            </a:r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FF26D7-B030-EB4B-8F0D-2FBEC6A8604D}" type="slidenum">
              <a:rPr lang="en-US" sz="1200">
                <a:solidFill>
                  <a:srgbClr val="C00000"/>
                </a:solidFill>
              </a:rPr>
              <a:pPr eaLnBrk="1" hangingPunct="1"/>
              <a:t>5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97038" y="2430463"/>
          <a:ext cx="4821237" cy="742950"/>
        </p:xfrm>
        <a:graphic>
          <a:graphicData uri="http://schemas.openxmlformats.org/drawingml/2006/table">
            <a:tbl>
              <a:tblPr/>
              <a:tblGrid>
                <a:gridCol w="696471"/>
                <a:gridCol w="687461"/>
                <a:gridCol w="687461"/>
                <a:gridCol w="687461"/>
                <a:gridCol w="687461"/>
                <a:gridCol w="687461"/>
                <a:gridCol w="687461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72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marL="91442" marR="9144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905865"/>
              </p:ext>
            </p:extLst>
          </p:nvPr>
        </p:nvGraphicFramePr>
        <p:xfrm>
          <a:off x="2857500" y="4810125"/>
          <a:ext cx="2892410" cy="742950"/>
        </p:xfrm>
        <a:graphic>
          <a:graphicData uri="http://schemas.openxmlformats.org/drawingml/2006/table">
            <a:tbl>
              <a:tblPr/>
              <a:tblGrid>
                <a:gridCol w="730187"/>
                <a:gridCol w="720741"/>
                <a:gridCol w="720741"/>
                <a:gridCol w="720741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2007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2008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N/R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N/R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N/R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79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DE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31013" y="2568575"/>
            <a:ext cx="1084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Top 30%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00863" y="4951413"/>
            <a:ext cx="108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Top 18%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2012 NRC Rankings, EE@WSU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Franklin Gothic Book" charset="0"/>
              </a:rPr>
              <a:t>Overall</a:t>
            </a:r>
          </a:p>
          <a:p>
            <a:pPr lvl="1" eaLnBrk="1" hangingPunct="1"/>
            <a:r>
              <a:rPr lang="en-US">
                <a:latin typeface="Franklin Gothic Book" charset="0"/>
              </a:rPr>
              <a:t>46-103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Maryland-College Park, Electrical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Drexel University, Electrical and Computer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Notre Dame Electrical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Columbia University in the City of New York, Electrical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Illinois at Chicago, Electrical and Computer Engineering</a:t>
            </a:r>
          </a:p>
          <a:p>
            <a:pPr lvl="2" eaLnBrk="1" hangingPunct="1"/>
            <a:r>
              <a:rPr lang="en-US" sz="1600" b="1">
                <a:solidFill>
                  <a:srgbClr val="A50021"/>
                </a:solidFill>
                <a:latin typeface="Franklin Gothic Book" charset="0"/>
              </a:rPr>
              <a:t>Washington State University, Electrical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Arkansas, Electrical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California-Davis, Electrical and Computer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Nebraska-Lincoln, Electrical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New Mexico-Main Campus, Electrical and Computer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Case Western Reserve, University Electrical Engineering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22E26C-8F39-4843-B59F-E90B342EFB1E}" type="slidenum">
              <a:rPr lang="en-US" sz="1200">
                <a:solidFill>
                  <a:srgbClr val="C00000"/>
                </a:solidFill>
              </a:rPr>
              <a:pPr eaLnBrk="1" hangingPunct="1"/>
              <a:t>6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5748338" y="1843088"/>
            <a:ext cx="3395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136 ranked by NRC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018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2012 NRC Rankings, CS@WSU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Franklin Gothic Book" charset="0"/>
              </a:rPr>
              <a:t>Overall</a:t>
            </a:r>
          </a:p>
          <a:p>
            <a:pPr lvl="1" eaLnBrk="1" hangingPunct="1"/>
            <a:r>
              <a:rPr lang="en-US">
                <a:latin typeface="Franklin Gothic Book" charset="0"/>
              </a:rPr>
              <a:t>50-105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Central Florida, Computer Sciences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North Carolina State University at Raleigh, Computer Sciences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Florida, Computer Engineering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College of William and Mary, Computer Sciences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Kansas State University, Computer Science</a:t>
            </a:r>
          </a:p>
          <a:p>
            <a:pPr lvl="2" eaLnBrk="1" hangingPunct="1"/>
            <a:r>
              <a:rPr lang="en-US" sz="1600" b="1">
                <a:solidFill>
                  <a:srgbClr val="A50021"/>
                </a:solidFill>
                <a:latin typeface="Franklin Gothic Book" charset="0"/>
              </a:rPr>
              <a:t>Washington State University, Computer Science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Oregon State University, Computer Science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The University of Alabama, Computer Sciences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George Washington University, Computer Science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Western Michigan University, Computer Sciences</a:t>
            </a:r>
          </a:p>
          <a:p>
            <a:pPr lvl="2" eaLnBrk="1" hangingPunct="1"/>
            <a:r>
              <a:rPr lang="en-US" sz="1600">
                <a:latin typeface="Franklin Gothic Book" charset="0"/>
              </a:rPr>
              <a:t>University of Delaware, Computer and Information Sciences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F6A012-09D6-914F-BB1E-C299BB39FD35}" type="slidenum">
              <a:rPr lang="en-US" sz="1200">
                <a:solidFill>
                  <a:srgbClr val="C00000"/>
                </a:solidFill>
              </a:rPr>
              <a:pPr eaLnBrk="1" hangingPunct="1"/>
              <a:t>7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51204" name="TextBox 6"/>
          <p:cNvSpPr txBox="1">
            <a:spLocks noChangeArrowheads="1"/>
          </p:cNvSpPr>
          <p:nvPr/>
        </p:nvSpPr>
        <p:spPr bwMode="auto">
          <a:xfrm>
            <a:off x="5748338" y="1855788"/>
            <a:ext cx="33956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126 ranked by NRC</a:t>
            </a:r>
          </a:p>
        </p:txBody>
      </p:sp>
      <p:sp>
        <p:nvSpPr>
          <p:cNvPr id="5120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C00000"/>
                </a:solidFill>
                <a:cs typeface="Arial" charset="0"/>
              </a:rPr>
              <a:t>August 2014</a:t>
            </a:r>
            <a:endParaRPr lang="en-US" sz="120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Research productivity benchmark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EB2CCD-6877-F648-A93D-2FBD3AF5DDB0}" type="slidenum">
              <a:rPr lang="en-US" sz="1200">
                <a:solidFill>
                  <a:srgbClr val="C00000"/>
                </a:solidFill>
              </a:rPr>
              <a:pPr eaLnBrk="1" hangingPunct="1"/>
              <a:t>8</a:t>
            </a:fld>
            <a:endParaRPr lang="en-US" sz="1200">
              <a:solidFill>
                <a:srgbClr val="C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862013"/>
            <a:ext cx="48641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EECS Research expenditures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/>
              <a:t>August 2014</a:t>
            </a:r>
            <a:endParaRPr lang="en-US" dirty="0"/>
          </a:p>
        </p:txBody>
      </p:sp>
      <p:sp>
        <p:nvSpPr>
          <p:cNvPr id="696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479F724-9F13-CF4B-90BB-9925F18C0DD6}" type="slidenum">
              <a:rPr lang="en-US" sz="1200">
                <a:solidFill>
                  <a:srgbClr val="C00000"/>
                </a:solidFill>
              </a:rPr>
              <a:pPr eaLnBrk="1" hangingPunct="1"/>
              <a:t>9</a:t>
            </a:fld>
            <a:endParaRPr lang="en-US" sz="1200">
              <a:solidFill>
                <a:srgbClr val="C00000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76224" y="1787525"/>
          <a:ext cx="854392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15634</TotalTime>
  <Words>1748</Words>
  <Application>Microsoft Macintosh PowerPoint</Application>
  <PresentationFormat>On-screen Show (4:3)</PresentationFormat>
  <Paragraphs>546</Paragraphs>
  <Slides>27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Trek</vt:lpstr>
      <vt:lpstr>Worksheet</vt:lpstr>
      <vt:lpstr>Benchmarks 2014</vt:lpstr>
      <vt:lpstr>EECS Benchmarks</vt:lpstr>
      <vt:lpstr>Peers</vt:lpstr>
      <vt:lpstr>Rankings benchmark</vt:lpstr>
      <vt:lpstr>Grad Program Rankings (US News)</vt:lpstr>
      <vt:lpstr>2012 NRC Rankings, EE@WSU</vt:lpstr>
      <vt:lpstr>2012 NRC Rankings, CS@WSU</vt:lpstr>
      <vt:lpstr>Research productivity benchmark</vt:lpstr>
      <vt:lpstr>EECS Research expenditures</vt:lpstr>
      <vt:lpstr>Research $ per faculty</vt:lpstr>
      <vt:lpstr>Comparison to peers (2013)</vt:lpstr>
      <vt:lpstr>Student to faculty ratio benchmark</vt:lpstr>
      <vt:lpstr>EECS in numbers</vt:lpstr>
      <vt:lpstr>EECS in numbers</vt:lpstr>
      <vt:lpstr>EECS in numbers</vt:lpstr>
      <vt:lpstr>Comparison to peers (2013)</vt:lpstr>
      <vt:lpstr>UG Degrees Awarded benchmark</vt:lpstr>
      <vt:lpstr>EECS in numbers</vt:lpstr>
      <vt:lpstr>Comparison to peers (2013)</vt:lpstr>
      <vt:lpstr>UG student placement benchmark</vt:lpstr>
      <vt:lpstr>UG student placement</vt:lpstr>
      <vt:lpstr>UG student placement </vt:lpstr>
      <vt:lpstr>UG student placement</vt:lpstr>
      <vt:lpstr>Student placement – based on exit interviews</vt:lpstr>
      <vt:lpstr>Some key eecs alums</vt:lpstr>
      <vt:lpstr>Summary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EECS</dc:title>
  <dc:creator>Behrooz Shirazi</dc:creator>
  <cp:lastModifiedBy>Behrooz Shirazi</cp:lastModifiedBy>
  <cp:revision>742</cp:revision>
  <cp:lastPrinted>2009-09-15T06:22:33Z</cp:lastPrinted>
  <dcterms:created xsi:type="dcterms:W3CDTF">2010-10-28T18:17:31Z</dcterms:created>
  <dcterms:modified xsi:type="dcterms:W3CDTF">2014-08-21T16:40:44Z</dcterms:modified>
</cp:coreProperties>
</file>