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74" r:id="rId14"/>
    <p:sldId id="272" r:id="rId15"/>
    <p:sldId id="264" r:id="rId16"/>
    <p:sldId id="265" r:id="rId17"/>
    <p:sldId id="266" r:id="rId18"/>
    <p:sldId id="275" r:id="rId19"/>
    <p:sldId id="276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7D80A501-3B0E-4FBF-A94C-94CB0D7DECAF}">
          <p14:sldIdLst>
            <p14:sldId id="256"/>
          </p14:sldIdLst>
        </p14:section>
        <p14:section name="Process" id="{978CAB55-FA60-4D44-B0FE-5089B73DA8B4}">
          <p14:sldIdLst>
            <p14:sldId id="257"/>
            <p14:sldId id="259"/>
            <p14:sldId id="258"/>
            <p14:sldId id="260"/>
          </p14:sldIdLst>
        </p14:section>
        <p14:section name="Results" id="{6E618AB7-BD8B-4344-9469-5BD67AC11FEF}">
          <p14:sldIdLst>
            <p14:sldId id="261"/>
            <p14:sldId id="262"/>
            <p14:sldId id="263"/>
            <p14:sldId id="268"/>
            <p14:sldId id="269"/>
            <p14:sldId id="270"/>
            <p14:sldId id="271"/>
            <p14:sldId id="274"/>
            <p14:sldId id="272"/>
            <p14:sldId id="264"/>
            <p14:sldId id="265"/>
            <p14:sldId id="266"/>
            <p14:sldId id="275"/>
            <p14:sldId id="276"/>
            <p14:sldId id="27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2" y="-24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0267C-7BDF-45C6-899D-4A6549EE738C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22F23-B4D2-4241-BA4E-9604829AD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6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D6FE-3396-4A89-A75C-614F849F8C1B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E437-87AF-4684-8FDC-451CD6FC7452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0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406-D88C-44F5-9471-2E34776ADF78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2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2B74-B498-4054-92B9-4AF22628DB20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3E-E7AE-48C4-B205-7D14B29562FC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6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50D9-796C-4629-BB54-F9E0CF1E3BC9}" type="datetime1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8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50A7-9E83-4286-AC05-F17EA148E71B}" type="datetime1">
              <a:rPr lang="en-US" smtClean="0"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1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3A99-FE47-42CA-8E6B-9E6F0E9590E3}" type="datetime1">
              <a:rPr lang="en-US" smtClean="0"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0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5C37-B19C-409F-A051-5DC6FDA95F2B}" type="datetime1">
              <a:rPr lang="en-US" smtClean="0"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2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FB06-2F90-4D4C-97F5-A363D8BEF48A}" type="datetime1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8CA19-C061-4A7F-AA63-0A5696A25C59}" type="datetime1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0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60CC-7B42-49AB-B754-3945348B4D7A}" type="datetime1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of WSU EECS Program</a:t>
            </a:r>
            <a:br>
              <a:rPr lang="en-US" dirty="0" smtClean="0"/>
            </a:br>
            <a:r>
              <a:rPr lang="en-US" dirty="0" smtClean="0"/>
              <a:t>2013-14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38200"/>
            <a:ext cx="28098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4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Ethnicity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34480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524000"/>
            <a:ext cx="471007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142" y="4067753"/>
            <a:ext cx="33432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0" y="4343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62800" y="338351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4417" y="512609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86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Semesters to Graduation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11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2438400"/>
            <a:ext cx="420254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6800" y="5529552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20523" y="5529552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r>
              <a:rPr lang="en-US" dirty="0" smtClean="0"/>
              <a:t>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647417"/>
            <a:ext cx="3505200" cy="3831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343" y="1618841"/>
            <a:ext cx="2952750" cy="3867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329564" y="5529552"/>
            <a:ext cx="611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70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Success at Job-Seeking and Grad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Sought employment: EE 85%, CE 94%, CptS 84%</a:t>
            </a:r>
          </a:p>
          <a:p>
            <a:r>
              <a:rPr lang="en-US" dirty="0" smtClean="0"/>
              <a:t>Received offer: EE 35%, CE 47%, CptS 49% (our established goal is 80%)</a:t>
            </a:r>
          </a:p>
          <a:p>
            <a:r>
              <a:rPr lang="en-US" dirty="0" smtClean="0"/>
              <a:t>Applied/accepted to grad school: EE: 3/7, CE: 1/1, CptS: 4/4 (overall 67% acceptance rate)</a:t>
            </a:r>
          </a:p>
          <a:p>
            <a:r>
              <a:rPr lang="en-US" dirty="0" smtClean="0"/>
              <a:t>Is 80% goal realistic?</a:t>
            </a:r>
          </a:p>
          <a:p>
            <a:pPr lvl="1"/>
            <a:r>
              <a:rPr lang="en-US" dirty="0" smtClean="0"/>
              <a:t>Should we adjust the goal to “getting an interview?” (EE: 80%, CE: 82.3%, CptS: 88%)</a:t>
            </a:r>
          </a:p>
          <a:p>
            <a:pPr lvl="1"/>
            <a:r>
              <a:rPr lang="en-US" dirty="0" smtClean="0"/>
              <a:t>Should we establish different goals for students based on GPA?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Starting Salaries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600200"/>
            <a:ext cx="4267199" cy="249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599" y="1752600"/>
            <a:ext cx="4840653" cy="223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37" y="4126478"/>
            <a:ext cx="3186539" cy="2502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5000" y="415873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77925" y="409382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29776" y="6260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1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Perceived Attainment of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across all three programs perceived a level of attainment below our target (4 out of 5 on a 5-point scale) for most outcomes</a:t>
            </a:r>
          </a:p>
          <a:p>
            <a:r>
              <a:rPr lang="en-US" dirty="0" smtClean="0"/>
              <a:t>Are we setting the bar too high?</a:t>
            </a:r>
          </a:p>
          <a:p>
            <a:r>
              <a:rPr lang="en-US" dirty="0" smtClean="0"/>
              <a:t>Suggestion: Use the same scale in the surveys as we use for other ABET ratings? (a 4-point scale, with “Capable” being the target)</a:t>
            </a:r>
          </a:p>
          <a:p>
            <a:r>
              <a:rPr lang="en-US" dirty="0" smtClean="0"/>
              <a:t>Thoughts?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Junior Writing Portfolio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Across all three programs, we achieved the following pass rates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E: 79.6%, of whom 5.6% passed with distinction</a:t>
            </a:r>
          </a:p>
          <a:p>
            <a:pPr lvl="1"/>
            <a:r>
              <a:rPr lang="en-US" dirty="0" smtClean="0"/>
              <a:t>CE: 80.7%, of whom 5.2% passed with distinction</a:t>
            </a:r>
          </a:p>
          <a:p>
            <a:pPr lvl="1"/>
            <a:r>
              <a:rPr lang="en-US" dirty="0" smtClean="0"/>
              <a:t>CptS: 88%, of whom 9.8% passed with distinction</a:t>
            </a:r>
          </a:p>
          <a:p>
            <a:r>
              <a:rPr lang="en-US" dirty="0" smtClean="0"/>
              <a:t>We met target pass rate (80%)</a:t>
            </a:r>
          </a:p>
          <a:p>
            <a:r>
              <a:rPr lang="en-US" dirty="0" smtClean="0"/>
              <a:t>“Pass with distinction” target (10%) not quite met</a:t>
            </a:r>
          </a:p>
          <a:p>
            <a:r>
              <a:rPr lang="en-US" dirty="0" smtClean="0"/>
              <a:t>Do we really need “pass with distinction” target?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Excellence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for breakout sessions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3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Council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Recommendations:</a:t>
            </a:r>
          </a:p>
          <a:p>
            <a:pPr lvl="1"/>
            <a:r>
              <a:rPr lang="en-US" dirty="0" smtClean="0"/>
              <a:t>Retain Senior Design requirement for BA in CptS</a:t>
            </a:r>
          </a:p>
          <a:p>
            <a:pPr lvl="1"/>
            <a:r>
              <a:rPr lang="en-US" dirty="0" smtClean="0"/>
              <a:t>Integrate explicit soft skills training into EE/CptS 302</a:t>
            </a:r>
          </a:p>
          <a:p>
            <a:r>
              <a:rPr lang="en-US" dirty="0" smtClean="0"/>
              <a:t>Comments and discussion?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3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Unresolved Issues from Past Assessment </a:t>
            </a:r>
            <a:r>
              <a:rPr lang="en-US" dirty="0" smtClean="0"/>
              <a:t>Cycles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self-report inadequate preparation for entrepreneurship (Are we setting the bar too high?)</a:t>
            </a:r>
          </a:p>
          <a:p>
            <a:r>
              <a:rPr lang="en-US" dirty="0" smtClean="0"/>
              <a:t>Anecdotally, cheating is a rampant problem</a:t>
            </a:r>
          </a:p>
          <a:p>
            <a:pPr lvl="1"/>
            <a:r>
              <a:rPr lang="en-US" dirty="0" smtClean="0"/>
              <a:t>Is it really a problem? What evidence do we have?</a:t>
            </a:r>
          </a:p>
          <a:p>
            <a:pPr lvl="1"/>
            <a:r>
              <a:rPr lang="en-US" dirty="0" smtClean="0"/>
              <a:t>Should we try to collect data on cheating?</a:t>
            </a:r>
          </a:p>
          <a:p>
            <a:pPr lvl="1"/>
            <a:r>
              <a:rPr lang="en-US" dirty="0" smtClean="0"/>
              <a:t> Are there best practices for addressing the problem that we can implement?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5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Unresolved Issues from Past Assessment Cycles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2012-13 Faculty Retreat) Students </a:t>
            </a:r>
            <a:r>
              <a:rPr lang="en-US" dirty="0"/>
              <a:t>have been kicked out of the computer labs by Pullman Police late at night due </a:t>
            </a:r>
            <a:r>
              <a:rPr lang="en-US" dirty="0" smtClean="0"/>
              <a:t>to vandalism </a:t>
            </a:r>
          </a:p>
          <a:p>
            <a:r>
              <a:rPr lang="en-US" dirty="0" smtClean="0"/>
              <a:t>We recommended</a:t>
            </a:r>
          </a:p>
          <a:p>
            <a:pPr lvl="1"/>
            <a:r>
              <a:rPr lang="en-US" dirty="0" smtClean="0"/>
              <a:t>labs be kept open, </a:t>
            </a:r>
          </a:p>
          <a:p>
            <a:pPr lvl="1"/>
            <a:r>
              <a:rPr lang="en-US" dirty="0" smtClean="0"/>
              <a:t>install keycard readers on doors</a:t>
            </a:r>
          </a:p>
          <a:p>
            <a:pPr lvl="1"/>
            <a:r>
              <a:rPr lang="en-US" dirty="0" smtClean="0"/>
              <a:t>Encourage self-policing by students</a:t>
            </a:r>
          </a:p>
          <a:p>
            <a:r>
              <a:rPr lang="en-US" dirty="0" smtClean="0"/>
              <a:t>Follow-up? Has this been done?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4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Have Documented Our Assessment Process!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Assessment Manuals for CS, and EE/CE </a:t>
            </a:r>
          </a:p>
          <a:p>
            <a:pPr lvl="1"/>
            <a:r>
              <a:rPr lang="en-US" dirty="0" smtClean="0"/>
              <a:t>Soon available at abet.eecs.wsu.edu</a:t>
            </a:r>
          </a:p>
          <a:p>
            <a:r>
              <a:rPr lang="en-US" dirty="0" smtClean="0"/>
              <a:t>Manuals specify detailed processes for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ollecting assessment data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nalyzing data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aking decisions based on data</a:t>
            </a:r>
          </a:p>
          <a:p>
            <a:r>
              <a:rPr lang="en-US" dirty="0" smtClean="0"/>
              <a:t>By participating in this retreat, YOU are integrally involved in this process!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Unresolved Issues from Past Assessment Cycles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(From 2012-13 Faculty Retreat) </a:t>
            </a:r>
            <a:r>
              <a:rPr lang="en-US" dirty="0" smtClean="0"/>
              <a:t>Faculty not attending student forum in fall</a:t>
            </a:r>
            <a:endParaRPr lang="en-US" dirty="0" smtClean="0"/>
          </a:p>
          <a:p>
            <a:r>
              <a:rPr lang="en-US" dirty="0" smtClean="0"/>
              <a:t>We recommended</a:t>
            </a:r>
          </a:p>
          <a:p>
            <a:pPr lvl="1"/>
            <a:r>
              <a:rPr lang="en-US" dirty="0" smtClean="0"/>
              <a:t>EECS director should emphasize attendance through e-mail reminders</a:t>
            </a:r>
            <a:endParaRPr lang="en-US" dirty="0" smtClean="0"/>
          </a:p>
          <a:p>
            <a:r>
              <a:rPr lang="en-US" dirty="0" smtClean="0"/>
              <a:t>Follow-up</a:t>
            </a:r>
            <a:r>
              <a:rPr lang="en-US" dirty="0" smtClean="0"/>
              <a:t>? Has this </a:t>
            </a:r>
            <a:r>
              <a:rPr lang="en-US" dirty="0" smtClean="0"/>
              <a:t>situation improved?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Assessment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3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686800" cy="548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570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Collect Seven Forms of Assessment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4</a:t>
            </a:fld>
            <a:endParaRPr lang="en-US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8869462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18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Data vis-à-vis Outcomes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5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95400"/>
            <a:ext cx="6096000" cy="53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029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Work Samples:</a:t>
            </a:r>
            <a:br>
              <a:rPr lang="en-US" dirty="0" smtClean="0"/>
            </a:br>
            <a:r>
              <a:rPr lang="en-US" i="1" dirty="0" smtClean="0"/>
              <a:t>Engage</a:t>
            </a:r>
            <a:r>
              <a:rPr lang="en-US" dirty="0" smtClean="0"/>
              <a:t> Students in Assessment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 instructors to publish ABET Outcomes to be achieved in their course syllabi</a:t>
            </a:r>
          </a:p>
          <a:p>
            <a:r>
              <a:rPr lang="en-US" dirty="0" smtClean="0"/>
              <a:t>Encourage instructors to explicitly discuss ABET assessment process with students</a:t>
            </a:r>
          </a:p>
          <a:p>
            <a:pPr lvl="1"/>
            <a:r>
              <a:rPr lang="en-US" dirty="0" smtClean="0"/>
              <a:t>Target outcomes for course</a:t>
            </a:r>
          </a:p>
          <a:p>
            <a:pPr lvl="1"/>
            <a:r>
              <a:rPr lang="en-US" dirty="0" smtClean="0"/>
              <a:t>Four-level assessment scale (Unsatisfactory, Needs Improvement, Capable, Exemplary) </a:t>
            </a:r>
          </a:p>
          <a:p>
            <a:pPr lvl="1"/>
            <a:r>
              <a:rPr lang="en-US" dirty="0" smtClean="0"/>
              <a:t>Expectation that “Capable” level be reached by all passing students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5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Professional Skills Discussions:</a:t>
            </a:r>
            <a:br>
              <a:rPr lang="en-US" dirty="0" smtClean="0"/>
            </a:br>
            <a:r>
              <a:rPr lang="en-US" dirty="0" smtClean="0"/>
              <a:t>Save Discussion for CS Breakout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9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Exit 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Administered online via </a:t>
            </a:r>
            <a:r>
              <a:rPr lang="en-US" dirty="0" err="1" smtClean="0"/>
              <a:t>Surveymonkey</a:t>
            </a:r>
            <a:endParaRPr lang="en-US" dirty="0" smtClean="0"/>
          </a:p>
          <a:p>
            <a:r>
              <a:rPr lang="en-US" dirty="0" smtClean="0"/>
              <a:t>Open near the end of each semester</a:t>
            </a:r>
          </a:p>
          <a:p>
            <a:r>
              <a:rPr lang="en-US" dirty="0" smtClean="0"/>
              <a:t>Seniors </a:t>
            </a:r>
            <a:r>
              <a:rPr lang="en-US" i="1" dirty="0" smtClean="0"/>
              <a:t>required </a:t>
            </a:r>
            <a:r>
              <a:rPr lang="en-US" dirty="0" smtClean="0"/>
              <a:t>to take survey as condition of graduation</a:t>
            </a:r>
          </a:p>
          <a:p>
            <a:r>
              <a:rPr lang="en-US" dirty="0" smtClean="0"/>
              <a:t>2013-14 survey respondents:</a:t>
            </a:r>
          </a:p>
          <a:p>
            <a:pPr lvl="1"/>
            <a:r>
              <a:rPr lang="en-US" dirty="0" smtClean="0"/>
              <a:t>49 in CptS </a:t>
            </a:r>
          </a:p>
          <a:p>
            <a:pPr lvl="1"/>
            <a:r>
              <a:rPr lang="en-US" dirty="0" smtClean="0"/>
              <a:t>65 in EE</a:t>
            </a:r>
          </a:p>
          <a:p>
            <a:pPr lvl="1"/>
            <a:r>
              <a:rPr lang="en-US" dirty="0" smtClean="0"/>
              <a:t>18 in 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45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Exit Survey:</a:t>
            </a:r>
            <a:br>
              <a:rPr lang="en-US" dirty="0" smtClean="0"/>
            </a:br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CptS: 87% male, 13% female</a:t>
            </a:r>
          </a:p>
          <a:p>
            <a:r>
              <a:rPr lang="en-US" dirty="0" smtClean="0"/>
              <a:t>EE: 91% male, 3% female, 6% undisclosed</a:t>
            </a:r>
          </a:p>
          <a:p>
            <a:r>
              <a:rPr lang="en-US" dirty="0" smtClean="0"/>
              <a:t>CE: 100% male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43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677</Words>
  <Application>Microsoft Office PowerPoint</Application>
  <PresentationFormat>On-screen Show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Assessment of WSU EECS Program 2013-14 Cycle</vt:lpstr>
      <vt:lpstr>We Have Documented Our Assessment Process!</vt:lpstr>
      <vt:lpstr>Overview of Assessment Process</vt:lpstr>
      <vt:lpstr>We Collect Seven Forms of Assessment Data</vt:lpstr>
      <vt:lpstr>Assessment Data vis-à-vis Outcomes</vt:lpstr>
      <vt:lpstr>Student Work Samples: Engage Students in Assessment Process</vt:lpstr>
      <vt:lpstr>Professional Skills Discussions: Save Discussion for CS Breakout</vt:lpstr>
      <vt:lpstr>Senior Exit Surveys</vt:lpstr>
      <vt:lpstr>Senior Exit Survey: Gender</vt:lpstr>
      <vt:lpstr>Senior Exit Survey: Ethnicity</vt:lpstr>
      <vt:lpstr>Senior Exit Survey: Semesters to Graduation</vt:lpstr>
      <vt:lpstr>Senior Exit Survey: Success at Job-Seeking and Grad School</vt:lpstr>
      <vt:lpstr>Senior Exit Survey: Starting Salaries</vt:lpstr>
      <vt:lpstr>Senior Exit Survey: Perceived Attainment of Outcomes</vt:lpstr>
      <vt:lpstr>Junior Writing Portfolio</vt:lpstr>
      <vt:lpstr>Teaching Excellence Reports</vt:lpstr>
      <vt:lpstr>Executive Council Discussions</vt:lpstr>
      <vt:lpstr>Unresolved Issues from Past Assessment Cycles (1)</vt:lpstr>
      <vt:lpstr>Unresolved Issues from Past Assessment Cycles (2)</vt:lpstr>
      <vt:lpstr>Unresolved Issues from Past Assessment Cycles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EECS Program 2013-14 Cycle</dc:title>
  <dc:creator>Chris Hundhausen</dc:creator>
  <cp:lastModifiedBy>Chris Hundhausen</cp:lastModifiedBy>
  <cp:revision>18</cp:revision>
  <dcterms:created xsi:type="dcterms:W3CDTF">2014-08-20T18:28:30Z</dcterms:created>
  <dcterms:modified xsi:type="dcterms:W3CDTF">2014-08-21T05:47:09Z</dcterms:modified>
</cp:coreProperties>
</file>