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9" r:id="rId3"/>
    <p:sldId id="274" r:id="rId4"/>
    <p:sldId id="271" r:id="rId5"/>
    <p:sldId id="275" r:id="rId6"/>
    <p:sldId id="285" r:id="rId7"/>
    <p:sldId id="279" r:id="rId8"/>
    <p:sldId id="286" r:id="rId9"/>
    <p:sldId id="283" r:id="rId10"/>
    <p:sldId id="287" r:id="rId11"/>
    <p:sldId id="288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7D80A501-3B0E-4FBF-A94C-94CB0D7DECAF}">
          <p14:sldIdLst>
            <p14:sldId id="256"/>
            <p14:sldId id="269"/>
          </p14:sldIdLst>
        </p14:section>
        <p14:section name="Recommendations" id="{978CAB55-FA60-4D44-B0FE-5089B73DA8B4}">
          <p14:sldIdLst>
            <p14:sldId id="274"/>
            <p14:sldId id="271"/>
            <p14:sldId id="275"/>
            <p14:sldId id="285"/>
            <p14:sldId id="279"/>
            <p14:sldId id="286"/>
            <p14:sldId id="283"/>
            <p14:sldId id="287"/>
            <p14:sldId id="288"/>
          </p14:sldIdLst>
        </p14:section>
        <p14:section name="Next Assessment Cycle" id="{6E618AB7-BD8B-4344-9469-5BD67AC11FEF}">
          <p14:sldIdLst>
            <p14:sldId id="26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60267C-7BDF-45C6-899D-4A6549EE738C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522F23-B4D2-4241-BA4E-9604829AD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36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8D6FE-3396-4A89-A75C-614F849F8C1B}" type="datetime1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860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0E437-87AF-4684-8FDC-451CD6FC7452}" type="datetime1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507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E7406-D88C-44F5-9471-2E34776ADF78}" type="datetime1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620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82B74-B498-4054-92B9-4AF22628DB20}" type="datetime1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57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D1F3E-E7AE-48C4-B205-7D14B29562FC}" type="datetime1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368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F50D9-796C-4629-BB54-F9E0CF1E3BC9}" type="datetime1">
              <a:rPr lang="en-US" smtClean="0"/>
              <a:t>6/23/2015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683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950A7-9E83-4286-AC05-F17EA148E71B}" type="datetime1">
              <a:rPr lang="en-US" smtClean="0"/>
              <a:t>6/23/2015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117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3A99-FE47-42CA-8E6B-9E6F0E9590E3}" type="datetime1">
              <a:rPr lang="en-US" smtClean="0"/>
              <a:t>6/23/2015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308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15C37-B19C-409F-A051-5DC6FDA95F2B}" type="datetime1">
              <a:rPr lang="en-US" smtClean="0"/>
              <a:t>6/23/2015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27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CFB06-2F90-4D4C-97F5-A363D8BEF48A}" type="datetime1">
              <a:rPr lang="en-US" smtClean="0"/>
              <a:t>6/23/2015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960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8CA19-C061-4A7F-AA63-0A5696A25C59}" type="datetime1">
              <a:rPr lang="en-US" smtClean="0"/>
              <a:t>6/23/2015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002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160CC-7B42-49AB-B754-3945348B4D7A}" type="datetime1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5E29B-6E9F-41F4-B662-B6F7721B9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86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Assessment of CptS Program</a:t>
            </a:r>
            <a:br>
              <a:rPr lang="en-US" dirty="0" smtClean="0"/>
            </a:br>
            <a:r>
              <a:rPr lang="en-US" dirty="0" smtClean="0"/>
              <a:t>2014-15 </a:t>
            </a:r>
            <a:r>
              <a:rPr lang="en-US" dirty="0" smtClean="0"/>
              <a:t>Cycle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Breakout Session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838200"/>
            <a:ext cx="280987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7415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prstClr val="black"/>
                </a:solidFill>
              </a:rPr>
              <a:t>8</a:t>
            </a:r>
            <a:r>
              <a:rPr lang="en-US" sz="2800" dirty="0" smtClean="0">
                <a:solidFill>
                  <a:prstClr val="black"/>
                </a:solidFill>
              </a:rPr>
              <a:t>. </a:t>
            </a:r>
            <a:r>
              <a:rPr lang="en-US" sz="2400" dirty="0" smtClean="0"/>
              <a:t>Senior Exit Survey results fall well below our targets</a:t>
            </a:r>
            <a:endParaRPr lang="en-US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699902"/>
              </p:ext>
            </p:extLst>
          </p:nvPr>
        </p:nvGraphicFramePr>
        <p:xfrm>
          <a:off x="457200" y="1600200"/>
          <a:ext cx="8382000" cy="4616039"/>
        </p:xfrm>
        <a:graphic>
          <a:graphicData uri="http://schemas.openxmlformats.org/drawingml/2006/table">
            <a:tbl>
              <a:tblPr bandRow="1">
                <a:tableStyleId>{9D7B26C5-4107-4FEC-AEDC-1716B250A1EF}</a:tableStyleId>
              </a:tblPr>
              <a:tblGrid>
                <a:gridCol w="1371600"/>
                <a:gridCol w="7010400"/>
              </a:tblGrid>
              <a:tr h="47806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Year</a:t>
                      </a:r>
                      <a:r>
                        <a:rPr lang="en-US" sz="1800" baseline="0" dirty="0" smtClean="0"/>
                        <a:t>/Source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2013-14, 2014-15/Senior Exit Survey</a:t>
                      </a:r>
                      <a:endParaRPr lang="en-US" sz="1800" dirty="0"/>
                    </a:p>
                  </a:txBody>
                  <a:tcPr/>
                </a:tc>
              </a:tr>
              <a:tr h="741139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Recom</a:t>
                      </a:r>
                      <a:r>
                        <a:rPr lang="en-US" sz="1800" dirty="0" smtClean="0"/>
                        <a:t>-</a:t>
                      </a:r>
                    </a:p>
                    <a:p>
                      <a:r>
                        <a:rPr lang="en-US" sz="1800" dirty="0" err="1" smtClean="0"/>
                        <a:t>mendation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Reexamine whether an 80% success rate in job-seeking and graduate school is a realistic goal.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Consider setting new targets based on graduates’ GPAs or other performance indicators of their academic success. Perhaps A-level students should achieve 80% success rate?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Consider rewording survey responses to “exemplary,” “cable,” “needs improvement,” and “unsatisfactory” to better align with our ABET rating scale.</a:t>
                      </a:r>
                      <a:endParaRPr lang="en-US" sz="1800" dirty="0"/>
                    </a:p>
                  </a:txBody>
                  <a:tcPr/>
                </a:tc>
              </a:tr>
              <a:tr h="39258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Action Taken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Need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 figure out new targets.</a:t>
                      </a:r>
                      <a:endParaRPr lang="en-US" sz="1800" dirty="0"/>
                    </a:p>
                  </a:txBody>
                  <a:tcPr/>
                </a:tc>
              </a:tr>
              <a:tr h="43952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Outcome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  <a:tr h="1019863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2015 </a:t>
                      </a:r>
                      <a:r>
                        <a:rPr lang="en-US" sz="1800" dirty="0" smtClean="0"/>
                        <a:t>FR Comments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/>
                        <a:t>&lt;&lt;SCRIBE: FILL IN HERE&gt;&gt;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2654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prstClr val="black"/>
                </a:solidFill>
              </a:rPr>
              <a:t>9</a:t>
            </a:r>
            <a:r>
              <a:rPr lang="en-US" sz="2800" dirty="0" smtClean="0">
                <a:solidFill>
                  <a:prstClr val="black"/>
                </a:solidFill>
              </a:rPr>
              <a:t>. </a:t>
            </a:r>
            <a:r>
              <a:rPr lang="en-US" sz="2400" dirty="0" smtClean="0"/>
              <a:t>Students are not exposed to sound software testing methodology (early) enough in the curriculum</a:t>
            </a:r>
            <a:endParaRPr lang="en-US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5910809"/>
              </p:ext>
            </p:extLst>
          </p:nvPr>
        </p:nvGraphicFramePr>
        <p:xfrm>
          <a:off x="457200" y="1600200"/>
          <a:ext cx="8382000" cy="3244439"/>
        </p:xfrm>
        <a:graphic>
          <a:graphicData uri="http://schemas.openxmlformats.org/drawingml/2006/table">
            <a:tbl>
              <a:tblPr bandRow="1">
                <a:tableStyleId>{9D7B26C5-4107-4FEC-AEDC-1716B250A1EF}</a:tableStyleId>
              </a:tblPr>
              <a:tblGrid>
                <a:gridCol w="1371600"/>
                <a:gridCol w="7010400"/>
              </a:tblGrid>
              <a:tr h="47806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Year</a:t>
                      </a:r>
                      <a:r>
                        <a:rPr lang="en-US" sz="1800" baseline="0" dirty="0" smtClean="0"/>
                        <a:t>/Source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2014-15 Faculty</a:t>
                      </a:r>
                      <a:r>
                        <a:rPr lang="en-US" sz="1800" baseline="0" dirty="0" smtClean="0"/>
                        <a:t> Retreat</a:t>
                      </a:r>
                      <a:endParaRPr lang="en-US" sz="1800" dirty="0"/>
                    </a:p>
                  </a:txBody>
                  <a:tcPr/>
                </a:tc>
              </a:tr>
              <a:tr h="741139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Recom</a:t>
                      </a:r>
                      <a:r>
                        <a:rPr lang="en-US" sz="1800" dirty="0" smtClean="0"/>
                        <a:t>-</a:t>
                      </a:r>
                    </a:p>
                    <a:p>
                      <a:r>
                        <a:rPr lang="en-US" sz="1800" dirty="0" err="1" smtClean="0"/>
                        <a:t>mendation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Incorporate software testing into more CS courses throughout the curriculum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Appoint a committee to come up with a plan to do this</a:t>
                      </a:r>
                      <a:endParaRPr lang="en-US" sz="1800" dirty="0"/>
                    </a:p>
                  </a:txBody>
                  <a:tcPr/>
                </a:tc>
              </a:tr>
              <a:tr h="39258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Action Taken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Let’s come up with a plan to implement this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800" dirty="0"/>
                    </a:p>
                  </a:txBody>
                  <a:tcPr/>
                </a:tc>
              </a:tr>
              <a:tr h="43952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Outcome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  <a:tr h="1019863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2015 </a:t>
                      </a:r>
                      <a:r>
                        <a:rPr lang="en-US" sz="1800" dirty="0" smtClean="0"/>
                        <a:t>FR Comments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/>
                        <a:t>&lt;&lt;SCRIBE: FILL IN HERE&gt;&gt;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4742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FYI: ABET Assessment Schedule for </a:t>
            </a:r>
            <a:r>
              <a:rPr lang="en-US" dirty="0" smtClean="0"/>
              <a:t>2015-16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Outcomes targeted: </a:t>
            </a:r>
            <a:r>
              <a:rPr lang="en-US" dirty="0" smtClean="0"/>
              <a:t>A, B, C, I</a:t>
            </a:r>
            <a:endParaRPr lang="en-US" dirty="0" smtClean="0"/>
          </a:p>
          <a:p>
            <a:r>
              <a:rPr lang="en-US" dirty="0" smtClean="0"/>
              <a:t>Courses targeted:</a:t>
            </a:r>
          </a:p>
          <a:p>
            <a:pPr lvl="1"/>
            <a:r>
              <a:rPr lang="en-US" dirty="0" err="1" smtClean="0"/>
              <a:t>CptS</a:t>
            </a:r>
            <a:r>
              <a:rPr lang="en-US" dirty="0" smtClean="0"/>
              <a:t> </a:t>
            </a:r>
            <a:r>
              <a:rPr lang="en-US" dirty="0" smtClean="0"/>
              <a:t>260 (A,C)</a:t>
            </a:r>
            <a:endParaRPr lang="en-US" dirty="0" smtClean="0"/>
          </a:p>
          <a:p>
            <a:pPr lvl="1"/>
            <a:r>
              <a:rPr lang="en-US" dirty="0" err="1" smtClean="0"/>
              <a:t>CptS</a:t>
            </a:r>
            <a:r>
              <a:rPr lang="en-US" dirty="0" smtClean="0"/>
              <a:t> </a:t>
            </a:r>
            <a:r>
              <a:rPr lang="en-US" dirty="0" smtClean="0"/>
              <a:t>350 (A, B)</a:t>
            </a:r>
          </a:p>
          <a:p>
            <a:pPr lvl="1"/>
            <a:r>
              <a:rPr lang="en-US" dirty="0" err="1" smtClean="0"/>
              <a:t>CptS</a:t>
            </a:r>
            <a:r>
              <a:rPr lang="en-US" dirty="0" smtClean="0"/>
              <a:t> 355 (B, C, I</a:t>
            </a:r>
            <a:endParaRPr lang="en-US" dirty="0" smtClean="0"/>
          </a:p>
          <a:p>
            <a:pPr lvl="1"/>
            <a:r>
              <a:rPr lang="en-US" dirty="0" smtClean="0"/>
              <a:t>CptS 423 </a:t>
            </a:r>
            <a:r>
              <a:rPr lang="en-US" dirty="0" smtClean="0"/>
              <a:t>(</a:t>
            </a:r>
            <a:r>
              <a:rPr lang="en-US" dirty="0" smtClean="0"/>
              <a:t>B, C, I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If you are teaching a targeted course, please talk to me </a:t>
            </a:r>
            <a:r>
              <a:rPr lang="en-US" dirty="0" smtClean="0"/>
              <a:t>today!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414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Task for this Session…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</a:t>
            </a:r>
          </a:p>
          <a:p>
            <a:pPr lvl="1"/>
            <a:r>
              <a:rPr lang="en-US" dirty="0" smtClean="0"/>
              <a:t>the findings and recommendations that came out of the </a:t>
            </a:r>
            <a:r>
              <a:rPr lang="en-US" dirty="0" smtClean="0"/>
              <a:t>2014-15 </a:t>
            </a:r>
            <a:r>
              <a:rPr lang="en-US" dirty="0" smtClean="0"/>
              <a:t>assessment cycle</a:t>
            </a:r>
          </a:p>
          <a:p>
            <a:pPr lvl="1"/>
            <a:r>
              <a:rPr lang="en-US" dirty="0" smtClean="0"/>
              <a:t>any unresolved recommendations from previous assessment cycles</a:t>
            </a:r>
          </a:p>
          <a:p>
            <a:r>
              <a:rPr lang="en-US" dirty="0" smtClean="0"/>
              <a:t>Provide input</a:t>
            </a:r>
          </a:p>
          <a:p>
            <a:r>
              <a:rPr lang="en-US" dirty="0" smtClean="0"/>
              <a:t>Vote on recommendations as appropriate</a:t>
            </a:r>
          </a:p>
          <a:p>
            <a:r>
              <a:rPr lang="en-US" dirty="0" smtClean="0"/>
              <a:t>Your ACTIVE participation is appreciated!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477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prstClr val="black"/>
                </a:solidFill>
              </a:rPr>
              <a:t>1</a:t>
            </a:r>
            <a:r>
              <a:rPr lang="en-US" sz="2800" dirty="0" smtClean="0">
                <a:solidFill>
                  <a:prstClr val="black"/>
                </a:solidFill>
              </a:rPr>
              <a:t>. </a:t>
            </a:r>
            <a:r>
              <a:rPr lang="en-US" sz="2800" dirty="0"/>
              <a:t>Large disparity in abilities of students who take CptS 111; students not being placed properly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869617"/>
              </p:ext>
            </p:extLst>
          </p:nvPr>
        </p:nvGraphicFramePr>
        <p:xfrm>
          <a:off x="457200" y="1600200"/>
          <a:ext cx="8382000" cy="3592989"/>
        </p:xfrm>
        <a:graphic>
          <a:graphicData uri="http://schemas.openxmlformats.org/drawingml/2006/table">
            <a:tbl>
              <a:tblPr bandRow="1">
                <a:tableStyleId>{9D7B26C5-4107-4FEC-AEDC-1716B250A1EF}</a:tableStyleId>
              </a:tblPr>
              <a:tblGrid>
                <a:gridCol w="1371600"/>
                <a:gridCol w="7010400"/>
              </a:tblGrid>
              <a:tr h="47806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Year</a:t>
                      </a:r>
                      <a:r>
                        <a:rPr lang="en-US" sz="1800" baseline="0" dirty="0" smtClean="0"/>
                        <a:t>/Source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2012-13. 203-14/ </a:t>
                      </a:r>
                      <a:r>
                        <a:rPr lang="en-US" sz="1800" dirty="0" smtClean="0"/>
                        <a:t>Faculty Retreat</a:t>
                      </a:r>
                      <a:endParaRPr lang="en-US" sz="1800" dirty="0"/>
                    </a:p>
                  </a:txBody>
                  <a:tcPr/>
                </a:tc>
              </a:tr>
              <a:tr h="741139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Recom</a:t>
                      </a:r>
                      <a:r>
                        <a:rPr lang="en-US" sz="1800" dirty="0" smtClean="0"/>
                        <a:t>-</a:t>
                      </a:r>
                    </a:p>
                    <a:p>
                      <a:r>
                        <a:rPr lang="en-US" sz="1800" dirty="0" err="1" smtClean="0"/>
                        <a:t>mendation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Math 171 Placement 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exam,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or validate new placement exam, in order 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place students into CptS 111 or CptS 121</a:t>
                      </a:r>
                      <a:endParaRPr lang="en-US" sz="1800" dirty="0"/>
                    </a:p>
                  </a:txBody>
                  <a:tcPr/>
                </a:tc>
              </a:tr>
              <a:tr h="39258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Action Taken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Shira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developed a new survey instrument, and was to validate it this past year. Josh was to run correlation analysis to determine whether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survey is a good predictor of success. </a:t>
                      </a:r>
                      <a:endParaRPr lang="en-US" sz="1800" dirty="0"/>
                    </a:p>
                  </a:txBody>
                  <a:tcPr/>
                </a:tc>
              </a:tr>
              <a:tr h="43952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Outcome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E-mailed Josh and </a:t>
                      </a:r>
                      <a:r>
                        <a:rPr lang="en-US" sz="1800" dirty="0" err="1" smtClean="0"/>
                        <a:t>Shira</a:t>
                      </a:r>
                      <a:r>
                        <a:rPr lang="en-US" sz="1800" dirty="0" smtClean="0"/>
                        <a:t> on 6/23</a:t>
                      </a:r>
                      <a:r>
                        <a:rPr lang="en-US" sz="1800" baseline="0" dirty="0" smtClean="0"/>
                        <a:t> to check on this.</a:t>
                      </a:r>
                      <a:endParaRPr lang="en-US" sz="1800" dirty="0"/>
                    </a:p>
                  </a:txBody>
                  <a:tcPr/>
                </a:tc>
              </a:tr>
              <a:tr h="1019863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2015 </a:t>
                      </a:r>
                      <a:r>
                        <a:rPr lang="en-US" sz="1800" dirty="0" smtClean="0"/>
                        <a:t>FR Comments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718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2</a:t>
            </a:r>
            <a:r>
              <a:rPr lang="en-US" sz="3200" dirty="0" smtClean="0"/>
              <a:t>. </a:t>
            </a:r>
            <a:r>
              <a:rPr lang="en-US" sz="3200" dirty="0" smtClean="0"/>
              <a:t>Students may need more training in applying state-of-art tech. and tools to problem solving</a:t>
            </a:r>
            <a:endParaRPr lang="en-U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683669"/>
              </p:ext>
            </p:extLst>
          </p:nvPr>
        </p:nvGraphicFramePr>
        <p:xfrm>
          <a:off x="457200" y="1600200"/>
          <a:ext cx="8382000" cy="4870715"/>
        </p:xfrm>
        <a:graphic>
          <a:graphicData uri="http://schemas.openxmlformats.org/drawingml/2006/table">
            <a:tbl>
              <a:tblPr bandRow="1">
                <a:tableStyleId>{9D7B26C5-4107-4FEC-AEDC-1716B250A1EF}</a:tableStyleId>
              </a:tblPr>
              <a:tblGrid>
                <a:gridCol w="1371600"/>
                <a:gridCol w="7010400"/>
              </a:tblGrid>
              <a:tr h="47806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Year</a:t>
                      </a:r>
                      <a:r>
                        <a:rPr lang="en-US" sz="1800" baseline="0" dirty="0" smtClean="0"/>
                        <a:t>/Source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2012-13/Alumni Survey, Senior Exit Survey</a:t>
                      </a:r>
                      <a:endParaRPr lang="en-US" sz="1800" dirty="0"/>
                    </a:p>
                  </a:txBody>
                  <a:tcPr/>
                </a:tc>
              </a:tr>
              <a:tr h="1274539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Recom</a:t>
                      </a:r>
                      <a:r>
                        <a:rPr lang="en-US" sz="1800" dirty="0" smtClean="0"/>
                        <a:t>-</a:t>
                      </a:r>
                    </a:p>
                    <a:p>
                      <a:r>
                        <a:rPr lang="en-US" sz="1800" dirty="0" err="1" smtClean="0"/>
                        <a:t>mendation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Audit courses for such opportunities, in order to see if there are missed opportunities.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Consider development of one or more applied or competition/oriented courses</a:t>
                      </a:r>
                      <a:endParaRPr lang="en-US" sz="1800" dirty="0"/>
                    </a:p>
                  </a:txBody>
                  <a:tcPr/>
                </a:tc>
              </a:tr>
              <a:tr h="39258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Action Taken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None yet</a:t>
                      </a:r>
                      <a:endParaRPr lang="en-US" sz="1800" dirty="0"/>
                    </a:p>
                  </a:txBody>
                  <a:tcPr/>
                </a:tc>
              </a:tr>
              <a:tr h="43952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Outcome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None yet</a:t>
                      </a:r>
                      <a:endParaRPr lang="en-US" sz="1800" dirty="0"/>
                    </a:p>
                  </a:txBody>
                  <a:tcPr/>
                </a:tc>
              </a:tr>
              <a:tr h="1019863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2014 FR Input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/>
                        <a:t>Programming competition course (1 </a:t>
                      </a:r>
                      <a:r>
                        <a:rPr lang="en-US" sz="1800" dirty="0" err="1" smtClean="0"/>
                        <a:t>cr</a:t>
                      </a:r>
                      <a:r>
                        <a:rPr lang="en-US" sz="1800" dirty="0" smtClean="0"/>
                        <a:t>)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aseline="0" dirty="0" smtClean="0"/>
                        <a:t>Develop new club activity course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aseline="0" dirty="0" smtClean="0"/>
                        <a:t>Limit three towards graduation</a:t>
                      </a:r>
                      <a:endParaRPr lang="en-US" sz="1800" dirty="0" smtClean="0"/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/>
                        <a:t>Service</a:t>
                      </a:r>
                      <a:r>
                        <a:rPr lang="en-US" sz="1800" baseline="0" dirty="0" smtClean="0"/>
                        <a:t> oriented for instructor, students measured by programming competition or signoff by advisor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baseline="0" dirty="0" smtClean="0"/>
                        <a:t>Provide upper and lower division numbers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endParaRPr lang="en-US" sz="18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247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prstClr val="black"/>
                </a:solidFill>
              </a:rPr>
              <a:t>3</a:t>
            </a:r>
            <a:r>
              <a:rPr lang="en-US" sz="2800" dirty="0" smtClean="0">
                <a:solidFill>
                  <a:prstClr val="black"/>
                </a:solidFill>
              </a:rPr>
              <a:t>. </a:t>
            </a:r>
            <a:r>
              <a:rPr lang="en-US" sz="2800" dirty="0"/>
              <a:t>Students are not involved in programming </a:t>
            </a:r>
            <a:r>
              <a:rPr lang="en-US" sz="2800" dirty="0" smtClean="0"/>
              <a:t>competitions</a:t>
            </a:r>
            <a:endParaRPr lang="en-US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2975643"/>
              </p:ext>
            </p:extLst>
          </p:nvPr>
        </p:nvGraphicFramePr>
        <p:xfrm>
          <a:off x="457200" y="1600200"/>
          <a:ext cx="8382000" cy="4341719"/>
        </p:xfrm>
        <a:graphic>
          <a:graphicData uri="http://schemas.openxmlformats.org/drawingml/2006/table">
            <a:tbl>
              <a:tblPr bandRow="1">
                <a:tableStyleId>{9D7B26C5-4107-4FEC-AEDC-1716B250A1EF}</a:tableStyleId>
              </a:tblPr>
              <a:tblGrid>
                <a:gridCol w="1371600"/>
                <a:gridCol w="7010400"/>
              </a:tblGrid>
              <a:tr h="47806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Year</a:t>
                      </a:r>
                      <a:r>
                        <a:rPr lang="en-US" sz="1800" baseline="0" dirty="0" smtClean="0"/>
                        <a:t>/Source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2012-13/ Faculty Retreat</a:t>
                      </a:r>
                      <a:endParaRPr lang="en-US" sz="1800" dirty="0"/>
                    </a:p>
                  </a:txBody>
                  <a:tcPr/>
                </a:tc>
              </a:tr>
              <a:tr h="741139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Recom</a:t>
                      </a:r>
                      <a:r>
                        <a:rPr lang="en-US" sz="1800" dirty="0" smtClean="0"/>
                        <a:t>-</a:t>
                      </a:r>
                    </a:p>
                    <a:p>
                      <a:r>
                        <a:rPr lang="en-US" sz="1800" dirty="0" err="1" smtClean="0"/>
                        <a:t>mendation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800" dirty="0" smtClean="0"/>
                        <a:t>Create Programming competition course (1 </a:t>
                      </a:r>
                      <a:r>
                        <a:rPr lang="en-US" sz="1800" dirty="0" err="1" smtClean="0"/>
                        <a:t>cr</a:t>
                      </a:r>
                      <a:r>
                        <a:rPr lang="en-US" sz="1800" dirty="0" smtClean="0"/>
                        <a:t>)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aseline="0" dirty="0" smtClean="0"/>
                        <a:t>Develop new club activity course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aseline="0" dirty="0" smtClean="0"/>
                        <a:t>Limit three towards graduation</a:t>
                      </a:r>
                      <a:endParaRPr lang="en-US" sz="1800" dirty="0" smtClean="0"/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/>
                        <a:t>Service</a:t>
                      </a:r>
                      <a:r>
                        <a:rPr lang="en-US" sz="1800" baseline="0" dirty="0" smtClean="0"/>
                        <a:t> oriented for instructor, students measured by programming competition or signoff by advisor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baseline="0" dirty="0" smtClean="0"/>
                        <a:t>Provide upper and lower division numbers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800" dirty="0"/>
                    </a:p>
                  </a:txBody>
                  <a:tcPr/>
                </a:tc>
              </a:tr>
              <a:tr h="39258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Action Taken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None 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yet—we need a champion for this!</a:t>
                      </a:r>
                      <a:endParaRPr lang="en-US" sz="1800" dirty="0"/>
                    </a:p>
                  </a:txBody>
                  <a:tcPr/>
                </a:tc>
              </a:tr>
              <a:tr h="43952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Outcome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  <a:tr h="1019863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2015 </a:t>
                      </a:r>
                      <a:r>
                        <a:rPr lang="en-US" sz="1800" dirty="0" smtClean="0"/>
                        <a:t>FR Comments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&lt;&lt;SCRIBE: FILL</a:t>
                      </a:r>
                      <a:r>
                        <a:rPr lang="en-US" sz="1800" baseline="0" dirty="0" smtClean="0"/>
                        <a:t> IN HERE&gt;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661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prstClr val="black"/>
                </a:solidFill>
              </a:rPr>
              <a:t>4</a:t>
            </a:r>
            <a:r>
              <a:rPr lang="en-US" sz="2800" dirty="0" smtClean="0">
                <a:solidFill>
                  <a:prstClr val="black"/>
                </a:solidFill>
              </a:rPr>
              <a:t>. </a:t>
            </a:r>
            <a:r>
              <a:rPr lang="en-US" sz="2800" dirty="0" smtClean="0"/>
              <a:t>Graduates are inadequately prepared for entrepreneurship</a:t>
            </a:r>
            <a:endParaRPr lang="en-US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5983892"/>
              </p:ext>
            </p:extLst>
          </p:nvPr>
        </p:nvGraphicFramePr>
        <p:xfrm>
          <a:off x="457200" y="1600200"/>
          <a:ext cx="8382000" cy="3244439"/>
        </p:xfrm>
        <a:graphic>
          <a:graphicData uri="http://schemas.openxmlformats.org/drawingml/2006/table">
            <a:tbl>
              <a:tblPr bandRow="1">
                <a:tableStyleId>{9D7B26C5-4107-4FEC-AEDC-1716B250A1EF}</a:tableStyleId>
              </a:tblPr>
              <a:tblGrid>
                <a:gridCol w="1371600"/>
                <a:gridCol w="7010400"/>
              </a:tblGrid>
              <a:tr h="47806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Year</a:t>
                      </a:r>
                      <a:r>
                        <a:rPr lang="en-US" sz="1800" baseline="0" dirty="0" smtClean="0"/>
                        <a:t>/Source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2012-13/ Faculty Retreat</a:t>
                      </a:r>
                      <a:endParaRPr lang="en-US" sz="1800" dirty="0"/>
                    </a:p>
                  </a:txBody>
                  <a:tcPr/>
                </a:tc>
              </a:tr>
              <a:tr h="741139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Recom</a:t>
                      </a:r>
                      <a:r>
                        <a:rPr lang="en-US" sz="1800" dirty="0" smtClean="0"/>
                        <a:t>-</a:t>
                      </a:r>
                    </a:p>
                    <a:p>
                      <a:r>
                        <a:rPr lang="en-US" sz="1800" dirty="0" err="1" smtClean="0"/>
                        <a:t>mendation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Have faculty mentors provide students with info on entrepreneurship training opportunities offered by the College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Consider adding entrepreneurship “track” to curriculum</a:t>
                      </a:r>
                      <a:endParaRPr lang="en-US" sz="1800" dirty="0"/>
                    </a:p>
                  </a:txBody>
                  <a:tcPr/>
                </a:tc>
              </a:tr>
              <a:tr h="39258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Action Taken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None 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yet—Let’s discuss!</a:t>
                      </a:r>
                      <a:endParaRPr lang="en-US" sz="1800" dirty="0"/>
                    </a:p>
                  </a:txBody>
                  <a:tcPr/>
                </a:tc>
              </a:tr>
              <a:tr h="43952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Outcome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  <a:tr h="1019863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2015 </a:t>
                      </a:r>
                      <a:r>
                        <a:rPr lang="en-US" sz="1800" dirty="0" smtClean="0"/>
                        <a:t>FR Comments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&lt;&lt;SCRIBE: FILL</a:t>
                      </a:r>
                      <a:r>
                        <a:rPr lang="en-US" sz="1800" baseline="0" dirty="0" smtClean="0"/>
                        <a:t> IN HERE&gt;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1810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prstClr val="black"/>
                </a:solidFill>
              </a:rPr>
              <a:t>5</a:t>
            </a:r>
            <a:r>
              <a:rPr lang="en-US" sz="2800" dirty="0" smtClean="0">
                <a:solidFill>
                  <a:prstClr val="black"/>
                </a:solidFill>
              </a:rPr>
              <a:t>. </a:t>
            </a:r>
            <a:r>
              <a:rPr lang="en-US" sz="2800" dirty="0"/>
              <a:t>Not enough elective courses are offered in the curriculum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8814959"/>
              </p:ext>
            </p:extLst>
          </p:nvPr>
        </p:nvGraphicFramePr>
        <p:xfrm>
          <a:off x="457200" y="1600200"/>
          <a:ext cx="8382000" cy="4314890"/>
        </p:xfrm>
        <a:graphic>
          <a:graphicData uri="http://schemas.openxmlformats.org/drawingml/2006/table">
            <a:tbl>
              <a:tblPr bandRow="1">
                <a:tableStyleId>{9D7B26C5-4107-4FEC-AEDC-1716B250A1EF}</a:tableStyleId>
              </a:tblPr>
              <a:tblGrid>
                <a:gridCol w="1371600"/>
                <a:gridCol w="7010400"/>
              </a:tblGrid>
              <a:tr h="47806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Year</a:t>
                      </a:r>
                      <a:r>
                        <a:rPr lang="en-US" sz="1800" baseline="0" dirty="0" smtClean="0"/>
                        <a:t>/Source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2012-13/ Faculty Retreat, Senior Exit Surveys</a:t>
                      </a:r>
                      <a:endParaRPr lang="en-US" sz="1800" dirty="0"/>
                    </a:p>
                  </a:txBody>
                  <a:tcPr/>
                </a:tc>
              </a:tr>
              <a:tr h="741139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Recom</a:t>
                      </a:r>
                      <a:r>
                        <a:rPr lang="en-US" sz="1800" dirty="0" smtClean="0"/>
                        <a:t>-</a:t>
                      </a:r>
                    </a:p>
                    <a:p>
                      <a:r>
                        <a:rPr lang="en-US" sz="1800" dirty="0" err="1" smtClean="0"/>
                        <a:t>mendation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Switch to “tracks” will push for more depth in those areas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Focus on tech electives that make students more marketable.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Remove Philosophy “Symbolic Logic” requirement, thus freeing up credits for electives.</a:t>
                      </a:r>
                      <a:endParaRPr lang="en-US" sz="1800" dirty="0"/>
                    </a:p>
                  </a:txBody>
                  <a:tcPr/>
                </a:tc>
              </a:tr>
              <a:tr h="39258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Action Taken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Tracks 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curriculum 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implemented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aseline="0" dirty="0" smtClean="0"/>
                        <a:t>Removed philosophy  201 “symbolic logic” as a requirement, increase # of required elective credits to offset the removal of Phil 201.</a:t>
                      </a:r>
                      <a:endParaRPr lang="en-US" sz="1800" baseline="0" dirty="0"/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baseline="0" dirty="0" smtClean="0"/>
                        <a:t>Offered new courses in web development, robotics, and mobile apps</a:t>
                      </a:r>
                      <a:endParaRPr lang="en-US" sz="1800" dirty="0" smtClean="0"/>
                    </a:p>
                  </a:txBody>
                  <a:tcPr/>
                </a:tc>
              </a:tr>
              <a:tr h="43952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Outcome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Are we satisfied that</a:t>
                      </a:r>
                      <a:r>
                        <a:rPr lang="en-US" sz="1800" baseline="0" dirty="0" smtClean="0"/>
                        <a:t> we have taken enough action?</a:t>
                      </a:r>
                      <a:endParaRPr lang="en-US" sz="1800" dirty="0"/>
                    </a:p>
                  </a:txBody>
                  <a:tcPr/>
                </a:tc>
              </a:tr>
              <a:tr h="1019863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2015 </a:t>
                      </a:r>
                      <a:r>
                        <a:rPr lang="en-US" sz="1800" dirty="0" smtClean="0"/>
                        <a:t>FR Comments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dirty="0" smtClean="0"/>
                        <a:t>&lt;&lt;SCRIBE: FILL</a:t>
                      </a:r>
                      <a:r>
                        <a:rPr lang="en-US" sz="1800" baseline="0" dirty="0" smtClean="0"/>
                        <a:t> IN HERE&gt;</a:t>
                      </a:r>
                      <a:endParaRPr lang="en-US" sz="18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443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prstClr val="black"/>
                </a:solidFill>
              </a:rPr>
              <a:t>6</a:t>
            </a:r>
            <a:r>
              <a:rPr lang="en-US" sz="2800" dirty="0" smtClean="0">
                <a:solidFill>
                  <a:prstClr val="black"/>
                </a:solidFill>
              </a:rPr>
              <a:t>. </a:t>
            </a:r>
            <a:r>
              <a:rPr lang="en-US" sz="2800" dirty="0" err="1" smtClean="0"/>
              <a:t>Cp</a:t>
            </a:r>
            <a:r>
              <a:rPr lang="en-US" sz="2800" dirty="0" err="1" smtClean="0"/>
              <a:t>tS</a:t>
            </a:r>
            <a:r>
              <a:rPr lang="en-US" sz="2800" dirty="0" smtClean="0"/>
              <a:t>/EE 302 students need knowledge and training relevant to soft skills, codes of ethics, and case studies </a:t>
            </a:r>
            <a:endParaRPr lang="en-US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8429551"/>
              </p:ext>
            </p:extLst>
          </p:nvPr>
        </p:nvGraphicFramePr>
        <p:xfrm>
          <a:off x="457200" y="1600200"/>
          <a:ext cx="8382000" cy="4863530"/>
        </p:xfrm>
        <a:graphic>
          <a:graphicData uri="http://schemas.openxmlformats.org/drawingml/2006/table">
            <a:tbl>
              <a:tblPr bandRow="1">
                <a:tableStyleId>{9D7B26C5-4107-4FEC-AEDC-1716B250A1EF}</a:tableStyleId>
              </a:tblPr>
              <a:tblGrid>
                <a:gridCol w="1371600"/>
                <a:gridCol w="7010400"/>
              </a:tblGrid>
              <a:tr h="47806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Year</a:t>
                      </a:r>
                      <a:r>
                        <a:rPr lang="en-US" sz="1800" baseline="0" dirty="0" smtClean="0"/>
                        <a:t>/Source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2012-13, 2014-15/ Executive Council</a:t>
                      </a:r>
                      <a:endParaRPr lang="en-US" sz="1800" dirty="0"/>
                    </a:p>
                  </a:txBody>
                  <a:tcPr/>
                </a:tc>
              </a:tr>
              <a:tr h="741139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Recom</a:t>
                      </a:r>
                      <a:r>
                        <a:rPr lang="en-US" sz="1800" dirty="0" smtClean="0"/>
                        <a:t>-</a:t>
                      </a:r>
                    </a:p>
                    <a:p>
                      <a:r>
                        <a:rPr lang="en-US" sz="1800" dirty="0" err="1" smtClean="0"/>
                        <a:t>mendation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Align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CptS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/EE 302 curriculum with relevant content in the “Ethics and Professional Practice” component of the FE exam.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CptS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/EE 302 instructor should consult with Jon Campbell,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Phill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Speiss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and Mike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Butman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orderto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obtain suggests on how to improve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CptS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/EE 302 course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Integrate explicit training on soft skills into </a:t>
                      </a: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CptS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/EE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302 curriculum</a:t>
                      </a:r>
                      <a:endParaRPr lang="en-US" sz="1800" dirty="0"/>
                    </a:p>
                  </a:txBody>
                  <a:tcPr/>
                </a:tc>
              </a:tr>
              <a:tr h="39258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Action Taken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CptS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/EE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302 now has a “team meeting” exercise (soft skill)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CptS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/EE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302 instructor has verified that one of the FE exam topics (intellectual property) is covered in the course; he will consider covering the EE code of ethics alongside the CS (ACM) code of ethics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3952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Outcome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  <a:tr h="1019863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2015 </a:t>
                      </a:r>
                      <a:r>
                        <a:rPr lang="en-US" sz="1800" dirty="0" smtClean="0"/>
                        <a:t>FR Comments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dirty="0" smtClean="0"/>
                        <a:t>&lt;&lt;SCRIBE: FILL</a:t>
                      </a:r>
                      <a:r>
                        <a:rPr lang="en-US" sz="1800" baseline="0" dirty="0" smtClean="0"/>
                        <a:t> IN HERE&gt;</a:t>
                      </a:r>
                      <a:endParaRPr lang="en-US" sz="18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715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prstClr val="black"/>
                </a:solidFill>
              </a:rPr>
              <a:t>7</a:t>
            </a:r>
            <a:r>
              <a:rPr lang="en-US" sz="2800" dirty="0" smtClean="0">
                <a:solidFill>
                  <a:prstClr val="black"/>
                </a:solidFill>
              </a:rPr>
              <a:t>. </a:t>
            </a:r>
            <a:r>
              <a:rPr lang="en-US" sz="2400" dirty="0"/>
              <a:t>Instructors who receive below-average ratings have little incentive to improve</a:t>
            </a:r>
            <a:endParaRPr lang="en-US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2798236"/>
              </p:ext>
            </p:extLst>
          </p:nvPr>
        </p:nvGraphicFramePr>
        <p:xfrm>
          <a:off x="457200" y="1600200"/>
          <a:ext cx="8382000" cy="4067399"/>
        </p:xfrm>
        <a:graphic>
          <a:graphicData uri="http://schemas.openxmlformats.org/drawingml/2006/table">
            <a:tbl>
              <a:tblPr bandRow="1">
                <a:tableStyleId>{9D7B26C5-4107-4FEC-AEDC-1716B250A1EF}</a:tableStyleId>
              </a:tblPr>
              <a:tblGrid>
                <a:gridCol w="1371600"/>
                <a:gridCol w="7010400"/>
              </a:tblGrid>
              <a:tr h="47806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Year</a:t>
                      </a:r>
                      <a:r>
                        <a:rPr lang="en-US" sz="1800" baseline="0" dirty="0" smtClean="0"/>
                        <a:t>/Source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2013-14/ Teaching Excellence Report</a:t>
                      </a:r>
                      <a:endParaRPr lang="en-US" sz="1800" dirty="0"/>
                    </a:p>
                  </a:txBody>
                  <a:tcPr/>
                </a:tc>
              </a:tr>
              <a:tr h="741139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Recom</a:t>
                      </a:r>
                      <a:r>
                        <a:rPr lang="en-US" sz="1800" dirty="0" smtClean="0"/>
                        <a:t>-</a:t>
                      </a:r>
                    </a:p>
                    <a:p>
                      <a:r>
                        <a:rPr lang="en-US" sz="1800" dirty="0" err="1" smtClean="0"/>
                        <a:t>mendation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Have instructors who receive below-average evaluations write a short report that describes changes they intend to make, and any improvements that resulted from the changes.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Have a senior member of the department, or an instructional advisor from OATL, sit in on one of the classes of first-time instructors, in order to provide feedback on how to improve.</a:t>
                      </a:r>
                      <a:endParaRPr lang="en-US" sz="1800" dirty="0"/>
                    </a:p>
                  </a:txBody>
                  <a:tcPr/>
                </a:tc>
              </a:tr>
              <a:tr h="39258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Action Taken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Need to figure out a way to implement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this</a:t>
                      </a:r>
                      <a:endParaRPr lang="en-US" sz="1800" dirty="0"/>
                    </a:p>
                  </a:txBody>
                  <a:tcPr/>
                </a:tc>
              </a:tr>
              <a:tr h="43952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Outcome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???</a:t>
                      </a:r>
                      <a:endParaRPr lang="en-US" sz="1800" dirty="0"/>
                    </a:p>
                  </a:txBody>
                  <a:tcPr/>
                </a:tc>
              </a:tr>
              <a:tr h="1019863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2015 </a:t>
                      </a:r>
                      <a:r>
                        <a:rPr lang="en-US" sz="1800" dirty="0" smtClean="0"/>
                        <a:t>FR Comments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/>
                        <a:t>&lt;&lt;SCRIBE: FILL IN HERE&gt;&gt;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6730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1011</Words>
  <Application>Microsoft Office PowerPoint</Application>
  <PresentationFormat>On-screen Show (4:3)</PresentationFormat>
  <Paragraphs>152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Assessment of CptS Program 2014-15 Cycle</vt:lpstr>
      <vt:lpstr>Our Task for this Session…</vt:lpstr>
      <vt:lpstr>1. Large disparity in abilities of students who take CptS 111; students not being placed properly</vt:lpstr>
      <vt:lpstr>2. Students may need more training in applying state-of-art tech. and tools to problem solving</vt:lpstr>
      <vt:lpstr>3. Students are not involved in programming competitions</vt:lpstr>
      <vt:lpstr>4. Graduates are inadequately prepared for entrepreneurship</vt:lpstr>
      <vt:lpstr>5. Not enough elective courses are offered in the curriculum</vt:lpstr>
      <vt:lpstr>6. CptS/EE 302 students need knowledge and training relevant to soft skills, codes of ethics, and case studies </vt:lpstr>
      <vt:lpstr>7. Instructors who receive below-average ratings have little incentive to improve</vt:lpstr>
      <vt:lpstr>8. Senior Exit Survey results fall well below our targets</vt:lpstr>
      <vt:lpstr>9. Students are not exposed to sound software testing methodology (early) enough in the curriculum</vt:lpstr>
      <vt:lpstr>FYI: ABET Assessment Schedule for 2015-16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Assessment of EECS Program 2013-14 Cycle</dc:title>
  <dc:creator>Chris Hundhausen</dc:creator>
  <cp:lastModifiedBy>Microsoft account</cp:lastModifiedBy>
  <cp:revision>22</cp:revision>
  <dcterms:created xsi:type="dcterms:W3CDTF">2014-08-20T18:28:30Z</dcterms:created>
  <dcterms:modified xsi:type="dcterms:W3CDTF">2015-06-23T22:21:11Z</dcterms:modified>
</cp:coreProperties>
</file>