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8" r:id="rId2"/>
    <p:sldId id="268" r:id="rId3"/>
    <p:sldId id="269" r:id="rId4"/>
    <p:sldId id="270" r:id="rId5"/>
    <p:sldId id="276" r:id="rId6"/>
    <p:sldId id="289" r:id="rId7"/>
    <p:sldId id="285" r:id="rId8"/>
    <p:sldId id="277" r:id="rId9"/>
    <p:sldId id="290" r:id="rId10"/>
    <p:sldId id="286" r:id="rId11"/>
    <p:sldId id="293" r:id="rId12"/>
    <p:sldId id="272" r:id="rId13"/>
    <p:sldId id="294" r:id="rId14"/>
    <p:sldId id="295" r:id="rId15"/>
    <p:sldId id="282" r:id="rId16"/>
    <p:sldId id="296" r:id="rId17"/>
    <p:sldId id="279" r:id="rId18"/>
    <p:sldId id="291" r:id="rId19"/>
    <p:sldId id="283" r:id="rId20"/>
    <p:sldId id="297" r:id="rId21"/>
    <p:sldId id="287" r:id="rId22"/>
    <p:sldId id="292" r:id="rId23"/>
    <p:sldId id="288" r:id="rId24"/>
    <p:sldId id="281" r:id="rId25"/>
    <p:sldId id="274" r:id="rId26"/>
    <p:sldId id="284" r:id="rId27"/>
    <p:sldId id="280"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1" d="100"/>
          <a:sy n="111" d="100"/>
        </p:scale>
        <p:origin x="-15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20D3065D-A69E-5540-84EE-1571D36D5C70}" type="datetimeFigureOut">
              <a:rPr lang="en-US" smtClean="0"/>
              <a:t>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1BA5B-BBD9-C24F-B142-A8105C8FD4EC}" type="slidenum">
              <a:rPr lang="en-US" smtClean="0"/>
              <a:t>‹#›</a:t>
            </a:fld>
            <a:endParaRPr lang="en-US"/>
          </a:p>
        </p:txBody>
      </p:sp>
    </p:spTree>
    <p:extLst>
      <p:ext uri="{BB962C8B-B14F-4D97-AF65-F5344CB8AC3E}">
        <p14:creationId xmlns:p14="http://schemas.microsoft.com/office/powerpoint/2010/main" val="2563100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20D3065D-A69E-5540-84EE-1571D36D5C70}" type="datetimeFigureOut">
              <a:rPr lang="en-US" smtClean="0"/>
              <a:t>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1BA5B-BBD9-C24F-B142-A8105C8FD4EC}" type="slidenum">
              <a:rPr lang="en-US" smtClean="0"/>
              <a:t>‹#›</a:t>
            </a:fld>
            <a:endParaRPr lang="en-US"/>
          </a:p>
        </p:txBody>
      </p:sp>
    </p:spTree>
    <p:extLst>
      <p:ext uri="{BB962C8B-B14F-4D97-AF65-F5344CB8AC3E}">
        <p14:creationId xmlns:p14="http://schemas.microsoft.com/office/powerpoint/2010/main" val="527953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20D3065D-A69E-5540-84EE-1571D36D5C70}" type="datetimeFigureOut">
              <a:rPr lang="en-US" smtClean="0"/>
              <a:t>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1BA5B-BBD9-C24F-B142-A8105C8FD4EC}" type="slidenum">
              <a:rPr lang="en-US" smtClean="0"/>
              <a:t>‹#›</a:t>
            </a:fld>
            <a:endParaRPr lang="en-US"/>
          </a:p>
        </p:txBody>
      </p:sp>
    </p:spTree>
    <p:extLst>
      <p:ext uri="{BB962C8B-B14F-4D97-AF65-F5344CB8AC3E}">
        <p14:creationId xmlns:p14="http://schemas.microsoft.com/office/powerpoint/2010/main" val="3016414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20D3065D-A69E-5540-84EE-1571D36D5C70}" type="datetimeFigureOut">
              <a:rPr lang="en-US" smtClean="0"/>
              <a:t>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1BA5B-BBD9-C24F-B142-A8105C8FD4EC}" type="slidenum">
              <a:rPr lang="en-US" smtClean="0"/>
              <a:t>‹#›</a:t>
            </a:fld>
            <a:endParaRPr lang="en-US"/>
          </a:p>
        </p:txBody>
      </p:sp>
    </p:spTree>
    <p:extLst>
      <p:ext uri="{BB962C8B-B14F-4D97-AF65-F5344CB8AC3E}">
        <p14:creationId xmlns:p14="http://schemas.microsoft.com/office/powerpoint/2010/main" val="2557654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20D3065D-A69E-5540-84EE-1571D36D5C70}" type="datetimeFigureOut">
              <a:rPr lang="en-US" smtClean="0"/>
              <a:t>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1BA5B-BBD9-C24F-B142-A8105C8FD4EC}" type="slidenum">
              <a:rPr lang="en-US" smtClean="0"/>
              <a:t>‹#›</a:t>
            </a:fld>
            <a:endParaRPr lang="en-US"/>
          </a:p>
        </p:txBody>
      </p:sp>
    </p:spTree>
    <p:extLst>
      <p:ext uri="{BB962C8B-B14F-4D97-AF65-F5344CB8AC3E}">
        <p14:creationId xmlns:p14="http://schemas.microsoft.com/office/powerpoint/2010/main" val="2278826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20D3065D-A69E-5540-84EE-1571D36D5C70}" type="datetimeFigureOut">
              <a:rPr lang="en-US" smtClean="0"/>
              <a:t>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71BA5B-BBD9-C24F-B142-A8105C8FD4EC}" type="slidenum">
              <a:rPr lang="en-US" smtClean="0"/>
              <a:t>‹#›</a:t>
            </a:fld>
            <a:endParaRPr lang="en-US"/>
          </a:p>
        </p:txBody>
      </p:sp>
    </p:spTree>
    <p:extLst>
      <p:ext uri="{BB962C8B-B14F-4D97-AF65-F5344CB8AC3E}">
        <p14:creationId xmlns:p14="http://schemas.microsoft.com/office/powerpoint/2010/main" val="3499303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20D3065D-A69E-5540-84EE-1571D36D5C70}" type="datetimeFigureOut">
              <a:rPr lang="en-US" smtClean="0"/>
              <a:t>2/6/14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71BA5B-BBD9-C24F-B142-A8105C8FD4EC}" type="slidenum">
              <a:rPr lang="en-US" smtClean="0"/>
              <a:t>‹#›</a:t>
            </a:fld>
            <a:endParaRPr lang="en-US"/>
          </a:p>
        </p:txBody>
      </p:sp>
    </p:spTree>
    <p:extLst>
      <p:ext uri="{BB962C8B-B14F-4D97-AF65-F5344CB8AC3E}">
        <p14:creationId xmlns:p14="http://schemas.microsoft.com/office/powerpoint/2010/main" val="2693207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20D3065D-A69E-5540-84EE-1571D36D5C70}" type="datetimeFigureOut">
              <a:rPr lang="en-US" smtClean="0"/>
              <a:t>2/6/14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71BA5B-BBD9-C24F-B142-A8105C8FD4EC}" type="slidenum">
              <a:rPr lang="en-US" smtClean="0"/>
              <a:t>‹#›</a:t>
            </a:fld>
            <a:endParaRPr lang="en-US"/>
          </a:p>
        </p:txBody>
      </p:sp>
    </p:spTree>
    <p:extLst>
      <p:ext uri="{BB962C8B-B14F-4D97-AF65-F5344CB8AC3E}">
        <p14:creationId xmlns:p14="http://schemas.microsoft.com/office/powerpoint/2010/main" val="3355684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3065D-A69E-5540-84EE-1571D36D5C70}" type="datetimeFigureOut">
              <a:rPr lang="en-US" smtClean="0"/>
              <a:t>2/6/14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71BA5B-BBD9-C24F-B142-A8105C8FD4EC}" type="slidenum">
              <a:rPr lang="en-US" smtClean="0"/>
              <a:t>‹#›</a:t>
            </a:fld>
            <a:endParaRPr lang="en-US"/>
          </a:p>
        </p:txBody>
      </p:sp>
    </p:spTree>
    <p:extLst>
      <p:ext uri="{BB962C8B-B14F-4D97-AF65-F5344CB8AC3E}">
        <p14:creationId xmlns:p14="http://schemas.microsoft.com/office/powerpoint/2010/main" val="3664319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20D3065D-A69E-5540-84EE-1571D36D5C70}" type="datetimeFigureOut">
              <a:rPr lang="en-US" smtClean="0"/>
              <a:t>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71BA5B-BBD9-C24F-B142-A8105C8FD4EC}" type="slidenum">
              <a:rPr lang="en-US" smtClean="0"/>
              <a:t>‹#›</a:t>
            </a:fld>
            <a:endParaRPr lang="en-US"/>
          </a:p>
        </p:txBody>
      </p:sp>
    </p:spTree>
    <p:extLst>
      <p:ext uri="{BB962C8B-B14F-4D97-AF65-F5344CB8AC3E}">
        <p14:creationId xmlns:p14="http://schemas.microsoft.com/office/powerpoint/2010/main" val="1997559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20D3065D-A69E-5540-84EE-1571D36D5C70}" type="datetimeFigureOut">
              <a:rPr lang="en-US" smtClean="0"/>
              <a:t>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71BA5B-BBD9-C24F-B142-A8105C8FD4EC}" type="slidenum">
              <a:rPr lang="en-US" smtClean="0"/>
              <a:t>‹#›</a:t>
            </a:fld>
            <a:endParaRPr lang="en-US"/>
          </a:p>
        </p:txBody>
      </p:sp>
    </p:spTree>
    <p:extLst>
      <p:ext uri="{BB962C8B-B14F-4D97-AF65-F5344CB8AC3E}">
        <p14:creationId xmlns:p14="http://schemas.microsoft.com/office/powerpoint/2010/main" val="18347462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3065D-A69E-5540-84EE-1571D36D5C70}" type="datetimeFigureOut">
              <a:rPr lang="en-US" smtClean="0"/>
              <a:t>2/6/14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71BA5B-BBD9-C24F-B142-A8105C8FD4EC}" type="slidenum">
              <a:rPr lang="en-US" smtClean="0"/>
              <a:t>‹#›</a:t>
            </a:fld>
            <a:endParaRPr lang="en-US"/>
          </a:p>
        </p:txBody>
      </p:sp>
    </p:spTree>
    <p:extLst>
      <p:ext uri="{BB962C8B-B14F-4D97-AF65-F5344CB8AC3E}">
        <p14:creationId xmlns:p14="http://schemas.microsoft.com/office/powerpoint/2010/main" val="145105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ecs.wsu.edu/~taylorm/14_580/go.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 Id="rId3" Type="http://schemas.openxmlformats.org/officeDocument/2006/relationships/image" Target="../media/image18.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Programming exercises: Angel</a:t>
            </a:r>
          </a:p>
          <a:p>
            <a:pPr lvl="1"/>
            <a:r>
              <a:rPr lang="en-US" dirty="0" err="1" smtClean="0"/>
              <a:t>lms.wsu.edu</a:t>
            </a:r>
            <a:endParaRPr lang="en-US" dirty="0" smtClean="0"/>
          </a:p>
          <a:p>
            <a:pPr lvl="1"/>
            <a:r>
              <a:rPr lang="en-US" dirty="0" smtClean="0"/>
              <a:t>Submit via zip or tar</a:t>
            </a:r>
          </a:p>
          <a:p>
            <a:pPr lvl="1"/>
            <a:r>
              <a:rPr lang="en-US" dirty="0" smtClean="0"/>
              <a:t>Write-up, Results, Code</a:t>
            </a:r>
          </a:p>
          <a:p>
            <a:r>
              <a:rPr lang="en-US" dirty="0" smtClean="0"/>
              <a:t>Doodle: class presentations</a:t>
            </a:r>
          </a:p>
          <a:p>
            <a:endParaRPr lang="en-US" dirty="0"/>
          </a:p>
          <a:p>
            <a:r>
              <a:rPr lang="en-US" dirty="0"/>
              <a:t>Student Responses</a:t>
            </a:r>
          </a:p>
          <a:p>
            <a:r>
              <a:rPr lang="en-US" dirty="0"/>
              <a:t>First visit vs. every visit</a:t>
            </a:r>
          </a:p>
          <a:p>
            <a:endParaRPr lang="en-US" dirty="0" smtClean="0"/>
          </a:p>
          <a:p>
            <a:endParaRPr lang="en-US" dirty="0"/>
          </a:p>
        </p:txBody>
      </p:sp>
    </p:spTree>
    <p:extLst>
      <p:ext uri="{BB962C8B-B14F-4D97-AF65-F5344CB8AC3E}">
        <p14:creationId xmlns:p14="http://schemas.microsoft.com/office/powerpoint/2010/main" val="4424145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617" y="1600200"/>
            <a:ext cx="8854261" cy="4525963"/>
          </a:xfrm>
        </p:spPr>
        <p:txBody>
          <a:bodyPr/>
          <a:lstStyle/>
          <a:p>
            <a:r>
              <a:rPr lang="en-US" dirty="0">
                <a:hlinkClick r:id="rId2"/>
              </a:rPr>
              <a:t>http://www.eecs.wsu.edu/~taylorm/14_580/</a:t>
            </a:r>
            <a:r>
              <a:rPr lang="en-US" dirty="0" smtClean="0">
                <a:hlinkClick r:id="rId2"/>
              </a:rPr>
              <a:t>go.pdf</a:t>
            </a:r>
            <a:endParaRPr lang="en-US" dirty="0" smtClean="0"/>
          </a:p>
          <a:p>
            <a:r>
              <a:rPr lang="en-US" dirty="0"/>
              <a:t>Achieving Master Level Play in 9×9 Computer </a:t>
            </a:r>
            <a:r>
              <a:rPr lang="en-US" dirty="0" smtClean="0"/>
              <a:t>Go</a:t>
            </a:r>
          </a:p>
          <a:p>
            <a:endParaRPr lang="en-US" dirty="0"/>
          </a:p>
          <a:p>
            <a:r>
              <a:rPr lang="en-US" dirty="0" smtClean="0"/>
              <a:t>5 Minutes: </a:t>
            </a:r>
          </a:p>
          <a:p>
            <a:pPr lvl="1"/>
            <a:r>
              <a:rPr lang="en-US" dirty="0" smtClean="0"/>
              <a:t>Summary of paper? </a:t>
            </a:r>
          </a:p>
          <a:p>
            <a:pPr lvl="1"/>
            <a:r>
              <a:rPr lang="en-US" dirty="0" smtClean="0"/>
              <a:t>What’s interesting?</a:t>
            </a:r>
          </a:p>
          <a:p>
            <a:pPr lvl="1"/>
            <a:r>
              <a:rPr lang="en-US" dirty="0" smtClean="0"/>
              <a:t>How could you improve their idea?</a:t>
            </a:r>
            <a:endParaRPr lang="en-US" dirty="0"/>
          </a:p>
        </p:txBody>
      </p:sp>
    </p:spTree>
    <p:extLst>
      <p:ext uri="{BB962C8B-B14F-4D97-AF65-F5344CB8AC3E}">
        <p14:creationId xmlns:p14="http://schemas.microsoft.com/office/powerpoint/2010/main" val="5713672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342900"/>
            <a:ext cx="9144000" cy="6154438"/>
          </a:xfrm>
          <a:prstGeom prst="rect">
            <a:avLst/>
          </a:prstGeom>
        </p:spPr>
      </p:pic>
    </p:spTree>
    <p:extLst>
      <p:ext uri="{BB962C8B-B14F-4D97-AF65-F5344CB8AC3E}">
        <p14:creationId xmlns:p14="http://schemas.microsoft.com/office/powerpoint/2010/main" val="14605394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p:cNvPicPr>
            <a:picLocks noChangeAspect="1"/>
          </p:cNvPicPr>
          <p:nvPr/>
        </p:nvPicPr>
        <p:blipFill>
          <a:blip r:embed="rId2"/>
          <a:stretch>
            <a:fillRect/>
          </a:stretch>
        </p:blipFill>
        <p:spPr>
          <a:xfrm>
            <a:off x="0" y="292100"/>
            <a:ext cx="9144000" cy="6256421"/>
          </a:xfrm>
          <a:prstGeom prst="rect">
            <a:avLst/>
          </a:prstGeom>
        </p:spPr>
      </p:pic>
    </p:spTree>
    <p:extLst>
      <p:ext uri="{BB962C8B-B14F-4D97-AF65-F5344CB8AC3E}">
        <p14:creationId xmlns:p14="http://schemas.microsoft.com/office/powerpoint/2010/main" val="6998334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63500" y="0"/>
            <a:ext cx="8997966" cy="6858000"/>
          </a:xfrm>
          <a:prstGeom prst="rect">
            <a:avLst/>
          </a:prstGeom>
        </p:spPr>
      </p:pic>
    </p:spTree>
    <p:extLst>
      <p:ext uri="{BB962C8B-B14F-4D97-AF65-F5344CB8AC3E}">
        <p14:creationId xmlns:p14="http://schemas.microsoft.com/office/powerpoint/2010/main" val="19029227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571500"/>
            <a:ext cx="9144000" cy="5699584"/>
          </a:xfrm>
          <a:prstGeom prst="rect">
            <a:avLst/>
          </a:prstGeom>
        </p:spPr>
      </p:pic>
    </p:spTree>
    <p:extLst>
      <p:ext uri="{BB962C8B-B14F-4D97-AF65-F5344CB8AC3E}">
        <p14:creationId xmlns:p14="http://schemas.microsoft.com/office/powerpoint/2010/main" val="408851734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1346200" y="1993900"/>
            <a:ext cx="6438900" cy="2870200"/>
          </a:xfrm>
          <a:prstGeom prst="rect">
            <a:avLst/>
          </a:prstGeom>
        </p:spPr>
      </p:pic>
    </p:spTree>
    <p:extLst>
      <p:ext uri="{BB962C8B-B14F-4D97-AF65-F5344CB8AC3E}">
        <p14:creationId xmlns:p14="http://schemas.microsoft.com/office/powerpoint/2010/main" val="393372568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762000"/>
            <a:ext cx="9144000" cy="5321808"/>
          </a:xfrm>
          <a:prstGeom prst="rect">
            <a:avLst/>
          </a:prstGeom>
        </p:spPr>
      </p:pic>
    </p:spTree>
    <p:extLst>
      <p:ext uri="{BB962C8B-B14F-4D97-AF65-F5344CB8AC3E}">
        <p14:creationId xmlns:p14="http://schemas.microsoft.com/office/powerpoint/2010/main" val="374690389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DP, MC, DP</a:t>
            </a:r>
          </a:p>
          <a:p>
            <a:r>
              <a:rPr lang="en-US" dirty="0" smtClean="0"/>
              <a:t>Model, online/offline update, bootstrapping, on-policy/off-</a:t>
            </a:r>
            <a:r>
              <a:rPr lang="en-US" dirty="0" smtClean="0"/>
              <a:t>policy </a:t>
            </a:r>
            <a:endParaRPr lang="en-US" dirty="0" smtClean="0"/>
          </a:p>
          <a:p>
            <a:r>
              <a:rPr lang="en-US" dirty="0" smtClean="0"/>
              <a:t>Batch updating vs. online updating</a:t>
            </a:r>
            <a:endParaRPr lang="en-US" dirty="0"/>
          </a:p>
        </p:txBody>
      </p:sp>
    </p:spTree>
    <p:extLst>
      <p:ext uri="{BB962C8B-B14F-4D97-AF65-F5344CB8AC3E}">
        <p14:creationId xmlns:p14="http://schemas.microsoft.com/office/powerpoint/2010/main" val="13756007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 6.4</a:t>
            </a:r>
            <a:endParaRPr lang="en-US" dirty="0"/>
          </a:p>
        </p:txBody>
      </p:sp>
      <p:sp>
        <p:nvSpPr>
          <p:cNvPr id="3" name="Content Placeholder 2"/>
          <p:cNvSpPr>
            <a:spLocks noGrp="1"/>
          </p:cNvSpPr>
          <p:nvPr>
            <p:ph idx="1"/>
          </p:nvPr>
        </p:nvSpPr>
        <p:spPr>
          <a:xfrm>
            <a:off x="457200" y="2301472"/>
            <a:ext cx="8229600" cy="1925666"/>
          </a:xfrm>
        </p:spPr>
        <p:txBody>
          <a:bodyPr/>
          <a:lstStyle/>
          <a:p>
            <a:r>
              <a:rPr lang="en-US" dirty="0" smtClean="0"/>
              <a:t>V</a:t>
            </a:r>
            <a:r>
              <a:rPr lang="en-US" dirty="0" smtClean="0"/>
              <a:t>(B) = </a:t>
            </a:r>
            <a:r>
              <a:rPr lang="en-US" dirty="0" smtClean="0"/>
              <a:t>¾</a:t>
            </a:r>
            <a:endParaRPr lang="en-US" dirty="0" smtClean="0"/>
          </a:p>
        </p:txBody>
      </p:sp>
      <p:pic>
        <p:nvPicPr>
          <p:cNvPr id="5" name="Picture 4"/>
          <p:cNvPicPr>
            <a:picLocks noChangeAspect="1"/>
          </p:cNvPicPr>
          <p:nvPr/>
        </p:nvPicPr>
        <p:blipFill>
          <a:blip r:embed="rId2"/>
          <a:stretch>
            <a:fillRect/>
          </a:stretch>
        </p:blipFill>
        <p:spPr>
          <a:xfrm>
            <a:off x="3006778" y="274638"/>
            <a:ext cx="4254500" cy="1638300"/>
          </a:xfrm>
          <a:prstGeom prst="rect">
            <a:avLst/>
          </a:prstGeom>
        </p:spPr>
      </p:pic>
    </p:spTree>
    <p:extLst>
      <p:ext uri="{BB962C8B-B14F-4D97-AF65-F5344CB8AC3E}">
        <p14:creationId xmlns:p14="http://schemas.microsoft.com/office/powerpoint/2010/main" val="315021539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 6.4</a:t>
            </a:r>
            <a:endParaRPr lang="en-US" dirty="0"/>
          </a:p>
        </p:txBody>
      </p:sp>
      <p:sp>
        <p:nvSpPr>
          <p:cNvPr id="3" name="Content Placeholder 2"/>
          <p:cNvSpPr>
            <a:spLocks noGrp="1"/>
          </p:cNvSpPr>
          <p:nvPr>
            <p:ph idx="1"/>
          </p:nvPr>
        </p:nvSpPr>
        <p:spPr>
          <a:xfrm>
            <a:off x="457200" y="2301472"/>
            <a:ext cx="8229600" cy="1925666"/>
          </a:xfrm>
        </p:spPr>
        <p:txBody>
          <a:bodyPr/>
          <a:lstStyle/>
          <a:p>
            <a:r>
              <a:rPr lang="en-US" dirty="0" smtClean="0"/>
              <a:t>V</a:t>
            </a:r>
            <a:r>
              <a:rPr lang="en-US" dirty="0" smtClean="0"/>
              <a:t>(B) = ¾</a:t>
            </a:r>
          </a:p>
          <a:p>
            <a:r>
              <a:rPr lang="en-US" dirty="0" smtClean="0"/>
              <a:t>V(A) = 0? Or ¾?</a:t>
            </a:r>
            <a:endParaRPr lang="en-US" dirty="0"/>
          </a:p>
        </p:txBody>
      </p:sp>
      <p:pic>
        <p:nvPicPr>
          <p:cNvPr id="5" name="Picture 4"/>
          <p:cNvPicPr>
            <a:picLocks noChangeAspect="1"/>
          </p:cNvPicPr>
          <p:nvPr/>
        </p:nvPicPr>
        <p:blipFill>
          <a:blip r:embed="rId2"/>
          <a:stretch>
            <a:fillRect/>
          </a:stretch>
        </p:blipFill>
        <p:spPr>
          <a:xfrm>
            <a:off x="3006778" y="274638"/>
            <a:ext cx="4254500" cy="1638300"/>
          </a:xfrm>
          <a:prstGeom prst="rect">
            <a:avLst/>
          </a:prstGeom>
        </p:spPr>
      </p:pic>
      <p:pic>
        <p:nvPicPr>
          <p:cNvPr id="6" name="Picture 5"/>
          <p:cNvPicPr>
            <a:picLocks noChangeAspect="1"/>
          </p:cNvPicPr>
          <p:nvPr/>
        </p:nvPicPr>
        <p:blipFill>
          <a:blip r:embed="rId3"/>
          <a:stretch>
            <a:fillRect/>
          </a:stretch>
        </p:blipFill>
        <p:spPr>
          <a:xfrm>
            <a:off x="2450130" y="3957836"/>
            <a:ext cx="3644900" cy="2730500"/>
          </a:xfrm>
          <a:prstGeom prst="rect">
            <a:avLst/>
          </a:prstGeom>
        </p:spPr>
      </p:pic>
    </p:spTree>
    <p:extLst>
      <p:ext uri="{BB962C8B-B14F-4D97-AF65-F5344CB8AC3E}">
        <p14:creationId xmlns:p14="http://schemas.microsoft.com/office/powerpoint/2010/main" val="26231099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MC for Control, On-Policy </a:t>
            </a:r>
            <a:br>
              <a:rPr lang="en-US" dirty="0" smtClean="0"/>
            </a:br>
            <a:r>
              <a:rPr lang="en-US" dirty="0" smtClean="0"/>
              <a:t>(soft-policies)</a:t>
            </a:r>
            <a:endParaRPr lang="en-US" dirty="0"/>
          </a:p>
        </p:txBody>
      </p:sp>
      <p:pic>
        <p:nvPicPr>
          <p:cNvPr id="4" name="Picture 3"/>
          <p:cNvPicPr>
            <a:picLocks noChangeAspect="1"/>
          </p:cNvPicPr>
          <p:nvPr/>
        </p:nvPicPr>
        <p:blipFill>
          <a:blip r:embed="rId2"/>
          <a:stretch>
            <a:fillRect/>
          </a:stretch>
        </p:blipFill>
        <p:spPr>
          <a:xfrm>
            <a:off x="1358900" y="1628663"/>
            <a:ext cx="6426200" cy="5003800"/>
          </a:xfrm>
          <a:prstGeom prst="rect">
            <a:avLst/>
          </a:prstGeom>
        </p:spPr>
      </p:pic>
    </p:spTree>
    <p:extLst>
      <p:ext uri="{BB962C8B-B14F-4D97-AF65-F5344CB8AC3E}">
        <p14:creationId xmlns:p14="http://schemas.microsoft.com/office/powerpoint/2010/main" val="413992247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635000"/>
            <a:ext cx="9144000" cy="5585624"/>
          </a:xfrm>
          <a:prstGeom prst="rect">
            <a:avLst/>
          </a:prstGeom>
        </p:spPr>
      </p:pic>
    </p:spTree>
    <p:extLst>
      <p:ext uri="{BB962C8B-B14F-4D97-AF65-F5344CB8AC3E}">
        <p14:creationId xmlns:p14="http://schemas.microsoft.com/office/powerpoint/2010/main" val="6491091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05876"/>
            <a:ext cx="8229600" cy="2920287"/>
          </a:xfrm>
        </p:spPr>
        <p:txBody>
          <a:bodyPr>
            <a:normAutofit/>
          </a:bodyPr>
          <a:lstStyle/>
          <a:p>
            <a:r>
              <a:rPr lang="en-US" dirty="0" smtClean="0"/>
              <a:t>4 is terminal state</a:t>
            </a:r>
          </a:p>
          <a:p>
            <a:r>
              <a:rPr lang="en-US" dirty="0" smtClean="0"/>
              <a:t>V(3) = 0.5</a:t>
            </a:r>
          </a:p>
          <a:p>
            <a:r>
              <a:rPr lang="en-US" dirty="0" smtClean="0"/>
              <a:t>TD(0) here is better than MC. </a:t>
            </a:r>
            <a:r>
              <a:rPr lang="en-US" dirty="0" smtClean="0">
                <a:solidFill>
                  <a:srgbClr val="FF0000"/>
                </a:solidFill>
              </a:rPr>
              <a:t>Why</a:t>
            </a:r>
            <a:r>
              <a:rPr lang="en-US" dirty="0" smtClean="0"/>
              <a:t>?</a:t>
            </a:r>
          </a:p>
          <a:p>
            <a:endParaRPr lang="en-US" dirty="0"/>
          </a:p>
        </p:txBody>
      </p:sp>
      <p:pic>
        <p:nvPicPr>
          <p:cNvPr id="4" name="Picture 3"/>
          <p:cNvPicPr>
            <a:picLocks noChangeAspect="1"/>
          </p:cNvPicPr>
          <p:nvPr/>
        </p:nvPicPr>
        <p:blipFill>
          <a:blip r:embed="rId2"/>
          <a:stretch>
            <a:fillRect/>
          </a:stretch>
        </p:blipFill>
        <p:spPr>
          <a:xfrm>
            <a:off x="1874902" y="63003"/>
            <a:ext cx="4648200" cy="2895600"/>
          </a:xfrm>
          <a:prstGeom prst="rect">
            <a:avLst/>
          </a:prstGeom>
        </p:spPr>
      </p:pic>
    </p:spTree>
    <p:extLst>
      <p:ext uri="{BB962C8B-B14F-4D97-AF65-F5344CB8AC3E}">
        <p14:creationId xmlns:p14="http://schemas.microsoft.com/office/powerpoint/2010/main" val="339684970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05876"/>
            <a:ext cx="8229600" cy="3569979"/>
          </a:xfrm>
        </p:spPr>
        <p:txBody>
          <a:bodyPr>
            <a:normAutofit fontScale="77500" lnSpcReduction="20000"/>
          </a:bodyPr>
          <a:lstStyle/>
          <a:p>
            <a:r>
              <a:rPr lang="en-US" dirty="0" smtClean="0"/>
              <a:t>4 is terminal state</a:t>
            </a:r>
          </a:p>
          <a:p>
            <a:r>
              <a:rPr lang="en-US" dirty="0" smtClean="0"/>
              <a:t>V(3) = 0.5</a:t>
            </a:r>
          </a:p>
          <a:p>
            <a:r>
              <a:rPr lang="en-US" dirty="0" smtClean="0"/>
              <a:t>TD(0) here is better than MC. </a:t>
            </a:r>
            <a:r>
              <a:rPr lang="en-US" dirty="0" smtClean="0">
                <a:solidFill>
                  <a:srgbClr val="FF0000"/>
                </a:solidFill>
              </a:rPr>
              <a:t>Why</a:t>
            </a:r>
            <a:r>
              <a:rPr lang="en-US" dirty="0" smtClean="0"/>
              <a:t>?</a:t>
            </a:r>
          </a:p>
          <a:p>
            <a:endParaRPr lang="en-US" dirty="0" smtClean="0"/>
          </a:p>
          <a:p>
            <a:r>
              <a:rPr lang="en-US" dirty="0" smtClean="0"/>
              <a:t>Visit 2 on the </a:t>
            </a:r>
            <a:r>
              <a:rPr lang="en-US" dirty="0" err="1" smtClean="0"/>
              <a:t>kth</a:t>
            </a:r>
            <a:r>
              <a:rPr lang="en-US" dirty="0" smtClean="0"/>
              <a:t> time, state 3 visited 10k times</a:t>
            </a:r>
          </a:p>
          <a:p>
            <a:r>
              <a:rPr lang="en-US" dirty="0" smtClean="0"/>
              <a:t>Variance for MC will be much higher than TD(0) because of bootstrapping</a:t>
            </a:r>
          </a:p>
          <a:p>
            <a:endParaRPr lang="en-US" dirty="0"/>
          </a:p>
          <a:p>
            <a:pPr marL="0" indent="0">
              <a:buNone/>
            </a:pPr>
            <a:r>
              <a:rPr lang="en-US" dirty="0" smtClean="0"/>
              <a:t> </a:t>
            </a:r>
          </a:p>
          <a:p>
            <a:endParaRPr lang="en-US" dirty="0"/>
          </a:p>
        </p:txBody>
      </p:sp>
      <p:pic>
        <p:nvPicPr>
          <p:cNvPr id="4" name="Picture 3"/>
          <p:cNvPicPr>
            <a:picLocks noChangeAspect="1"/>
          </p:cNvPicPr>
          <p:nvPr/>
        </p:nvPicPr>
        <p:blipFill>
          <a:blip r:embed="rId2"/>
          <a:stretch>
            <a:fillRect/>
          </a:stretch>
        </p:blipFill>
        <p:spPr>
          <a:xfrm>
            <a:off x="1874902" y="63003"/>
            <a:ext cx="4648200" cy="2895600"/>
          </a:xfrm>
          <a:prstGeom prst="rect">
            <a:avLst/>
          </a:prstGeom>
        </p:spPr>
      </p:pic>
    </p:spTree>
    <p:extLst>
      <p:ext uri="{BB962C8B-B14F-4D97-AF65-F5344CB8AC3E}">
        <p14:creationId xmlns:p14="http://schemas.microsoft.com/office/powerpoint/2010/main" val="343277797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05876"/>
            <a:ext cx="8229600" cy="2920287"/>
          </a:xfrm>
        </p:spPr>
        <p:txBody>
          <a:bodyPr>
            <a:normAutofit/>
          </a:bodyPr>
          <a:lstStyle/>
          <a:p>
            <a:r>
              <a:rPr lang="en-US" dirty="0" smtClean="0"/>
              <a:t>4 is terminal state</a:t>
            </a:r>
          </a:p>
          <a:p>
            <a:r>
              <a:rPr lang="en-US" dirty="0" smtClean="0"/>
              <a:t>V(3) = 0.5</a:t>
            </a:r>
          </a:p>
          <a:p>
            <a:endParaRPr lang="en-US" dirty="0"/>
          </a:p>
          <a:p>
            <a:r>
              <a:rPr lang="en-US" dirty="0" smtClean="0"/>
              <a:t>Change so that R(3,a,4) was deterministic</a:t>
            </a:r>
          </a:p>
          <a:p>
            <a:r>
              <a:rPr lang="en-US" dirty="0" smtClean="0"/>
              <a:t>Now, MC would be faster</a:t>
            </a:r>
            <a:endParaRPr lang="en-US" dirty="0"/>
          </a:p>
        </p:txBody>
      </p:sp>
      <p:pic>
        <p:nvPicPr>
          <p:cNvPr id="4" name="Picture 3"/>
          <p:cNvPicPr>
            <a:picLocks noChangeAspect="1"/>
          </p:cNvPicPr>
          <p:nvPr/>
        </p:nvPicPr>
        <p:blipFill>
          <a:blip r:embed="rId2"/>
          <a:stretch>
            <a:fillRect/>
          </a:stretch>
        </p:blipFill>
        <p:spPr>
          <a:xfrm>
            <a:off x="1874902" y="63003"/>
            <a:ext cx="4648200" cy="2895600"/>
          </a:xfrm>
          <a:prstGeom prst="rect">
            <a:avLst/>
          </a:prstGeom>
        </p:spPr>
      </p:pic>
    </p:spTree>
    <p:extLst>
      <p:ext uri="{BB962C8B-B14F-4D97-AF65-F5344CB8AC3E}">
        <p14:creationId xmlns:p14="http://schemas.microsoft.com/office/powerpoint/2010/main" val="96138966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2652" y="93022"/>
            <a:ext cx="8229600" cy="4525963"/>
          </a:xfrm>
        </p:spPr>
        <p:txBody>
          <a:bodyPr/>
          <a:lstStyle/>
          <a:p>
            <a:r>
              <a:rPr lang="en-US" dirty="0" smtClean="0"/>
              <a:t>Ex 6.4, Figure 6.7. RMS goes down and up again with high learning rates</a:t>
            </a:r>
            <a:r>
              <a:rPr lang="en-US" dirty="0" smtClean="0"/>
              <a:t>. Why</a:t>
            </a:r>
            <a:r>
              <a:rPr lang="en-US" dirty="0" smtClean="0"/>
              <a:t>?</a:t>
            </a:r>
            <a:endParaRPr lang="en-US" dirty="0"/>
          </a:p>
        </p:txBody>
      </p:sp>
      <p:pic>
        <p:nvPicPr>
          <p:cNvPr id="4" name="Picture 3"/>
          <p:cNvPicPr>
            <a:picLocks noChangeAspect="1"/>
          </p:cNvPicPr>
          <p:nvPr/>
        </p:nvPicPr>
        <p:blipFill>
          <a:blip r:embed="rId2"/>
          <a:stretch>
            <a:fillRect/>
          </a:stretch>
        </p:blipFill>
        <p:spPr>
          <a:xfrm>
            <a:off x="1811703" y="2684844"/>
            <a:ext cx="6745065" cy="4073873"/>
          </a:xfrm>
          <a:prstGeom prst="rect">
            <a:avLst/>
          </a:prstGeom>
        </p:spPr>
      </p:pic>
      <p:pic>
        <p:nvPicPr>
          <p:cNvPr id="5" name="Picture 4"/>
          <p:cNvPicPr>
            <a:picLocks noChangeAspect="1"/>
          </p:cNvPicPr>
          <p:nvPr/>
        </p:nvPicPr>
        <p:blipFill>
          <a:blip r:embed="rId3"/>
          <a:stretch>
            <a:fillRect/>
          </a:stretch>
        </p:blipFill>
        <p:spPr>
          <a:xfrm>
            <a:off x="824440" y="1656144"/>
            <a:ext cx="7086600" cy="1028700"/>
          </a:xfrm>
          <a:prstGeom prst="rect">
            <a:avLst/>
          </a:prstGeom>
        </p:spPr>
      </p:pic>
    </p:spTree>
    <p:extLst>
      <p:ext uri="{BB962C8B-B14F-4D97-AF65-F5344CB8AC3E}">
        <p14:creationId xmlns:p14="http://schemas.microsoft.com/office/powerpoint/2010/main" val="85790157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6.1: Chris?</a:t>
            </a:r>
          </a:p>
          <a:p>
            <a:pPr lvl="1"/>
            <a:r>
              <a:rPr lang="en-US" dirty="0" smtClean="0"/>
              <a:t>The </a:t>
            </a:r>
            <a:r>
              <a:rPr lang="en-US" dirty="0"/>
              <a:t>agent is driving home from work from a new work location, but enters the freeway from the same point.  Thus, the second leg of our drive home is the same as it was before.  But say traffic is significantly worse on the first leg of this drive than it was on the first leg before the change in work locations.  With a MC approach, we'd be modifying our estimates of the time it takes to make the second leg of the drive based solely on the fact that the entire drive took longer.  With a TD method, we'd only be modifying our estimates based on the next state, so this method would be able to learn that the first leg of the drive is taking longer and our estimates would reflect that.  The second leg would be unaffected.</a:t>
            </a:r>
          </a:p>
          <a:p>
            <a:endParaRPr lang="en-US" dirty="0" smtClean="0"/>
          </a:p>
          <a:p>
            <a:endParaRPr lang="en-US" dirty="0"/>
          </a:p>
        </p:txBody>
      </p:sp>
    </p:spTree>
    <p:extLst>
      <p:ext uri="{BB962C8B-B14F-4D97-AF65-F5344CB8AC3E}">
        <p14:creationId xmlns:p14="http://schemas.microsoft.com/office/powerpoint/2010/main" val="120645179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089"/>
            <a:ext cx="8229600" cy="6544961"/>
          </a:xfrm>
        </p:spPr>
        <p:txBody>
          <a:bodyPr>
            <a:normAutofit fontScale="47500" lnSpcReduction="20000"/>
          </a:bodyPr>
          <a:lstStyle/>
          <a:p>
            <a:r>
              <a:rPr lang="en-US" dirty="0"/>
              <a:t>The above example illustrates a general difference between the estimates found by batch TD(0) and batch Monte Carlo methods. Batch Monte Carlo methods always find the estimates that minimize mean-squared error on the training set, whereas batch TD(0) always finds the estimates that would be exactly correct for the maximum-likelihood model of the Markov process. In general, the maximum-likelihood estimate of a parameter is the parameter value whose probability of generating the data is greatest. In this case, the maximum-likelihood estimate is the model of the Markov process formed in the obvious way from the observed episodes: the estimated transition probability from  to  is the fraction of observed transitions from  that went to , and the associated expected reward is the average of the rewards observed on those transitions. Given this model, we can compute the estimate of the value function that would be exactly correct if the model were exactly correct. This is called the certainty-equivalence estimate because it is equivalent to assuming that the estimate of the underlying process was known with certainty rather than being approximated. In general, batch TD(0) converges to the certainty-equivalence estimate.</a:t>
            </a:r>
          </a:p>
          <a:p>
            <a:endParaRPr lang="en-US" dirty="0"/>
          </a:p>
          <a:p>
            <a:r>
              <a:rPr lang="en-US" dirty="0"/>
              <a:t>This helps explain why TD methods converge more quickly than Monte Carlo methods. In batch form, TD(0) is faster than Monte Carlo methods because it computes the true certainty-equivalence estimate. This explains the advantage of TD(0) shown in the batch results on the random walk task (Figure  6.8). The relationship to the certainty-equivalence estimate may also explain in part the speed advantage of </a:t>
            </a:r>
            <a:r>
              <a:rPr lang="en-US" dirty="0" err="1"/>
              <a:t>nonbatch</a:t>
            </a:r>
            <a:r>
              <a:rPr lang="en-US" dirty="0"/>
              <a:t> TD(0) (e.g., Figure  6.7). Although the </a:t>
            </a:r>
            <a:r>
              <a:rPr lang="en-US" dirty="0" err="1"/>
              <a:t>nonbatch</a:t>
            </a:r>
            <a:r>
              <a:rPr lang="en-US" dirty="0"/>
              <a:t> methods do not achieve either the certainty-equivalence or the minimum squared-error estimates, they can be understood as moving roughly in these directions. </a:t>
            </a:r>
            <a:r>
              <a:rPr lang="en-US" dirty="0" err="1"/>
              <a:t>Nonbatch</a:t>
            </a:r>
            <a:r>
              <a:rPr lang="en-US" dirty="0"/>
              <a:t> TD(0) may be faster than constant-$\alpha$ MC because it is moving toward a better estimate, even though it is not getting all the way there. At the current time nothing more definite can be said about the relative efficiency of on-line TD and Monte Carlo methods.</a:t>
            </a:r>
          </a:p>
          <a:p>
            <a:endParaRPr lang="en-US" dirty="0"/>
          </a:p>
          <a:p>
            <a:r>
              <a:rPr lang="en-US" dirty="0"/>
              <a:t>Finally, it is worth noting that although the certainty-equivalence estimate is in some sense an optimal solution, it is almost never feasible to compute it directly. If  is the number of states, then just forming the maximum-likelihood estimate of the process may require  memory, and computing the corresponding value function requires on the order of  computational steps if done conventionally. In these terms it is indeed striking that TD methods can approximate the same solution using memory no more than  and repeated computations over the training set. On tasks with large state spaces, TD methods may be the only feasible way of approximating the certainty-equivalence solution.</a:t>
            </a:r>
          </a:p>
          <a:p>
            <a:endParaRPr lang="en-US" dirty="0"/>
          </a:p>
        </p:txBody>
      </p:sp>
    </p:spTree>
    <p:extLst>
      <p:ext uri="{BB962C8B-B14F-4D97-AF65-F5344CB8AC3E}">
        <p14:creationId xmlns:p14="http://schemas.microsoft.com/office/powerpoint/2010/main" val="87772106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maximum-likelihood models, certainty-equivalence estimates </a:t>
            </a:r>
          </a:p>
          <a:p>
            <a:r>
              <a:rPr lang="en-US" dirty="0" smtClean="0"/>
              <a:t>Josh: while </a:t>
            </a:r>
            <a:r>
              <a:rPr lang="en-US" dirty="0"/>
              <a:t>TD and MC use very similar methods for computing the values of states they will converge to a different values.  It surprises me, I actually had to read the chapter a couple of times to come to grips with it.  Example 6.4 in section 6.3 is what finally convinced me however I had to go over it several times</a:t>
            </a:r>
          </a:p>
          <a:p>
            <a:endParaRPr lang="en-US" dirty="0"/>
          </a:p>
        </p:txBody>
      </p:sp>
    </p:spTree>
    <p:extLst>
      <p:ext uri="{BB962C8B-B14F-4D97-AF65-F5344CB8AC3E}">
        <p14:creationId xmlns:p14="http://schemas.microsoft.com/office/powerpoint/2010/main" val="215277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 Policy Control</a:t>
            </a:r>
            <a:endParaRPr lang="en-US" dirty="0"/>
          </a:p>
        </p:txBody>
      </p:sp>
      <p:sp>
        <p:nvSpPr>
          <p:cNvPr id="3" name="Content Placeholder 2"/>
          <p:cNvSpPr>
            <a:spLocks noGrp="1"/>
          </p:cNvSpPr>
          <p:nvPr>
            <p:ph idx="1"/>
          </p:nvPr>
        </p:nvSpPr>
        <p:spPr>
          <a:xfrm>
            <a:off x="457200" y="1600200"/>
            <a:ext cx="6505428" cy="859711"/>
          </a:xfrm>
        </p:spPr>
        <p:txBody>
          <a:bodyPr>
            <a:normAutofit fontScale="92500" lnSpcReduction="20000"/>
          </a:bodyPr>
          <a:lstStyle/>
          <a:p>
            <a:r>
              <a:rPr lang="en-US" dirty="0" smtClean="0"/>
              <a:t>Learn about π while following π’</a:t>
            </a:r>
          </a:p>
          <a:p>
            <a:pPr lvl="1"/>
            <a:r>
              <a:rPr lang="en-US" dirty="0" smtClean="0"/>
              <a:t>Behavior policy vs. Estimation policy</a:t>
            </a:r>
            <a:endParaRPr lang="en-US" dirty="0"/>
          </a:p>
        </p:txBody>
      </p:sp>
      <p:pic>
        <p:nvPicPr>
          <p:cNvPr id="4" name="Picture 3"/>
          <p:cNvPicPr>
            <a:picLocks noChangeAspect="1"/>
          </p:cNvPicPr>
          <p:nvPr/>
        </p:nvPicPr>
        <p:blipFill>
          <a:blip r:embed="rId2"/>
          <a:stretch>
            <a:fillRect/>
          </a:stretch>
        </p:blipFill>
        <p:spPr>
          <a:xfrm>
            <a:off x="88809" y="2441368"/>
            <a:ext cx="9055191" cy="2283081"/>
          </a:xfrm>
          <a:prstGeom prst="rect">
            <a:avLst/>
          </a:prstGeom>
        </p:spPr>
      </p:pic>
      <p:pic>
        <p:nvPicPr>
          <p:cNvPr id="5" name="Picture 4"/>
          <p:cNvPicPr>
            <a:picLocks noChangeAspect="1"/>
          </p:cNvPicPr>
          <p:nvPr/>
        </p:nvPicPr>
        <p:blipFill>
          <a:blip r:embed="rId3"/>
          <a:stretch>
            <a:fillRect/>
          </a:stretch>
        </p:blipFill>
        <p:spPr>
          <a:xfrm>
            <a:off x="2670668" y="5205973"/>
            <a:ext cx="1587500" cy="762000"/>
          </a:xfrm>
          <a:prstGeom prst="rect">
            <a:avLst/>
          </a:prstGeom>
        </p:spPr>
      </p:pic>
      <p:pic>
        <p:nvPicPr>
          <p:cNvPr id="6" name="Picture 5"/>
          <p:cNvPicPr>
            <a:picLocks noChangeAspect="1"/>
          </p:cNvPicPr>
          <p:nvPr/>
        </p:nvPicPr>
        <p:blipFill>
          <a:blip r:embed="rId4"/>
          <a:stretch>
            <a:fillRect/>
          </a:stretch>
        </p:blipFill>
        <p:spPr>
          <a:xfrm>
            <a:off x="1081350" y="5282173"/>
            <a:ext cx="876300" cy="685800"/>
          </a:xfrm>
          <a:prstGeom prst="rect">
            <a:avLst/>
          </a:prstGeom>
        </p:spPr>
      </p:pic>
    </p:spTree>
    <p:extLst>
      <p:ext uri="{BB962C8B-B14F-4D97-AF65-F5344CB8AC3E}">
        <p14:creationId xmlns:p14="http://schemas.microsoft.com/office/powerpoint/2010/main" val="26092786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59441" y="160607"/>
            <a:ext cx="7266182" cy="6490920"/>
          </a:xfrm>
          <a:prstGeom prst="rect">
            <a:avLst/>
          </a:prstGeom>
        </p:spPr>
      </p:pic>
    </p:spTree>
    <p:extLst>
      <p:ext uri="{BB962C8B-B14F-4D97-AF65-F5344CB8AC3E}">
        <p14:creationId xmlns:p14="http://schemas.microsoft.com/office/powerpoint/2010/main" val="229848697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98422" y="-3347208"/>
            <a:ext cx="16376755" cy="6490920"/>
            <a:chOff x="880634" y="160607"/>
            <a:chExt cx="16376755" cy="6490920"/>
          </a:xfrm>
        </p:grpSpPr>
        <p:pic>
          <p:nvPicPr>
            <p:cNvPr id="4" name="Picture 3"/>
            <p:cNvPicPr>
              <a:picLocks noChangeAspect="1"/>
            </p:cNvPicPr>
            <p:nvPr/>
          </p:nvPicPr>
          <p:blipFill>
            <a:blip r:embed="rId2"/>
            <a:stretch>
              <a:fillRect/>
            </a:stretch>
          </p:blipFill>
          <p:spPr>
            <a:xfrm>
              <a:off x="959441" y="160607"/>
              <a:ext cx="7266182" cy="6490920"/>
            </a:xfrm>
            <a:prstGeom prst="rect">
              <a:avLst/>
            </a:prstGeom>
          </p:spPr>
        </p:pic>
        <p:sp>
          <p:nvSpPr>
            <p:cNvPr id="5" name="Rectangle 4"/>
            <p:cNvSpPr/>
            <p:nvPr/>
          </p:nvSpPr>
          <p:spPr>
            <a:xfrm>
              <a:off x="1278850" y="5843398"/>
              <a:ext cx="3783265" cy="80812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80634" y="160607"/>
              <a:ext cx="16376755" cy="34626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 name="Content Placeholder 2"/>
          <p:cNvSpPr>
            <a:spLocks noGrp="1"/>
          </p:cNvSpPr>
          <p:nvPr>
            <p:ph idx="1"/>
          </p:nvPr>
        </p:nvSpPr>
        <p:spPr>
          <a:xfrm>
            <a:off x="457200" y="2335583"/>
            <a:ext cx="8229600" cy="3790580"/>
          </a:xfrm>
        </p:spPr>
        <p:txBody>
          <a:bodyPr>
            <a:normAutofit/>
          </a:bodyPr>
          <a:lstStyle/>
          <a:p>
            <a:r>
              <a:rPr lang="en-US" dirty="0" smtClean="0"/>
              <a:t>π’ = policy followed, π = policy evaluating</a:t>
            </a:r>
          </a:p>
          <a:p>
            <a:r>
              <a:rPr lang="en-US" dirty="0"/>
              <a:t>π</a:t>
            </a:r>
            <a:r>
              <a:rPr lang="en-US" dirty="0" smtClean="0"/>
              <a:t>’(</a:t>
            </a:r>
            <a:r>
              <a:rPr lang="en-US" dirty="0" err="1" smtClean="0"/>
              <a:t>s,a</a:t>
            </a:r>
            <a:r>
              <a:rPr lang="en-US" dirty="0" smtClean="0"/>
              <a:t>): probability that </a:t>
            </a:r>
            <a:r>
              <a:rPr lang="en-US" dirty="0"/>
              <a:t>π</a:t>
            </a:r>
            <a:r>
              <a:rPr lang="en-US" dirty="0" smtClean="0"/>
              <a:t>’ will take action a</a:t>
            </a:r>
          </a:p>
          <a:p>
            <a:r>
              <a:rPr lang="en-US" dirty="0" smtClean="0"/>
              <a:t>π(</a:t>
            </a:r>
            <a:r>
              <a:rPr lang="en-US" dirty="0" err="1" smtClean="0"/>
              <a:t>s,a</a:t>
            </a:r>
            <a:r>
              <a:rPr lang="en-US" dirty="0" smtClean="0"/>
              <a:t>)=1 b/c π is deterministic, and wouldn’t consider </a:t>
            </a:r>
            <a:r>
              <a:rPr lang="en-US" dirty="0" err="1" smtClean="0"/>
              <a:t>s,a</a:t>
            </a:r>
            <a:r>
              <a:rPr lang="en-US" dirty="0" smtClean="0"/>
              <a:t> if π didn’t select</a:t>
            </a:r>
          </a:p>
          <a:p>
            <a:endParaRPr lang="en-US" dirty="0"/>
          </a:p>
        </p:txBody>
      </p:sp>
    </p:spTree>
    <p:extLst>
      <p:ext uri="{BB962C8B-B14F-4D97-AF65-F5344CB8AC3E}">
        <p14:creationId xmlns:p14="http://schemas.microsoft.com/office/powerpoint/2010/main" val="41409719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98422" y="-3347208"/>
            <a:ext cx="16376755" cy="6490920"/>
            <a:chOff x="880634" y="160607"/>
            <a:chExt cx="16376755" cy="6490920"/>
          </a:xfrm>
        </p:grpSpPr>
        <p:pic>
          <p:nvPicPr>
            <p:cNvPr id="4" name="Picture 3"/>
            <p:cNvPicPr>
              <a:picLocks noChangeAspect="1"/>
            </p:cNvPicPr>
            <p:nvPr/>
          </p:nvPicPr>
          <p:blipFill>
            <a:blip r:embed="rId2"/>
            <a:stretch>
              <a:fillRect/>
            </a:stretch>
          </p:blipFill>
          <p:spPr>
            <a:xfrm>
              <a:off x="959441" y="160607"/>
              <a:ext cx="7266182" cy="6490920"/>
            </a:xfrm>
            <a:prstGeom prst="rect">
              <a:avLst/>
            </a:prstGeom>
          </p:spPr>
        </p:pic>
        <p:sp>
          <p:nvSpPr>
            <p:cNvPr id="5" name="Rectangle 4"/>
            <p:cNvSpPr/>
            <p:nvPr/>
          </p:nvSpPr>
          <p:spPr>
            <a:xfrm>
              <a:off x="1278850" y="5843398"/>
              <a:ext cx="3783265" cy="80812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80634" y="160607"/>
              <a:ext cx="16376755" cy="34626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 name="Content Placeholder 2"/>
          <p:cNvSpPr>
            <a:spLocks noGrp="1"/>
          </p:cNvSpPr>
          <p:nvPr>
            <p:ph idx="1"/>
          </p:nvPr>
        </p:nvSpPr>
        <p:spPr>
          <a:xfrm>
            <a:off x="457200" y="2335583"/>
            <a:ext cx="8229600" cy="3790580"/>
          </a:xfrm>
        </p:spPr>
        <p:txBody>
          <a:bodyPr>
            <a:normAutofit lnSpcReduction="10000"/>
          </a:bodyPr>
          <a:lstStyle/>
          <a:p>
            <a:r>
              <a:rPr lang="en-US" dirty="0" smtClean="0"/>
              <a:t>π’ = policy followed, π = policy evaluating</a:t>
            </a:r>
          </a:p>
          <a:p>
            <a:r>
              <a:rPr lang="en-US" dirty="0"/>
              <a:t>π</a:t>
            </a:r>
            <a:r>
              <a:rPr lang="en-US" dirty="0" smtClean="0"/>
              <a:t>’(</a:t>
            </a:r>
            <a:r>
              <a:rPr lang="en-US" dirty="0" err="1" smtClean="0"/>
              <a:t>s,a</a:t>
            </a:r>
            <a:r>
              <a:rPr lang="en-US" dirty="0" smtClean="0"/>
              <a:t>): probability that </a:t>
            </a:r>
            <a:r>
              <a:rPr lang="en-US" dirty="0"/>
              <a:t>π</a:t>
            </a:r>
            <a:r>
              <a:rPr lang="en-US" dirty="0" smtClean="0"/>
              <a:t>’ will take action a</a:t>
            </a:r>
          </a:p>
          <a:p>
            <a:r>
              <a:rPr lang="en-US" dirty="0" smtClean="0"/>
              <a:t>π(</a:t>
            </a:r>
            <a:r>
              <a:rPr lang="en-US" dirty="0" err="1" smtClean="0"/>
              <a:t>s,a</a:t>
            </a:r>
            <a:r>
              <a:rPr lang="en-US" dirty="0" smtClean="0"/>
              <a:t>)=1 b/c π is deterministic, and wouldn’t consider </a:t>
            </a:r>
            <a:r>
              <a:rPr lang="en-US" dirty="0" err="1" smtClean="0"/>
              <a:t>s,a</a:t>
            </a:r>
            <a:r>
              <a:rPr lang="en-US" dirty="0" smtClean="0"/>
              <a:t> if π didn’t select</a:t>
            </a:r>
          </a:p>
          <a:p>
            <a:endParaRPr lang="en-US" dirty="0"/>
          </a:p>
          <a:p>
            <a:r>
              <a:rPr lang="en-US" dirty="0" smtClean="0"/>
              <a:t>First, we’re looking at tail of episode </a:t>
            </a:r>
            <a:r>
              <a:rPr lang="en-US" dirty="0" smtClean="0">
                <a:solidFill>
                  <a:srgbClr val="FF0000"/>
                </a:solidFill>
              </a:rPr>
              <a:t>including</a:t>
            </a:r>
            <a:r>
              <a:rPr lang="en-US" dirty="0" smtClean="0"/>
              <a:t> the exploration action</a:t>
            </a:r>
            <a:endParaRPr lang="en-US" i="1" dirty="0"/>
          </a:p>
        </p:txBody>
      </p:sp>
    </p:spTree>
    <p:extLst>
      <p:ext uri="{BB962C8B-B14F-4D97-AF65-F5344CB8AC3E}">
        <p14:creationId xmlns:p14="http://schemas.microsoft.com/office/powerpoint/2010/main" val="135261029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p:cNvPicPr>
            <a:picLocks noChangeAspect="1"/>
          </p:cNvPicPr>
          <p:nvPr/>
        </p:nvPicPr>
        <p:blipFill>
          <a:blip r:embed="rId2"/>
          <a:stretch>
            <a:fillRect/>
          </a:stretch>
        </p:blipFill>
        <p:spPr>
          <a:xfrm>
            <a:off x="0" y="177800"/>
            <a:ext cx="9144000" cy="6488667"/>
          </a:xfrm>
          <a:prstGeom prst="rect">
            <a:avLst/>
          </a:prstGeom>
        </p:spPr>
      </p:pic>
    </p:spTree>
    <p:extLst>
      <p:ext uri="{BB962C8B-B14F-4D97-AF65-F5344CB8AC3E}">
        <p14:creationId xmlns:p14="http://schemas.microsoft.com/office/powerpoint/2010/main" val="233792875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98422" y="-3347208"/>
            <a:ext cx="16376755" cy="6490920"/>
            <a:chOff x="880634" y="160607"/>
            <a:chExt cx="16376755" cy="6490920"/>
          </a:xfrm>
        </p:grpSpPr>
        <p:pic>
          <p:nvPicPr>
            <p:cNvPr id="4" name="Picture 3"/>
            <p:cNvPicPr>
              <a:picLocks noChangeAspect="1"/>
            </p:cNvPicPr>
            <p:nvPr/>
          </p:nvPicPr>
          <p:blipFill>
            <a:blip r:embed="rId2"/>
            <a:stretch>
              <a:fillRect/>
            </a:stretch>
          </p:blipFill>
          <p:spPr>
            <a:xfrm>
              <a:off x="959441" y="160607"/>
              <a:ext cx="7266182" cy="6490920"/>
            </a:xfrm>
            <a:prstGeom prst="rect">
              <a:avLst/>
            </a:prstGeom>
          </p:spPr>
        </p:pic>
        <p:sp>
          <p:nvSpPr>
            <p:cNvPr id="5" name="Rectangle 4"/>
            <p:cNvSpPr/>
            <p:nvPr/>
          </p:nvSpPr>
          <p:spPr>
            <a:xfrm>
              <a:off x="1278850" y="5843398"/>
              <a:ext cx="3783265" cy="80812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80634" y="160607"/>
              <a:ext cx="16376755" cy="34626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 name="Content Placeholder 2"/>
          <p:cNvSpPr>
            <a:spLocks noGrp="1"/>
          </p:cNvSpPr>
          <p:nvPr>
            <p:ph idx="1"/>
          </p:nvPr>
        </p:nvSpPr>
        <p:spPr>
          <a:xfrm>
            <a:off x="457200" y="2335583"/>
            <a:ext cx="8229600" cy="3790580"/>
          </a:xfrm>
        </p:spPr>
        <p:txBody>
          <a:bodyPr>
            <a:normAutofit/>
          </a:bodyPr>
          <a:lstStyle/>
          <a:p>
            <a:r>
              <a:rPr lang="en-US" sz="2000" dirty="0" smtClean="0"/>
              <a:t>Example: we’re considering some </a:t>
            </a:r>
            <a:r>
              <a:rPr lang="en-US" sz="2000" dirty="0" err="1" smtClean="0"/>
              <a:t>s,a</a:t>
            </a:r>
            <a:r>
              <a:rPr lang="en-US" sz="2000" dirty="0" smtClean="0"/>
              <a:t> and we eventually get return of 100. Say π’ is unlikely to reach this goal state: π’ is 0.01 on one of the steps to the goal (the rest are 1)</a:t>
            </a:r>
          </a:p>
          <a:p>
            <a:pPr lvl="1"/>
            <a:r>
              <a:rPr lang="en-US" sz="2000" dirty="0" smtClean="0"/>
              <a:t>w = 100, N = 100*100, D = 100</a:t>
            </a:r>
          </a:p>
          <a:p>
            <a:pPr lvl="1"/>
            <a:r>
              <a:rPr lang="en-US" sz="2000" dirty="0" smtClean="0"/>
              <a:t>Q = N/D = 100</a:t>
            </a:r>
          </a:p>
          <a:p>
            <a:r>
              <a:rPr lang="en-US" sz="2000" dirty="0" smtClean="0"/>
              <a:t>Consider a different </a:t>
            </a:r>
            <a:r>
              <a:rPr lang="en-US" sz="2000" dirty="0" err="1" smtClean="0"/>
              <a:t>s’,a</a:t>
            </a:r>
            <a:r>
              <a:rPr lang="en-US" sz="2000" dirty="0" smtClean="0"/>
              <a:t>’, where we get a return of 100 but the goal state is always reached (π’ = 1.0 for all steps in the trajectory)</a:t>
            </a:r>
          </a:p>
          <a:p>
            <a:pPr lvl="1"/>
            <a:r>
              <a:rPr lang="en-US" sz="2000" dirty="0" smtClean="0"/>
              <a:t>W = 1, N = 100, D = 1</a:t>
            </a:r>
          </a:p>
          <a:p>
            <a:pPr lvl="1"/>
            <a:r>
              <a:rPr lang="en-US" sz="2000" dirty="0" smtClean="0"/>
              <a:t>Q = N/D = 100</a:t>
            </a:r>
          </a:p>
          <a:p>
            <a:pPr lvl="1"/>
            <a:endParaRPr lang="en-US" sz="2000" dirty="0"/>
          </a:p>
        </p:txBody>
      </p:sp>
    </p:spTree>
    <p:extLst>
      <p:ext uri="{BB962C8B-B14F-4D97-AF65-F5344CB8AC3E}">
        <p14:creationId xmlns:p14="http://schemas.microsoft.com/office/powerpoint/2010/main" val="202393471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98422" y="-3347208"/>
            <a:ext cx="16376755" cy="6490920"/>
            <a:chOff x="880634" y="160607"/>
            <a:chExt cx="16376755" cy="6490920"/>
          </a:xfrm>
        </p:grpSpPr>
        <p:pic>
          <p:nvPicPr>
            <p:cNvPr id="4" name="Picture 3"/>
            <p:cNvPicPr>
              <a:picLocks noChangeAspect="1"/>
            </p:cNvPicPr>
            <p:nvPr/>
          </p:nvPicPr>
          <p:blipFill>
            <a:blip r:embed="rId2"/>
            <a:stretch>
              <a:fillRect/>
            </a:stretch>
          </p:blipFill>
          <p:spPr>
            <a:xfrm>
              <a:off x="959441" y="160607"/>
              <a:ext cx="7266182" cy="6490920"/>
            </a:xfrm>
            <a:prstGeom prst="rect">
              <a:avLst/>
            </a:prstGeom>
          </p:spPr>
        </p:pic>
        <p:sp>
          <p:nvSpPr>
            <p:cNvPr id="5" name="Rectangle 4"/>
            <p:cNvSpPr/>
            <p:nvPr/>
          </p:nvSpPr>
          <p:spPr>
            <a:xfrm>
              <a:off x="1278850" y="5843398"/>
              <a:ext cx="3783265" cy="80812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80634" y="160607"/>
              <a:ext cx="16376755" cy="34626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 name="Content Placeholder 2"/>
          <p:cNvSpPr>
            <a:spLocks noGrp="1"/>
          </p:cNvSpPr>
          <p:nvPr>
            <p:ph idx="1"/>
          </p:nvPr>
        </p:nvSpPr>
        <p:spPr>
          <a:xfrm>
            <a:off x="457200" y="2335583"/>
            <a:ext cx="8229600" cy="3790580"/>
          </a:xfrm>
        </p:spPr>
        <p:txBody>
          <a:bodyPr>
            <a:normAutofit fontScale="92500" lnSpcReduction="20000"/>
          </a:bodyPr>
          <a:lstStyle/>
          <a:p>
            <a:r>
              <a:rPr lang="en-US" sz="2000" dirty="0" smtClean="0"/>
              <a:t>Example: we’re considering some </a:t>
            </a:r>
            <a:r>
              <a:rPr lang="en-US" sz="2000" dirty="0" err="1" smtClean="0"/>
              <a:t>s,a</a:t>
            </a:r>
            <a:r>
              <a:rPr lang="en-US" sz="2000" dirty="0" smtClean="0"/>
              <a:t> and we eventually get return of 100. Say π’ is unlikely to reach this goal state: π’ is 0.01 on one of the steps to the goal (the rest are 1)</a:t>
            </a:r>
          </a:p>
          <a:p>
            <a:pPr lvl="1"/>
            <a:r>
              <a:rPr lang="en-US" sz="2000" dirty="0" smtClean="0"/>
              <a:t>w = 100, N = 100*100, D = 100</a:t>
            </a:r>
          </a:p>
          <a:p>
            <a:pPr lvl="1"/>
            <a:r>
              <a:rPr lang="en-US" sz="2000" dirty="0" smtClean="0"/>
              <a:t>Q = N/D = 100</a:t>
            </a:r>
          </a:p>
          <a:p>
            <a:r>
              <a:rPr lang="en-US" sz="2000" dirty="0" smtClean="0"/>
              <a:t>Consider a different </a:t>
            </a:r>
            <a:r>
              <a:rPr lang="en-US" sz="2000" dirty="0" err="1" smtClean="0"/>
              <a:t>s’,a</a:t>
            </a:r>
            <a:r>
              <a:rPr lang="en-US" sz="2000" dirty="0" smtClean="0"/>
              <a:t>’, where we get a return of 100 but the goal state is always reached (π’ = 1.0 for all steps in the trajectory)</a:t>
            </a:r>
          </a:p>
          <a:p>
            <a:pPr lvl="1"/>
            <a:r>
              <a:rPr lang="en-US" sz="2000" dirty="0" smtClean="0"/>
              <a:t>W = 1, N = 100, D = 1</a:t>
            </a:r>
          </a:p>
          <a:p>
            <a:pPr lvl="1"/>
            <a:r>
              <a:rPr lang="en-US" sz="2000" dirty="0" smtClean="0"/>
              <a:t>Q = N/D = 100</a:t>
            </a:r>
          </a:p>
          <a:p>
            <a:pPr lvl="1"/>
            <a:endParaRPr lang="en-US" sz="2000" dirty="0"/>
          </a:p>
          <a:p>
            <a:r>
              <a:rPr lang="en-US" sz="2000" dirty="0" smtClean="0"/>
              <a:t>Second: the difference here is how updates for these different </a:t>
            </a:r>
            <a:r>
              <a:rPr lang="en-US" sz="2000" dirty="0" err="1" smtClean="0"/>
              <a:t>s,a</a:t>
            </a:r>
            <a:r>
              <a:rPr lang="en-US" sz="2000" dirty="0" smtClean="0"/>
              <a:t> pairs will be calculated </a:t>
            </a:r>
            <a:r>
              <a:rPr lang="en-US" sz="2000" dirty="0" smtClean="0">
                <a:solidFill>
                  <a:srgbClr val="FF0000"/>
                </a:solidFill>
              </a:rPr>
              <a:t>in the future</a:t>
            </a:r>
            <a:r>
              <a:rPr lang="en-US" sz="2000" dirty="0" smtClean="0"/>
              <a:t>. We have to weight the updates based on how likely we are to experience them </a:t>
            </a:r>
            <a:r>
              <a:rPr lang="en-US" sz="2000" dirty="0" smtClean="0">
                <a:solidFill>
                  <a:srgbClr val="FF0000"/>
                </a:solidFill>
              </a:rPr>
              <a:t>based on the sampling policy</a:t>
            </a:r>
            <a:r>
              <a:rPr lang="en-US" sz="2000" dirty="0" smtClean="0"/>
              <a:t>.</a:t>
            </a:r>
            <a:endParaRPr lang="en-US" sz="2000" i="1" dirty="0"/>
          </a:p>
          <a:p>
            <a:endParaRPr lang="en-US" sz="1600" dirty="0"/>
          </a:p>
        </p:txBody>
      </p:sp>
    </p:spTree>
    <p:extLst>
      <p:ext uri="{BB962C8B-B14F-4D97-AF65-F5344CB8AC3E}">
        <p14:creationId xmlns:p14="http://schemas.microsoft.com/office/powerpoint/2010/main" val="37068421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627</TotalTime>
  <Words>1413</Words>
  <Application>Microsoft Macintosh PowerPoint</Application>
  <PresentationFormat>On-screen Show (4:3)</PresentationFormat>
  <Paragraphs>75</Paragraphs>
  <Slides>27</Slides>
  <Notes>0</Notes>
  <HiddenSlides>2</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MC for Control, On-Policy  (soft-policies)</vt:lpstr>
      <vt:lpstr>Off Policy Control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 6.4</vt:lpstr>
      <vt:lpstr>Ex. 6.4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Lafayette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Monte Carlo Methods</dc:title>
  <dc:creator>Matthew Taylor</dc:creator>
  <cp:lastModifiedBy>Matthew Taylor</cp:lastModifiedBy>
  <cp:revision>27</cp:revision>
  <dcterms:created xsi:type="dcterms:W3CDTF">2014-02-04T15:24:55Z</dcterms:created>
  <dcterms:modified xsi:type="dcterms:W3CDTF">2014-02-06T21:16:08Z</dcterms:modified>
</cp:coreProperties>
</file>