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sldIdLst>
    <p:sldId id="358" r:id="rId3"/>
    <p:sldId id="359" r:id="rId4"/>
    <p:sldId id="410" r:id="rId5"/>
    <p:sldId id="414" r:id="rId6"/>
    <p:sldId id="415" r:id="rId7"/>
    <p:sldId id="416" r:id="rId8"/>
    <p:sldId id="420" r:id="rId9"/>
    <p:sldId id="421" r:id="rId10"/>
    <p:sldId id="422" r:id="rId11"/>
    <p:sldId id="423" r:id="rId12"/>
    <p:sldId id="434" r:id="rId13"/>
    <p:sldId id="450" r:id="rId14"/>
    <p:sldId id="441" r:id="rId15"/>
    <p:sldId id="442" r:id="rId16"/>
    <p:sldId id="443" r:id="rId17"/>
    <p:sldId id="444" r:id="rId18"/>
    <p:sldId id="446" r:id="rId19"/>
    <p:sldId id="447" r:id="rId20"/>
    <p:sldId id="449" r:id="rId21"/>
    <p:sldId id="451" r:id="rId22"/>
    <p:sldId id="452" r:id="rId23"/>
    <p:sldId id="448" r:id="rId24"/>
    <p:sldId id="440" r:id="rId25"/>
    <p:sldId id="375" r:id="rId26"/>
    <p:sldId id="376" r:id="rId27"/>
    <p:sldId id="377" r:id="rId28"/>
    <p:sldId id="378" r:id="rId29"/>
    <p:sldId id="403" r:id="rId30"/>
    <p:sldId id="404" r:id="rId31"/>
    <p:sldId id="405" r:id="rId32"/>
    <p:sldId id="406" r:id="rId33"/>
    <p:sldId id="407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96" r:id="rId44"/>
    <p:sldId id="389" r:id="rId45"/>
    <p:sldId id="390" r:id="rId46"/>
    <p:sldId id="398" r:id="rId47"/>
    <p:sldId id="399" r:id="rId48"/>
    <p:sldId id="40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84339" autoAdjust="0"/>
  </p:normalViewPr>
  <p:slideViewPr>
    <p:cSldViewPr>
      <p:cViewPr>
        <p:scale>
          <a:sx n="140" d="100"/>
          <a:sy n="140" d="100"/>
        </p:scale>
        <p:origin x="-2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[Workbook1]Sheet1!$B$3</c:f>
              <c:strCache>
                <c:ptCount val="1"/>
                <c:pt idx="0">
                  <c:v>sig(x)</c:v>
                </c:pt>
              </c:strCache>
            </c:strRef>
          </c:tx>
          <c:marker>
            <c:symbol val="none"/>
          </c:marker>
          <c:xVal>
            <c:numRef>
              <c:f>[Workbook1]Sheet1!$A$4:$A$104</c:f>
              <c:numCache>
                <c:formatCode>General</c:formatCode>
                <c:ptCount val="101"/>
                <c:pt idx="0">
                  <c:v>-5.0</c:v>
                </c:pt>
                <c:pt idx="1">
                  <c:v>-4.9</c:v>
                </c:pt>
                <c:pt idx="2">
                  <c:v>-4.800000000000001</c:v>
                </c:pt>
                <c:pt idx="3">
                  <c:v>-4.700000000000001</c:v>
                </c:pt>
                <c:pt idx="4">
                  <c:v>-4.6</c:v>
                </c:pt>
                <c:pt idx="5">
                  <c:v>-4.500000000000002</c:v>
                </c:pt>
                <c:pt idx="6">
                  <c:v>-4.400000000000002</c:v>
                </c:pt>
                <c:pt idx="7">
                  <c:v>-4.300000000000002</c:v>
                </c:pt>
                <c:pt idx="8">
                  <c:v>-4.200000000000003</c:v>
                </c:pt>
                <c:pt idx="9">
                  <c:v>-4.100000000000002</c:v>
                </c:pt>
                <c:pt idx="10">
                  <c:v>-4.000000000000004</c:v>
                </c:pt>
                <c:pt idx="11">
                  <c:v>-3.900000000000003</c:v>
                </c:pt>
                <c:pt idx="12">
                  <c:v>-3.800000000000003</c:v>
                </c:pt>
                <c:pt idx="13">
                  <c:v>-3.700000000000003</c:v>
                </c:pt>
                <c:pt idx="14">
                  <c:v>-3.600000000000003</c:v>
                </c:pt>
                <c:pt idx="15">
                  <c:v>-3.500000000000003</c:v>
                </c:pt>
                <c:pt idx="16">
                  <c:v>-3.400000000000003</c:v>
                </c:pt>
                <c:pt idx="17">
                  <c:v>-3.300000000000003</c:v>
                </c:pt>
                <c:pt idx="18">
                  <c:v>-3.200000000000003</c:v>
                </c:pt>
                <c:pt idx="19">
                  <c:v>-3.100000000000003</c:v>
                </c:pt>
                <c:pt idx="20">
                  <c:v>-3.000000000000003</c:v>
                </c:pt>
                <c:pt idx="21">
                  <c:v>-2.900000000000003</c:v>
                </c:pt>
                <c:pt idx="22">
                  <c:v>-2.800000000000002</c:v>
                </c:pt>
                <c:pt idx="23">
                  <c:v>-2.700000000000002</c:v>
                </c:pt>
                <c:pt idx="24">
                  <c:v>-2.600000000000002</c:v>
                </c:pt>
                <c:pt idx="25">
                  <c:v>-2.500000000000002</c:v>
                </c:pt>
                <c:pt idx="26">
                  <c:v>-2.400000000000002</c:v>
                </c:pt>
                <c:pt idx="27">
                  <c:v>-2.300000000000002</c:v>
                </c:pt>
                <c:pt idx="28">
                  <c:v>-2.200000000000002</c:v>
                </c:pt>
                <c:pt idx="29">
                  <c:v>-2.100000000000002</c:v>
                </c:pt>
                <c:pt idx="30">
                  <c:v>-2.000000000000002</c:v>
                </c:pt>
                <c:pt idx="31">
                  <c:v>-1.900000000000002</c:v>
                </c:pt>
                <c:pt idx="32">
                  <c:v>-1.800000000000002</c:v>
                </c:pt>
                <c:pt idx="33">
                  <c:v>-1.700000000000001</c:v>
                </c:pt>
                <c:pt idx="34">
                  <c:v>-1.600000000000001</c:v>
                </c:pt>
                <c:pt idx="35">
                  <c:v>-1.500000000000001</c:v>
                </c:pt>
                <c:pt idx="36">
                  <c:v>-1.400000000000001</c:v>
                </c:pt>
                <c:pt idx="37">
                  <c:v>-1.300000000000001</c:v>
                </c:pt>
                <c:pt idx="38">
                  <c:v>-1.200000000000001</c:v>
                </c:pt>
                <c:pt idx="39">
                  <c:v>-1.100000000000001</c:v>
                </c:pt>
                <c:pt idx="40">
                  <c:v>-1.000000000000001</c:v>
                </c:pt>
                <c:pt idx="41">
                  <c:v>-0.900000000000001</c:v>
                </c:pt>
                <c:pt idx="42">
                  <c:v>-0.800000000000001</c:v>
                </c:pt>
                <c:pt idx="43">
                  <c:v>-0.700000000000001</c:v>
                </c:pt>
                <c:pt idx="44">
                  <c:v>-0.600000000000001</c:v>
                </c:pt>
                <c:pt idx="45">
                  <c:v>-0.500000000000001</c:v>
                </c:pt>
                <c:pt idx="46">
                  <c:v>-0.400000000000001</c:v>
                </c:pt>
                <c:pt idx="47">
                  <c:v>-0.300000000000001</c:v>
                </c:pt>
                <c:pt idx="48">
                  <c:v>-0.200000000000001</c:v>
                </c:pt>
                <c:pt idx="49">
                  <c:v>-0.100000000000001</c:v>
                </c:pt>
                <c:pt idx="50">
                  <c:v>-1.02695629777827E-15</c:v>
                </c:pt>
                <c:pt idx="51">
                  <c:v>0.099999999999999</c:v>
                </c:pt>
                <c:pt idx="52">
                  <c:v>0.199999999999999</c:v>
                </c:pt>
                <c:pt idx="53">
                  <c:v>0.299999999999999</c:v>
                </c:pt>
                <c:pt idx="54">
                  <c:v>0.399999999999999</c:v>
                </c:pt>
                <c:pt idx="55">
                  <c:v>0.499999999999999</c:v>
                </c:pt>
                <c:pt idx="56">
                  <c:v>0.599999999999999</c:v>
                </c:pt>
                <c:pt idx="57">
                  <c:v>0.699999999999999</c:v>
                </c:pt>
                <c:pt idx="58">
                  <c:v>0.799999999999999</c:v>
                </c:pt>
                <c:pt idx="59">
                  <c:v>0.899999999999999</c:v>
                </c:pt>
                <c:pt idx="60">
                  <c:v>0.999999999999999</c:v>
                </c:pt>
                <c:pt idx="61">
                  <c:v>1.099999999999999</c:v>
                </c:pt>
                <c:pt idx="62">
                  <c:v>1.199999999999999</c:v>
                </c:pt>
                <c:pt idx="63">
                  <c:v>1.299999999999999</c:v>
                </c:pt>
                <c:pt idx="64">
                  <c:v>1.399999999999999</c:v>
                </c:pt>
                <c:pt idx="65">
                  <c:v>1.499999999999999</c:v>
                </c:pt>
                <c:pt idx="66">
                  <c:v>1.599999999999999</c:v>
                </c:pt>
                <c:pt idx="67">
                  <c:v>1.699999999999999</c:v>
                </c:pt>
                <c:pt idx="68">
                  <c:v>1.8</c:v>
                </c:pt>
                <c:pt idx="69">
                  <c:v>1.9</c:v>
                </c:pt>
                <c:pt idx="70">
                  <c:v>2.0</c:v>
                </c:pt>
                <c:pt idx="71">
                  <c:v>2.1</c:v>
                </c:pt>
                <c:pt idx="72">
                  <c:v>2.2</c:v>
                </c:pt>
                <c:pt idx="73">
                  <c:v>2.3</c:v>
                </c:pt>
                <c:pt idx="74">
                  <c:v>2.4</c:v>
                </c:pt>
                <c:pt idx="75">
                  <c:v>2.5</c:v>
                </c:pt>
                <c:pt idx="76">
                  <c:v>2.6</c:v>
                </c:pt>
                <c:pt idx="77">
                  <c:v>2.7</c:v>
                </c:pt>
                <c:pt idx="78">
                  <c:v>2.8</c:v>
                </c:pt>
                <c:pt idx="79">
                  <c:v>2.9</c:v>
                </c:pt>
                <c:pt idx="80">
                  <c:v>3.0</c:v>
                </c:pt>
                <c:pt idx="81">
                  <c:v>3.100000000000001</c:v>
                </c:pt>
                <c:pt idx="82">
                  <c:v>3.200000000000001</c:v>
                </c:pt>
                <c:pt idx="83">
                  <c:v>3.300000000000001</c:v>
                </c:pt>
                <c:pt idx="84">
                  <c:v>3.400000000000001</c:v>
                </c:pt>
                <c:pt idx="85">
                  <c:v>3.500000000000001</c:v>
                </c:pt>
                <c:pt idx="86">
                  <c:v>3.600000000000001</c:v>
                </c:pt>
                <c:pt idx="87">
                  <c:v>3.700000000000001</c:v>
                </c:pt>
                <c:pt idx="88">
                  <c:v>3.800000000000001</c:v>
                </c:pt>
                <c:pt idx="89">
                  <c:v>3.900000000000001</c:v>
                </c:pt>
                <c:pt idx="90">
                  <c:v>4.000000000000001</c:v>
                </c:pt>
                <c:pt idx="91">
                  <c:v>4.100000000000001</c:v>
                </c:pt>
                <c:pt idx="92">
                  <c:v>4.2</c:v>
                </c:pt>
                <c:pt idx="93">
                  <c:v>4.3</c:v>
                </c:pt>
                <c:pt idx="94">
                  <c:v>4.399999999999999</c:v>
                </c:pt>
                <c:pt idx="95">
                  <c:v>4.5</c:v>
                </c:pt>
                <c:pt idx="96">
                  <c:v>4.599999999999999</c:v>
                </c:pt>
                <c:pt idx="97">
                  <c:v>4.699999999999997</c:v>
                </c:pt>
                <c:pt idx="98">
                  <c:v>4.799999999999998</c:v>
                </c:pt>
                <c:pt idx="99">
                  <c:v>4.899999999999998</c:v>
                </c:pt>
                <c:pt idx="100">
                  <c:v>4.999999999999997</c:v>
                </c:pt>
              </c:numCache>
            </c:numRef>
          </c:xVal>
          <c:yVal>
            <c:numRef>
              <c:f>[Workbook1]Sheet1!$B$4:$B$104</c:f>
              <c:numCache>
                <c:formatCode>General</c:formatCode>
                <c:ptCount val="101"/>
                <c:pt idx="0">
                  <c:v>0.00669285092428485</c:v>
                </c:pt>
                <c:pt idx="1">
                  <c:v>0.00739154134428197</c:v>
                </c:pt>
                <c:pt idx="2">
                  <c:v>0.00816257115315989</c:v>
                </c:pt>
                <c:pt idx="3">
                  <c:v>0.00901329865284781</c:v>
                </c:pt>
                <c:pt idx="4">
                  <c:v>0.00995180186690431</c:v>
                </c:pt>
                <c:pt idx="5">
                  <c:v>0.0109869426305932</c:v>
                </c:pt>
                <c:pt idx="6">
                  <c:v>0.0121284349842742</c:v>
                </c:pt>
                <c:pt idx="7">
                  <c:v>0.0133869178276647</c:v>
                </c:pt>
                <c:pt idx="8">
                  <c:v>0.014774031693273</c:v>
                </c:pt>
                <c:pt idx="9">
                  <c:v>0.0163024993714409</c:v>
                </c:pt>
                <c:pt idx="10">
                  <c:v>0.0179862099620915</c:v>
                </c:pt>
                <c:pt idx="11">
                  <c:v>0.0198403057340774</c:v>
                </c:pt>
                <c:pt idx="12">
                  <c:v>0.0218812709361304</c:v>
                </c:pt>
                <c:pt idx="13">
                  <c:v>0.0241270214176691</c:v>
                </c:pt>
                <c:pt idx="14">
                  <c:v>0.0265969935768658</c:v>
                </c:pt>
                <c:pt idx="15">
                  <c:v>0.0293122307513562</c:v>
                </c:pt>
                <c:pt idx="16">
                  <c:v>0.0322954646984504</c:v>
                </c:pt>
                <c:pt idx="17">
                  <c:v>0.0355711892726361</c:v>
                </c:pt>
                <c:pt idx="18">
                  <c:v>0.0391657227967642</c:v>
                </c:pt>
                <c:pt idx="19">
                  <c:v>0.043107254941086</c:v>
                </c:pt>
                <c:pt idx="20">
                  <c:v>0.0474258731775667</c:v>
                </c:pt>
                <c:pt idx="21">
                  <c:v>0.0521535630784176</c:v>
                </c:pt>
                <c:pt idx="22">
                  <c:v>0.0573241758988686</c:v>
                </c:pt>
                <c:pt idx="23">
                  <c:v>0.0629733560569963</c:v>
                </c:pt>
                <c:pt idx="24">
                  <c:v>0.0691384203433466</c:v>
                </c:pt>
                <c:pt idx="25">
                  <c:v>0.0758581800212434</c:v>
                </c:pt>
                <c:pt idx="26">
                  <c:v>0.0831726964939222</c:v>
                </c:pt>
                <c:pt idx="27">
                  <c:v>0.0911229610148559</c:v>
                </c:pt>
                <c:pt idx="28">
                  <c:v>0.099750489119685</c:v>
                </c:pt>
                <c:pt idx="29">
                  <c:v>0.109096821195613</c:v>
                </c:pt>
                <c:pt idx="30">
                  <c:v>0.119202922022117</c:v>
                </c:pt>
                <c:pt idx="31">
                  <c:v>0.130108474362998</c:v>
                </c:pt>
                <c:pt idx="32">
                  <c:v>0.141851064900488</c:v>
                </c:pt>
                <c:pt idx="33">
                  <c:v>0.154465265083534</c:v>
                </c:pt>
                <c:pt idx="34">
                  <c:v>0.167981614866075</c:v>
                </c:pt>
                <c:pt idx="35">
                  <c:v>0.182425523806356</c:v>
                </c:pt>
                <c:pt idx="36">
                  <c:v>0.197816111441418</c:v>
                </c:pt>
                <c:pt idx="37">
                  <c:v>0.214165016957441</c:v>
                </c:pt>
                <c:pt idx="38">
                  <c:v>0.231475216500982</c:v>
                </c:pt>
                <c:pt idx="39">
                  <c:v>0.249739894404882</c:v>
                </c:pt>
                <c:pt idx="40">
                  <c:v>0.268941421369995</c:v>
                </c:pt>
                <c:pt idx="41">
                  <c:v>0.289050497374996</c:v>
                </c:pt>
                <c:pt idx="42">
                  <c:v>0.310025518872387</c:v>
                </c:pt>
                <c:pt idx="43">
                  <c:v>0.331812227831834</c:v>
                </c:pt>
                <c:pt idx="44">
                  <c:v>0.354343693774204</c:v>
                </c:pt>
                <c:pt idx="45">
                  <c:v>0.377540668798145</c:v>
                </c:pt>
                <c:pt idx="46">
                  <c:v>0.401312339887548</c:v>
                </c:pt>
                <c:pt idx="47">
                  <c:v>0.425557483188341</c:v>
                </c:pt>
                <c:pt idx="48">
                  <c:v>0.450166002687522</c:v>
                </c:pt>
                <c:pt idx="49">
                  <c:v>0.47502081252106</c:v>
                </c:pt>
                <c:pt idx="50">
                  <c:v>0.5</c:v>
                </c:pt>
                <c:pt idx="51">
                  <c:v>0.52497918747894</c:v>
                </c:pt>
                <c:pt idx="52">
                  <c:v>0.549833997312478</c:v>
                </c:pt>
                <c:pt idx="53">
                  <c:v>0.574442516811659</c:v>
                </c:pt>
                <c:pt idx="54">
                  <c:v>0.598687660112452</c:v>
                </c:pt>
                <c:pt idx="55">
                  <c:v>0.622459331201854</c:v>
                </c:pt>
                <c:pt idx="56">
                  <c:v>0.645656306225795</c:v>
                </c:pt>
                <c:pt idx="57">
                  <c:v>0.668187772168166</c:v>
                </c:pt>
                <c:pt idx="58">
                  <c:v>0.689974481127612</c:v>
                </c:pt>
                <c:pt idx="59">
                  <c:v>0.710949502625004</c:v>
                </c:pt>
                <c:pt idx="60">
                  <c:v>0.731058578630005</c:v>
                </c:pt>
                <c:pt idx="61">
                  <c:v>0.750260105595117</c:v>
                </c:pt>
                <c:pt idx="62">
                  <c:v>0.768524783499017</c:v>
                </c:pt>
                <c:pt idx="63">
                  <c:v>0.785834983042558</c:v>
                </c:pt>
                <c:pt idx="64">
                  <c:v>0.802183888558582</c:v>
                </c:pt>
                <c:pt idx="65">
                  <c:v>0.817574476193644</c:v>
                </c:pt>
                <c:pt idx="66">
                  <c:v>0.832018385133924</c:v>
                </c:pt>
                <c:pt idx="67">
                  <c:v>0.845534734916465</c:v>
                </c:pt>
                <c:pt idx="68">
                  <c:v>0.858148935099512</c:v>
                </c:pt>
                <c:pt idx="69">
                  <c:v>0.869891525637002</c:v>
                </c:pt>
                <c:pt idx="70">
                  <c:v>0.880797077977882</c:v>
                </c:pt>
                <c:pt idx="71">
                  <c:v>0.890903178804387</c:v>
                </c:pt>
                <c:pt idx="72">
                  <c:v>0.900249510880315</c:v>
                </c:pt>
                <c:pt idx="73">
                  <c:v>0.908877038985144</c:v>
                </c:pt>
                <c:pt idx="74">
                  <c:v>0.916827303506078</c:v>
                </c:pt>
                <c:pt idx="75">
                  <c:v>0.924141819978757</c:v>
                </c:pt>
                <c:pt idx="76">
                  <c:v>0.930861579656653</c:v>
                </c:pt>
                <c:pt idx="77">
                  <c:v>0.937026643943003</c:v>
                </c:pt>
                <c:pt idx="78">
                  <c:v>0.942675824101131</c:v>
                </c:pt>
                <c:pt idx="79">
                  <c:v>0.947846436921582</c:v>
                </c:pt>
                <c:pt idx="80">
                  <c:v>0.952574126822433</c:v>
                </c:pt>
                <c:pt idx="81">
                  <c:v>0.956892745058914</c:v>
                </c:pt>
                <c:pt idx="82">
                  <c:v>0.960834277203236</c:v>
                </c:pt>
                <c:pt idx="83">
                  <c:v>0.964428810727364</c:v>
                </c:pt>
                <c:pt idx="84">
                  <c:v>0.96770453530155</c:v>
                </c:pt>
                <c:pt idx="85">
                  <c:v>0.970687769248644</c:v>
                </c:pt>
                <c:pt idx="86">
                  <c:v>0.973403006423134</c:v>
                </c:pt>
                <c:pt idx="87">
                  <c:v>0.975872978582331</c:v>
                </c:pt>
                <c:pt idx="88">
                  <c:v>0.978118729063869</c:v>
                </c:pt>
                <c:pt idx="89">
                  <c:v>0.980159694265922</c:v>
                </c:pt>
                <c:pt idx="90">
                  <c:v>0.982013790037908</c:v>
                </c:pt>
                <c:pt idx="91">
                  <c:v>0.983697500628559</c:v>
                </c:pt>
                <c:pt idx="92">
                  <c:v>0.985225968306727</c:v>
                </c:pt>
                <c:pt idx="93">
                  <c:v>0.986613082172335</c:v>
                </c:pt>
                <c:pt idx="94">
                  <c:v>0.987871565015726</c:v>
                </c:pt>
                <c:pt idx="95">
                  <c:v>0.989013057369407</c:v>
                </c:pt>
                <c:pt idx="96">
                  <c:v>0.990048198133096</c:v>
                </c:pt>
                <c:pt idx="97">
                  <c:v>0.990986701347152</c:v>
                </c:pt>
                <c:pt idx="98">
                  <c:v>0.99183742884684</c:v>
                </c:pt>
                <c:pt idx="99">
                  <c:v>0.992608458655718</c:v>
                </c:pt>
                <c:pt idx="100">
                  <c:v>0.993307149075715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[Workbook1]Sheet1!$C$3</c:f>
              <c:strCache>
                <c:ptCount val="1"/>
                <c:pt idx="0">
                  <c:v>sig'(x)</c:v>
                </c:pt>
              </c:strCache>
            </c:strRef>
          </c:tx>
          <c:marker>
            <c:symbol val="none"/>
          </c:marker>
          <c:xVal>
            <c:numRef>
              <c:f>[Workbook1]Sheet1!$A$4:$A$104</c:f>
              <c:numCache>
                <c:formatCode>General</c:formatCode>
                <c:ptCount val="101"/>
                <c:pt idx="0">
                  <c:v>-5.0</c:v>
                </c:pt>
                <c:pt idx="1">
                  <c:v>-4.9</c:v>
                </c:pt>
                <c:pt idx="2">
                  <c:v>-4.800000000000001</c:v>
                </c:pt>
                <c:pt idx="3">
                  <c:v>-4.700000000000001</c:v>
                </c:pt>
                <c:pt idx="4">
                  <c:v>-4.6</c:v>
                </c:pt>
                <c:pt idx="5">
                  <c:v>-4.500000000000002</c:v>
                </c:pt>
                <c:pt idx="6">
                  <c:v>-4.400000000000002</c:v>
                </c:pt>
                <c:pt idx="7">
                  <c:v>-4.300000000000002</c:v>
                </c:pt>
                <c:pt idx="8">
                  <c:v>-4.200000000000003</c:v>
                </c:pt>
                <c:pt idx="9">
                  <c:v>-4.100000000000002</c:v>
                </c:pt>
                <c:pt idx="10">
                  <c:v>-4.000000000000004</c:v>
                </c:pt>
                <c:pt idx="11">
                  <c:v>-3.900000000000003</c:v>
                </c:pt>
                <c:pt idx="12">
                  <c:v>-3.800000000000003</c:v>
                </c:pt>
                <c:pt idx="13">
                  <c:v>-3.700000000000003</c:v>
                </c:pt>
                <c:pt idx="14">
                  <c:v>-3.600000000000003</c:v>
                </c:pt>
                <c:pt idx="15">
                  <c:v>-3.500000000000003</c:v>
                </c:pt>
                <c:pt idx="16">
                  <c:v>-3.400000000000003</c:v>
                </c:pt>
                <c:pt idx="17">
                  <c:v>-3.300000000000003</c:v>
                </c:pt>
                <c:pt idx="18">
                  <c:v>-3.200000000000003</c:v>
                </c:pt>
                <c:pt idx="19">
                  <c:v>-3.100000000000003</c:v>
                </c:pt>
                <c:pt idx="20">
                  <c:v>-3.000000000000003</c:v>
                </c:pt>
                <c:pt idx="21">
                  <c:v>-2.900000000000003</c:v>
                </c:pt>
                <c:pt idx="22">
                  <c:v>-2.800000000000002</c:v>
                </c:pt>
                <c:pt idx="23">
                  <c:v>-2.700000000000002</c:v>
                </c:pt>
                <c:pt idx="24">
                  <c:v>-2.600000000000002</c:v>
                </c:pt>
                <c:pt idx="25">
                  <c:v>-2.500000000000002</c:v>
                </c:pt>
                <c:pt idx="26">
                  <c:v>-2.400000000000002</c:v>
                </c:pt>
                <c:pt idx="27">
                  <c:v>-2.300000000000002</c:v>
                </c:pt>
                <c:pt idx="28">
                  <c:v>-2.200000000000002</c:v>
                </c:pt>
                <c:pt idx="29">
                  <c:v>-2.100000000000002</c:v>
                </c:pt>
                <c:pt idx="30">
                  <c:v>-2.000000000000002</c:v>
                </c:pt>
                <c:pt idx="31">
                  <c:v>-1.900000000000002</c:v>
                </c:pt>
                <c:pt idx="32">
                  <c:v>-1.800000000000002</c:v>
                </c:pt>
                <c:pt idx="33">
                  <c:v>-1.700000000000001</c:v>
                </c:pt>
                <c:pt idx="34">
                  <c:v>-1.600000000000001</c:v>
                </c:pt>
                <c:pt idx="35">
                  <c:v>-1.500000000000001</c:v>
                </c:pt>
                <c:pt idx="36">
                  <c:v>-1.400000000000001</c:v>
                </c:pt>
                <c:pt idx="37">
                  <c:v>-1.300000000000001</c:v>
                </c:pt>
                <c:pt idx="38">
                  <c:v>-1.200000000000001</c:v>
                </c:pt>
                <c:pt idx="39">
                  <c:v>-1.100000000000001</c:v>
                </c:pt>
                <c:pt idx="40">
                  <c:v>-1.000000000000001</c:v>
                </c:pt>
                <c:pt idx="41">
                  <c:v>-0.900000000000001</c:v>
                </c:pt>
                <c:pt idx="42">
                  <c:v>-0.800000000000001</c:v>
                </c:pt>
                <c:pt idx="43">
                  <c:v>-0.700000000000001</c:v>
                </c:pt>
                <c:pt idx="44">
                  <c:v>-0.600000000000001</c:v>
                </c:pt>
                <c:pt idx="45">
                  <c:v>-0.500000000000001</c:v>
                </c:pt>
                <c:pt idx="46">
                  <c:v>-0.400000000000001</c:v>
                </c:pt>
                <c:pt idx="47">
                  <c:v>-0.300000000000001</c:v>
                </c:pt>
                <c:pt idx="48">
                  <c:v>-0.200000000000001</c:v>
                </c:pt>
                <c:pt idx="49">
                  <c:v>-0.100000000000001</c:v>
                </c:pt>
                <c:pt idx="50">
                  <c:v>-1.02695629777827E-15</c:v>
                </c:pt>
                <c:pt idx="51">
                  <c:v>0.099999999999999</c:v>
                </c:pt>
                <c:pt idx="52">
                  <c:v>0.199999999999999</c:v>
                </c:pt>
                <c:pt idx="53">
                  <c:v>0.299999999999999</c:v>
                </c:pt>
                <c:pt idx="54">
                  <c:v>0.399999999999999</c:v>
                </c:pt>
                <c:pt idx="55">
                  <c:v>0.499999999999999</c:v>
                </c:pt>
                <c:pt idx="56">
                  <c:v>0.599999999999999</c:v>
                </c:pt>
                <c:pt idx="57">
                  <c:v>0.699999999999999</c:v>
                </c:pt>
                <c:pt idx="58">
                  <c:v>0.799999999999999</c:v>
                </c:pt>
                <c:pt idx="59">
                  <c:v>0.899999999999999</c:v>
                </c:pt>
                <c:pt idx="60">
                  <c:v>0.999999999999999</c:v>
                </c:pt>
                <c:pt idx="61">
                  <c:v>1.099999999999999</c:v>
                </c:pt>
                <c:pt idx="62">
                  <c:v>1.199999999999999</c:v>
                </c:pt>
                <c:pt idx="63">
                  <c:v>1.299999999999999</c:v>
                </c:pt>
                <c:pt idx="64">
                  <c:v>1.399999999999999</c:v>
                </c:pt>
                <c:pt idx="65">
                  <c:v>1.499999999999999</c:v>
                </c:pt>
                <c:pt idx="66">
                  <c:v>1.599999999999999</c:v>
                </c:pt>
                <c:pt idx="67">
                  <c:v>1.699999999999999</c:v>
                </c:pt>
                <c:pt idx="68">
                  <c:v>1.8</c:v>
                </c:pt>
                <c:pt idx="69">
                  <c:v>1.9</c:v>
                </c:pt>
                <c:pt idx="70">
                  <c:v>2.0</c:v>
                </c:pt>
                <c:pt idx="71">
                  <c:v>2.1</c:v>
                </c:pt>
                <c:pt idx="72">
                  <c:v>2.2</c:v>
                </c:pt>
                <c:pt idx="73">
                  <c:v>2.3</c:v>
                </c:pt>
                <c:pt idx="74">
                  <c:v>2.4</c:v>
                </c:pt>
                <c:pt idx="75">
                  <c:v>2.5</c:v>
                </c:pt>
                <c:pt idx="76">
                  <c:v>2.6</c:v>
                </c:pt>
                <c:pt idx="77">
                  <c:v>2.7</c:v>
                </c:pt>
                <c:pt idx="78">
                  <c:v>2.8</c:v>
                </c:pt>
                <c:pt idx="79">
                  <c:v>2.9</c:v>
                </c:pt>
                <c:pt idx="80">
                  <c:v>3.0</c:v>
                </c:pt>
                <c:pt idx="81">
                  <c:v>3.100000000000001</c:v>
                </c:pt>
                <c:pt idx="82">
                  <c:v>3.200000000000001</c:v>
                </c:pt>
                <c:pt idx="83">
                  <c:v>3.300000000000001</c:v>
                </c:pt>
                <c:pt idx="84">
                  <c:v>3.400000000000001</c:v>
                </c:pt>
                <c:pt idx="85">
                  <c:v>3.500000000000001</c:v>
                </c:pt>
                <c:pt idx="86">
                  <c:v>3.600000000000001</c:v>
                </c:pt>
                <c:pt idx="87">
                  <c:v>3.700000000000001</c:v>
                </c:pt>
                <c:pt idx="88">
                  <c:v>3.800000000000001</c:v>
                </c:pt>
                <c:pt idx="89">
                  <c:v>3.900000000000001</c:v>
                </c:pt>
                <c:pt idx="90">
                  <c:v>4.000000000000001</c:v>
                </c:pt>
                <c:pt idx="91">
                  <c:v>4.100000000000001</c:v>
                </c:pt>
                <c:pt idx="92">
                  <c:v>4.2</c:v>
                </c:pt>
                <c:pt idx="93">
                  <c:v>4.3</c:v>
                </c:pt>
                <c:pt idx="94">
                  <c:v>4.399999999999999</c:v>
                </c:pt>
                <c:pt idx="95">
                  <c:v>4.5</c:v>
                </c:pt>
                <c:pt idx="96">
                  <c:v>4.599999999999999</c:v>
                </c:pt>
                <c:pt idx="97">
                  <c:v>4.699999999999997</c:v>
                </c:pt>
                <c:pt idx="98">
                  <c:v>4.799999999999998</c:v>
                </c:pt>
                <c:pt idx="99">
                  <c:v>4.899999999999998</c:v>
                </c:pt>
                <c:pt idx="100">
                  <c:v>4.999999999999997</c:v>
                </c:pt>
              </c:numCache>
            </c:numRef>
          </c:xVal>
          <c:yVal>
            <c:numRef>
              <c:f>[Workbook1]Sheet1!$C$4:$C$104</c:f>
              <c:numCache>
                <c:formatCode>General</c:formatCode>
                <c:ptCount val="101"/>
                <c:pt idx="0">
                  <c:v>0.00669254911658929</c:v>
                </c:pt>
                <c:pt idx="1">
                  <c:v>0.00739113452347595</c:v>
                </c:pt>
                <c:pt idx="2">
                  <c:v>0.00816202286196211</c:v>
                </c:pt>
                <c:pt idx="3">
                  <c:v>0.00901255981717385</c:v>
                </c:pt>
                <c:pt idx="4">
                  <c:v>0.00995080644914866</c:v>
                </c:pt>
                <c:pt idx="5">
                  <c:v>0.0109856017949662</c:v>
                </c:pt>
                <c:pt idx="6">
                  <c:v>0.0121266292695276</c:v>
                </c:pt>
                <c:pt idx="7">
                  <c:v>0.0133844866536546</c:v>
                </c:pt>
                <c:pt idx="8">
                  <c:v>0.0147707593035242</c:v>
                </c:pt>
                <c:pt idx="9">
                  <c:v>0.0162980960165574</c:v>
                </c:pt>
                <c:pt idx="10">
                  <c:v>0.0179802867355315</c:v>
                </c:pt>
                <c:pt idx="11">
                  <c:v>0.0198323409526739</c:v>
                </c:pt>
                <c:pt idx="12">
                  <c:v>0.0218705652743069</c:v>
                </c:pt>
                <c:pt idx="13">
                  <c:v>0.024112638107205</c:v>
                </c:pt>
                <c:pt idx="14">
                  <c:v>0.0265776788103653</c:v>
                </c:pt>
                <c:pt idx="15">
                  <c:v>0.029286307897698</c:v>
                </c:pt>
                <c:pt idx="16">
                  <c:v>0.0322606939527564</c:v>
                </c:pt>
                <c:pt idx="17">
                  <c:v>0.0355245817982889</c:v>
                </c:pt>
                <c:pt idx="18">
                  <c:v>0.0391032951219634</c:v>
                </c:pt>
                <c:pt idx="19">
                  <c:v>0.0430237051664421</c:v>
                </c:pt>
                <c:pt idx="20">
                  <c:v>0.0473141552218239</c:v>
                </c:pt>
                <c:pt idx="21">
                  <c:v>0.0520043284942684</c:v>
                </c:pt>
                <c:pt idx="22">
                  <c:v>0.0571250444646272</c:v>
                </c:pt>
                <c:pt idx="23">
                  <c:v>0.0627079661191234</c:v>
                </c:pt>
                <c:pt idx="24">
                  <c:v>0.0687851974950227</c:v>
                </c:pt>
                <c:pt idx="25">
                  <c:v>0.0753887479629965</c:v>
                </c:pt>
                <c:pt idx="26">
                  <c:v>0.0825498367770138</c:v>
                </c:pt>
                <c:pt idx="27">
                  <c:v>0.0902980089959081</c:v>
                </c:pt>
                <c:pt idx="28">
                  <c:v>0.0986600324139446</c:v>
                </c:pt>
                <c:pt idx="29">
                  <c:v>0.107658545333588</c:v>
                </c:pt>
                <c:pt idx="30">
                  <c:v>0.117310427826198</c:v>
                </c:pt>
                <c:pt idx="31">
                  <c:v>0.127624875792385</c:v>
                </c:pt>
                <c:pt idx="32">
                  <c:v>0.138601169173607</c:v>
                </c:pt>
                <c:pt idx="33">
                  <c:v>0.15022614482492</c:v>
                </c:pt>
                <c:pt idx="34">
                  <c:v>0.162471412645055</c:v>
                </c:pt>
                <c:pt idx="35">
                  <c:v>0.175290392140037</c:v>
                </c:pt>
                <c:pt idx="36">
                  <c:v>0.188615296484336</c:v>
                </c:pt>
                <c:pt idx="37">
                  <c:v>0.202354251662513</c:v>
                </c:pt>
                <c:pt idx="38">
                  <c:v>0.216388806307023</c:v>
                </c:pt>
                <c:pt idx="39">
                  <c:v>0.230572156792799</c:v>
                </c:pt>
                <c:pt idx="40">
                  <c:v>0.244728471054798</c:v>
                </c:pt>
                <c:pt idx="41">
                  <c:v>0.258653727926351</c:v>
                </c:pt>
                <c:pt idx="42">
                  <c:v>0.272118477448968</c:v>
                </c:pt>
                <c:pt idx="43">
                  <c:v>0.284872851785724</c:v>
                </c:pt>
                <c:pt idx="44">
                  <c:v>0.296654000680855</c:v>
                </c:pt>
                <c:pt idx="45">
                  <c:v>0.307195885718498</c:v>
                </c:pt>
                <c:pt idx="46">
                  <c:v>0.316241058224681</c:v>
                </c:pt>
                <c:pt idx="47">
                  <c:v>0.323553703883359</c:v>
                </c:pt>
                <c:pt idx="48">
                  <c:v>0.328932922288907</c:v>
                </c:pt>
                <c:pt idx="49">
                  <c:v>0.332224993533347</c:v>
                </c:pt>
                <c:pt idx="50">
                  <c:v>0.333333333333333</c:v>
                </c:pt>
                <c:pt idx="51">
                  <c:v>0.332224993533347</c:v>
                </c:pt>
                <c:pt idx="52">
                  <c:v>0.328932922288907</c:v>
                </c:pt>
                <c:pt idx="53">
                  <c:v>0.323553703883359</c:v>
                </c:pt>
                <c:pt idx="54">
                  <c:v>0.316241058224682</c:v>
                </c:pt>
                <c:pt idx="55">
                  <c:v>0.307195885718498</c:v>
                </c:pt>
                <c:pt idx="56">
                  <c:v>0.296654000680856</c:v>
                </c:pt>
                <c:pt idx="57">
                  <c:v>0.284872851785724</c:v>
                </c:pt>
                <c:pt idx="58">
                  <c:v>0.272118477448968</c:v>
                </c:pt>
                <c:pt idx="59">
                  <c:v>0.258653727926351</c:v>
                </c:pt>
                <c:pt idx="60">
                  <c:v>0.244728471054798</c:v>
                </c:pt>
                <c:pt idx="61">
                  <c:v>0.2305721567928</c:v>
                </c:pt>
                <c:pt idx="62">
                  <c:v>0.216388806307024</c:v>
                </c:pt>
                <c:pt idx="63">
                  <c:v>0.202354251662513</c:v>
                </c:pt>
                <c:pt idx="64">
                  <c:v>0.188615296484337</c:v>
                </c:pt>
                <c:pt idx="65">
                  <c:v>0.175290392140037</c:v>
                </c:pt>
                <c:pt idx="66">
                  <c:v>0.162471412645055</c:v>
                </c:pt>
                <c:pt idx="67">
                  <c:v>0.150226144824921</c:v>
                </c:pt>
                <c:pt idx="68">
                  <c:v>0.138601169173607</c:v>
                </c:pt>
                <c:pt idx="69">
                  <c:v>0.127624875792385</c:v>
                </c:pt>
                <c:pt idx="70">
                  <c:v>0.117310427826198</c:v>
                </c:pt>
                <c:pt idx="71">
                  <c:v>0.107658545333588</c:v>
                </c:pt>
                <c:pt idx="72">
                  <c:v>0.0986600324139448</c:v>
                </c:pt>
                <c:pt idx="73">
                  <c:v>0.0902980089959083</c:v>
                </c:pt>
                <c:pt idx="74">
                  <c:v>0.082549836777014</c:v>
                </c:pt>
                <c:pt idx="75">
                  <c:v>0.0753887479629967</c:v>
                </c:pt>
                <c:pt idx="76">
                  <c:v>0.0687851974950228</c:v>
                </c:pt>
                <c:pt idx="77">
                  <c:v>0.0627079661191235</c:v>
                </c:pt>
                <c:pt idx="78">
                  <c:v>0.0571250444646274</c:v>
                </c:pt>
                <c:pt idx="79">
                  <c:v>0.0520043284942685</c:v>
                </c:pt>
                <c:pt idx="80">
                  <c:v>0.047314155221824</c:v>
                </c:pt>
                <c:pt idx="81">
                  <c:v>0.0430237051664422</c:v>
                </c:pt>
                <c:pt idx="82">
                  <c:v>0.0391032951219635</c:v>
                </c:pt>
                <c:pt idx="83">
                  <c:v>0.035524581798289</c:v>
                </c:pt>
                <c:pt idx="84">
                  <c:v>0.0322606939527564</c:v>
                </c:pt>
                <c:pt idx="85">
                  <c:v>0.029286307897698</c:v>
                </c:pt>
                <c:pt idx="86">
                  <c:v>0.0265776788103654</c:v>
                </c:pt>
                <c:pt idx="87">
                  <c:v>0.024112638107205</c:v>
                </c:pt>
                <c:pt idx="88">
                  <c:v>0.021870565274307</c:v>
                </c:pt>
                <c:pt idx="89">
                  <c:v>0.019832340952674</c:v>
                </c:pt>
                <c:pt idx="90">
                  <c:v>0.0179802867355315</c:v>
                </c:pt>
                <c:pt idx="91">
                  <c:v>0.0162980960165574</c:v>
                </c:pt>
                <c:pt idx="92">
                  <c:v>0.0147707593035242</c:v>
                </c:pt>
                <c:pt idx="93">
                  <c:v>0.0133844866536546</c:v>
                </c:pt>
                <c:pt idx="94">
                  <c:v>0.0121266292695276</c:v>
                </c:pt>
                <c:pt idx="95">
                  <c:v>0.0109856017949662</c:v>
                </c:pt>
                <c:pt idx="96">
                  <c:v>0.00995080644914869</c:v>
                </c:pt>
                <c:pt idx="97">
                  <c:v>0.00901255981717387</c:v>
                </c:pt>
                <c:pt idx="98">
                  <c:v>0.00816202286196213</c:v>
                </c:pt>
                <c:pt idx="99">
                  <c:v>0.00739113452347597</c:v>
                </c:pt>
                <c:pt idx="100">
                  <c:v>0.0066925491165893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8892440"/>
        <c:axId val="-2128415080"/>
      </c:scatterChart>
      <c:valAx>
        <c:axId val="-2128892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8415080"/>
        <c:crosses val="autoZero"/>
        <c:crossBetween val="midCat"/>
      </c:valAx>
      <c:valAx>
        <c:axId val="-2128415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89244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9FDD-30D5-4C70-9FDC-9AD62E5AD187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4B6C-4089-4C2A-8920-A7F189F8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32B95-DADB-4FCA-8DD3-37F599BE7DC1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32B95-DADB-4FCA-8DD3-37F599BE7DC1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32B95-DADB-4FCA-8DD3-37F599BE7DC1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32B95-DADB-4FCA-8DD3-37F599BE7DC1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53C406F-A7E7-47DA-9FE1-6771CEBB572B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completeideas.net/rlai.cs.ualberta.ca/RLAI/RLtoolkit/tilecoding.html" TargetMode="External"/><Relationship Id="rId3" Type="http://schemas.openxmlformats.org/officeDocument/2006/relationships/hyperlink" Target="http://incompleteideas.net/rlai.cs.ualberta.ca/RLAI/RLtoolkit/tiles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.cs.biu.ac.il/~haimga/Teaching/AI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ecs.wsu.edu/~taylorm/traj.gif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around only linear solutions?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61" y="4585746"/>
            <a:ext cx="4004977" cy="22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Updating interior weights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Layer k units provide values to all layer k+1 units</a:t>
            </a:r>
          </a:p>
          <a:p>
            <a:pPr lvl="1" eaLnBrk="1" hangingPunct="1">
              <a:buFontTx/>
              <a:buChar char="•"/>
            </a:pP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miss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is 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sum of misses</a:t>
            </a:r>
            <a:r>
              <a:rPr lang="en-US" dirty="0">
                <a:latin typeface="Arial" charset="0"/>
              </a:rPr>
              <a:t> from all units on k+1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miss</a:t>
            </a:r>
            <a:r>
              <a:rPr lang="en-US" baseline="-25000" dirty="0" err="1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>
                <a:latin typeface="Arial" charset="0"/>
              </a:rPr>
              <a:t> = </a:t>
            </a:r>
            <a:r>
              <a:rPr lang="en-US" dirty="0">
                <a:latin typeface="Arial" charset="0"/>
                <a:sym typeface="Symbol" charset="0"/>
              </a:rPr>
              <a:t> </a:t>
            </a:r>
            <a:r>
              <a:rPr lang="en-US" dirty="0" smtClean="0">
                <a:latin typeface="Arial" charset="0"/>
                <a:sym typeface="Symbol" charset="0"/>
              </a:rPr>
              <a:t>[ something about weights from k-&gt; k+1 and k+1 outputs]</a:t>
            </a:r>
            <a:endParaRPr lang="en-US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086600" y="4800600"/>
            <a:ext cx="1828800" cy="366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 layer k+1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 flipV="1">
            <a:off x="8001000" y="3200400"/>
            <a:ext cx="6096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Descent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9563" cy="4687888"/>
          </a:xfrm>
        </p:spPr>
        <p:txBody>
          <a:bodyPr/>
          <a:lstStyle/>
          <a:p>
            <a:r>
              <a:rPr lang="en-US" sz="2400" dirty="0"/>
              <a:t>Define objective to minimize error:</a:t>
            </a:r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where </a:t>
            </a:r>
            <a:r>
              <a:rPr lang="en-US" sz="2400" i="1" dirty="0"/>
              <a:t>D</a:t>
            </a:r>
            <a:r>
              <a:rPr lang="en-US" sz="2400" dirty="0"/>
              <a:t> is the set of training examples, </a:t>
            </a:r>
            <a:r>
              <a:rPr lang="en-US" sz="2400" i="1" dirty="0"/>
              <a:t>K</a:t>
            </a:r>
            <a:r>
              <a:rPr lang="en-US" sz="2400" dirty="0"/>
              <a:t> is the set of output units,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kd</a:t>
            </a:r>
            <a:r>
              <a:rPr lang="en-US" sz="2400" dirty="0"/>
              <a:t> and </a:t>
            </a:r>
            <a:r>
              <a:rPr lang="en-US" sz="2400" i="1" dirty="0" err="1"/>
              <a:t>o</a:t>
            </a:r>
            <a:r>
              <a:rPr lang="en-US" sz="2400" i="1" baseline="-25000" dirty="0" err="1"/>
              <a:t>kd</a:t>
            </a:r>
            <a:r>
              <a:rPr lang="en-US" sz="2400" dirty="0"/>
              <a:t> are, respectively, the </a:t>
            </a:r>
            <a:r>
              <a:rPr lang="en-US" sz="2400" dirty="0" smtClean="0"/>
              <a:t>target and </a:t>
            </a:r>
            <a:r>
              <a:rPr lang="en-US" sz="2400" dirty="0"/>
              <a:t>current output for unit </a:t>
            </a:r>
            <a:r>
              <a:rPr lang="en-US" sz="2400" i="1" dirty="0"/>
              <a:t>k</a:t>
            </a:r>
            <a:r>
              <a:rPr lang="en-US" sz="2400" dirty="0"/>
              <a:t> for example </a:t>
            </a:r>
            <a:r>
              <a:rPr lang="en-US" sz="2400" i="1" dirty="0"/>
              <a:t>d</a:t>
            </a:r>
            <a:r>
              <a:rPr lang="en-US" sz="2400" dirty="0"/>
              <a:t>.</a:t>
            </a:r>
          </a:p>
          <a:p>
            <a:r>
              <a:rPr lang="en-US" sz="2400" dirty="0"/>
              <a:t>The derivative of a sigmoid unit with respect to net input is: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Learning rule to change weights to minimize error is:</a:t>
            </a:r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2997200" y="1838325"/>
          <a:ext cx="33750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562040" imgH="342720" progId="Equation.3">
                  <p:embed/>
                </p:oleObj>
              </mc:Choice>
              <mc:Fallback>
                <p:oleObj name="Equation" r:id="rId3" imgW="15620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1838325"/>
                        <a:ext cx="33750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3384550" y="4251325"/>
          <a:ext cx="217963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104840" imgH="469800" progId="Equation.3">
                  <p:embed/>
                </p:oleObj>
              </mc:Choice>
              <mc:Fallback>
                <p:oleObj name="Equation" r:id="rId5" imgW="1104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251325"/>
                        <a:ext cx="2179638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3273425" y="5672138"/>
          <a:ext cx="187801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952200" imgH="444240" progId="Equation.3">
                  <p:embed/>
                </p:oleObj>
              </mc:Choice>
              <mc:Fallback>
                <p:oleObj name="Equation" r:id="rId7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5672138"/>
                        <a:ext cx="1878013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40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Backpropagation Training Algorithm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0" y="1525588"/>
            <a:ext cx="9144000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2400"/>
              <a:t>Create the 3-layer network with </a:t>
            </a:r>
            <a:r>
              <a:rPr lang="en-US" sz="2400" i="1"/>
              <a:t>H</a:t>
            </a:r>
            <a:r>
              <a:rPr lang="en-US" sz="2400"/>
              <a:t> hidden units with full connectivity </a:t>
            </a:r>
          </a:p>
          <a:p>
            <a:pPr algn="l"/>
            <a:r>
              <a:rPr lang="en-US" sz="2400"/>
              <a:t>between layers. Set weights to small random real values.</a:t>
            </a:r>
          </a:p>
          <a:p>
            <a:pPr algn="l"/>
            <a:r>
              <a:rPr lang="en-US" sz="2400"/>
              <a:t>Until all training examples produce the correct value (within </a:t>
            </a:r>
            <a:r>
              <a:rPr lang="el-GR" sz="2400">
                <a:cs typeface="Times New Roman" pitchFamily="18" charset="0"/>
              </a:rPr>
              <a:t>ε</a:t>
            </a:r>
            <a:r>
              <a:rPr lang="en-US" sz="2400">
                <a:cs typeface="Times New Roman" pitchFamily="18" charset="0"/>
              </a:rPr>
              <a:t>), or  </a:t>
            </a:r>
          </a:p>
          <a:p>
            <a:pPr algn="l"/>
            <a:r>
              <a:rPr lang="en-US" sz="2400">
                <a:cs typeface="Times New Roman" pitchFamily="18" charset="0"/>
              </a:rPr>
              <a:t>  mean squared error ceases to decrease, or other termination criteria:</a:t>
            </a:r>
          </a:p>
          <a:p>
            <a:pPr algn="l"/>
            <a:r>
              <a:rPr lang="en-US" sz="2400">
                <a:cs typeface="Times New Roman" pitchFamily="18" charset="0"/>
              </a:rPr>
              <a:t>       Begin epoch</a:t>
            </a:r>
            <a:endParaRPr lang="el-GR" sz="2400">
              <a:cs typeface="Times New Roman" pitchFamily="18" charset="0"/>
            </a:endParaRPr>
          </a:p>
          <a:p>
            <a:pPr algn="l"/>
            <a:r>
              <a:rPr lang="en-US" sz="2400"/>
              <a:t>       For each training example, </a:t>
            </a:r>
            <a:r>
              <a:rPr lang="en-US" sz="2400" i="1"/>
              <a:t>d</a:t>
            </a:r>
            <a:r>
              <a:rPr lang="en-US" sz="2400"/>
              <a:t>, do:</a:t>
            </a:r>
          </a:p>
          <a:p>
            <a:pPr algn="l"/>
            <a:r>
              <a:rPr lang="en-US" sz="2400"/>
              <a:t>             Calculate network output for </a:t>
            </a:r>
            <a:r>
              <a:rPr lang="en-US" sz="2400" i="1"/>
              <a:t>d</a:t>
            </a:r>
            <a:r>
              <a:rPr lang="en-US" sz="2400"/>
              <a:t>’s input values </a:t>
            </a:r>
          </a:p>
          <a:p>
            <a:pPr algn="l"/>
            <a:r>
              <a:rPr lang="en-US" sz="2400"/>
              <a:t>             Compute error between current output and correct output for </a:t>
            </a:r>
            <a:r>
              <a:rPr lang="en-US" sz="2400" i="1"/>
              <a:t>d</a:t>
            </a:r>
          </a:p>
          <a:p>
            <a:pPr algn="l"/>
            <a:r>
              <a:rPr lang="en-US" sz="2400" i="1"/>
              <a:t>             </a:t>
            </a:r>
            <a:r>
              <a:rPr lang="en-US" sz="2400"/>
              <a:t>Update weights by backpropagating error and using learning rule</a:t>
            </a:r>
          </a:p>
          <a:p>
            <a:pPr algn="l"/>
            <a:r>
              <a:rPr lang="en-US" sz="2400"/>
              <a:t>       End epoch</a:t>
            </a:r>
          </a:p>
          <a:p>
            <a:pPr algn="l"/>
            <a:r>
              <a:rPr lang="en-US" sz="2400"/>
              <a:t>      </a:t>
            </a: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375487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5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6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1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 using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endParaRPr lang="en-US" baseline="-25000" dirty="0"/>
          </a:p>
        </p:txBody>
      </p:sp>
      <p:sp>
        <p:nvSpPr>
          <p:cNvPr id="4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2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4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5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6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1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9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 using </a:t>
            </a:r>
            <a:r>
              <a:rPr lang="en-US" dirty="0" err="1"/>
              <a:t>w</a:t>
            </a:r>
            <a:r>
              <a:rPr lang="en-US" baseline="-25000" dirty="0" err="1"/>
              <a:t>ij</a:t>
            </a:r>
            <a:endParaRPr lang="en-US" baseline="-25000" dirty="0"/>
          </a:p>
          <a:p>
            <a:r>
              <a:rPr lang="en-US" dirty="0" smtClean="0"/>
              <a:t>hidden node outputs: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endParaRPr lang="en-US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9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hidden node outputs: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jk</a:t>
            </a:r>
            <a:endParaRPr lang="en-US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hidden node outputs: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jk</a:t>
            </a:r>
            <a:endParaRPr lang="en-US" baseline="-25000" dirty="0" smtClean="0"/>
          </a:p>
          <a:p>
            <a:r>
              <a:rPr lang="en-US" dirty="0" smtClean="0"/>
              <a:t>output node outputs: o</a:t>
            </a:r>
            <a:r>
              <a:rPr lang="en-US" baseline="-25000" dirty="0" smtClean="0"/>
              <a:t>k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endParaRPr lang="en-US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hidden node outputs: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jk</a:t>
            </a:r>
            <a:endParaRPr lang="en-US" baseline="-25000" dirty="0" smtClean="0"/>
          </a:p>
          <a:p>
            <a:r>
              <a:rPr lang="en-US" dirty="0" smtClean="0"/>
              <a:t>output node outputs: o</a:t>
            </a:r>
            <a:r>
              <a:rPr lang="en-US" baseline="-25000" dirty="0" smtClean="0"/>
              <a:t>k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error: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-o</a:t>
            </a:r>
            <a:r>
              <a:rPr lang="en-US" baseline="-25000" dirty="0" smtClean="0"/>
              <a:t>k</a:t>
            </a:r>
            <a:endParaRPr lang="en-US" dirty="0" smtClean="0"/>
          </a:p>
          <a:p>
            <a:endParaRPr lang="en-US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5362295" y="4584700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30758" y="4300538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430808" y="5403850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994370" y="6483350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54320" y="5624513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5362295" y="56515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5362295" y="56784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362295" y="57007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5362295" y="57007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5054320" y="56515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5717895" y="56245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6240183" y="55991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6263995" y="56245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263995" y="57007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5078133" y="56515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5717895" y="56515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6381470" y="56784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6999008" y="55991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118070" y="56245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5884583" y="45847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5860770" y="45847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5362295" y="4610100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6216370" y="46101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6691033" y="46355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4986058" y="66024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5640108" y="65913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6295745" y="65770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6949795" y="65643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7603845" y="65500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5273395" y="549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5767108" y="447040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610070" y="44704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6140170" y="549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7008533" y="54991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hidden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hidden node outputs: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node inputs: 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jk</a:t>
            </a:r>
            <a:endParaRPr lang="en-US" baseline="-25000" dirty="0" smtClean="0"/>
          </a:p>
          <a:p>
            <a:r>
              <a:rPr lang="en-US" dirty="0" smtClean="0"/>
              <a:t>output node outputs: o</a:t>
            </a:r>
            <a:r>
              <a:rPr lang="en-US" baseline="-25000" dirty="0" smtClean="0"/>
              <a:t>k</a:t>
            </a:r>
            <a:r>
              <a:rPr lang="en-US" dirty="0" smtClean="0"/>
              <a:t>=sig(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error: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-o</a:t>
            </a:r>
            <a:r>
              <a:rPr lang="en-US" baseline="-25000" dirty="0" smtClean="0"/>
              <a:t>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Δw</a:t>
            </a:r>
            <a:r>
              <a:rPr lang="en-US" baseline="-25000" dirty="0" err="1" smtClean="0"/>
              <a:t>jk</a:t>
            </a:r>
            <a:r>
              <a:rPr lang="en-US" dirty="0" smtClean="0"/>
              <a:t>=</a:t>
            </a:r>
            <a:r>
              <a:rPr lang="en-US" dirty="0" err="1" smtClean="0"/>
              <a:t>η</a:t>
            </a:r>
            <a:r>
              <a:rPr lang="en-US" dirty="0" smtClean="0"/>
              <a:t>*error*sig’(</a:t>
            </a:r>
            <a:r>
              <a:rPr lang="en-US" dirty="0" err="1" smtClean="0"/>
              <a:t>net</a:t>
            </a:r>
            <a:r>
              <a:rPr lang="en-US" baseline="-25000" dirty="0" err="1" smtClean="0"/>
              <a:t>k</a:t>
            </a:r>
            <a:r>
              <a:rPr lang="en-US" dirty="0" smtClean="0"/>
              <a:t>)*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 =</a:t>
            </a:r>
            <a:r>
              <a:rPr lang="en-US" dirty="0" err="1"/>
              <a:t>η</a:t>
            </a:r>
            <a:r>
              <a:rPr lang="en-US" dirty="0" smtClean="0"/>
              <a:t>*(</a:t>
            </a: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-</a:t>
            </a:r>
            <a:r>
              <a:rPr lang="en-US" dirty="0" smtClean="0"/>
              <a:t>o</a:t>
            </a:r>
            <a:r>
              <a:rPr lang="en-US" baseline="-25000" dirty="0" smtClean="0"/>
              <a:t>k</a:t>
            </a:r>
            <a:r>
              <a:rPr lang="en-US" dirty="0" smtClean="0"/>
              <a:t>)*sig’(</a:t>
            </a:r>
            <a:r>
              <a:rPr lang="en-US" dirty="0" err="1"/>
              <a:t>net</a:t>
            </a:r>
            <a:r>
              <a:rPr lang="en-US" baseline="-25000" dirty="0" err="1"/>
              <a:t>k</a:t>
            </a:r>
            <a:r>
              <a:rPr lang="en-US" dirty="0" smtClean="0"/>
              <a:t>) *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endParaRPr lang="en-US" dirty="0"/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5362295" y="4584700"/>
            <a:ext cx="498475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30758" y="4300538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430808" y="5403850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994370" y="6483350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54320" y="5624513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5362295" y="56515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5362295" y="56784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362295" y="57007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5362295" y="57007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5054320" y="56515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5717895" y="56245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6240183" y="55991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6263995" y="56245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263995" y="57007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5078133" y="56515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5717895" y="56515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6381470" y="56784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6999008" y="55991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118070" y="56245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5884583" y="45847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5860770" y="45847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5362295" y="4610100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6216370" y="46101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6691033" y="46355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4986058" y="66024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5640108" y="65913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6295745" y="65770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6949795" y="65643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7603845" y="65500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5273395" y="549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5767108" y="44704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610070" y="44704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6140170" y="549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7008533" y="54991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8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multi-layer network of linear </a:t>
            </a:r>
            <a:r>
              <a:rPr lang="en-US" dirty="0" err="1" smtClean="0"/>
              <a:t>perceptrons</a:t>
            </a:r>
            <a:r>
              <a:rPr lang="en-US" dirty="0" smtClean="0"/>
              <a:t> is still linear.</a:t>
            </a:r>
          </a:p>
          <a:p>
            <a:r>
              <a:rPr lang="en-US" dirty="0" smtClean="0"/>
              <a:t>Non-linear (differentiable) units</a:t>
            </a:r>
          </a:p>
          <a:p>
            <a:r>
              <a:rPr lang="en-US" dirty="0" smtClean="0"/>
              <a:t>Logistic or </a:t>
            </a:r>
            <a:r>
              <a:rPr lang="en-US" dirty="0" err="1" smtClean="0"/>
              <a:t>tanh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61" y="4585746"/>
            <a:ext cx="4004977" cy="22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1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hidden node inputs: 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r>
              <a:rPr lang="en-US" sz="2400" dirty="0" smtClean="0"/>
              <a:t>hidden node outputs: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=sig(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output node inputs: 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using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jk</a:t>
            </a:r>
            <a:endParaRPr lang="en-US" sz="2400" baseline="-25000" dirty="0" smtClean="0"/>
          </a:p>
          <a:p>
            <a:r>
              <a:rPr lang="en-US" sz="2400" dirty="0" smtClean="0"/>
              <a:t>output node outputs: o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=sig(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error: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-o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Δw</a:t>
            </a:r>
            <a:r>
              <a:rPr lang="en-US" sz="2400" baseline="-25000" dirty="0" err="1" smtClean="0"/>
              <a:t>jk</a:t>
            </a:r>
            <a:r>
              <a:rPr lang="en-US" sz="2400" dirty="0" smtClean="0"/>
              <a:t>=</a:t>
            </a:r>
            <a:r>
              <a:rPr lang="en-US" sz="2400" dirty="0" err="1" smtClean="0"/>
              <a:t>η</a:t>
            </a:r>
            <a:r>
              <a:rPr lang="en-US" sz="2400" dirty="0" smtClean="0"/>
              <a:t>*error*sig’(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)*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aseline="-25000" dirty="0"/>
              <a:t>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</a:t>
            </a:r>
            <a:r>
              <a:rPr lang="en-US" sz="2400" dirty="0" err="1"/>
              <a:t>η</a:t>
            </a:r>
            <a:r>
              <a:rPr lang="en-US" sz="2400" dirty="0" smtClean="0"/>
              <a:t>*(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/>
              <a:t>-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)*sig’(</a:t>
            </a:r>
            <a:r>
              <a:rPr lang="en-US" sz="2400" dirty="0" err="1"/>
              <a:t>net</a:t>
            </a:r>
            <a:r>
              <a:rPr lang="en-US" sz="2400" baseline="-25000" dirty="0" err="1"/>
              <a:t>k</a:t>
            </a:r>
            <a:r>
              <a:rPr lang="en-US" sz="2400" dirty="0" smtClean="0"/>
              <a:t>) *</a:t>
            </a:r>
            <a:r>
              <a:rPr lang="en-US" sz="2400" dirty="0" err="1"/>
              <a:t>x</a:t>
            </a:r>
            <a:r>
              <a:rPr lang="en-US" sz="2400" baseline="-25000" dirty="0" err="1"/>
              <a:t>j</a:t>
            </a:r>
            <a:endParaRPr lang="en-US" sz="2400" dirty="0"/>
          </a:p>
          <a:p>
            <a:pPr marL="0" indent="0">
              <a:buNone/>
            </a:pPr>
            <a:r>
              <a:rPr lang="en-US" sz="2800" dirty="0" err="1" smtClean="0"/>
              <a:t>Δw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=</a:t>
            </a:r>
            <a:r>
              <a:rPr lang="en-US" sz="2800" dirty="0" err="1"/>
              <a:t>η</a:t>
            </a:r>
            <a:r>
              <a:rPr lang="en-US" sz="2800" dirty="0"/>
              <a:t>*</a:t>
            </a:r>
            <a:r>
              <a:rPr lang="en-US" sz="2800" dirty="0" err="1" smtClean="0"/>
              <a:t>errorOverOutputs</a:t>
            </a:r>
            <a:r>
              <a:rPr lang="en-US" sz="2800" dirty="0" smtClean="0"/>
              <a:t>*</a:t>
            </a:r>
            <a:r>
              <a:rPr lang="en-US" sz="2800" dirty="0"/>
              <a:t>sig’(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</a:t>
            </a:r>
            <a:r>
              <a:rPr lang="en-US" sz="2800" dirty="0"/>
              <a:t>*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=</a:t>
            </a:r>
            <a:r>
              <a:rPr lang="en-US" sz="2800" dirty="0" err="1"/>
              <a:t>η</a:t>
            </a:r>
            <a:r>
              <a:rPr lang="en-US" sz="2800" dirty="0" smtClean="0"/>
              <a:t>*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[</a:t>
            </a:r>
            <a:r>
              <a:rPr lang="en-US" sz="2800" dirty="0"/>
              <a:t>(</a:t>
            </a:r>
            <a:r>
              <a:rPr lang="en-US" sz="2800" dirty="0" err="1"/>
              <a:t>t</a:t>
            </a:r>
            <a:r>
              <a:rPr lang="en-US" sz="2800" baseline="-25000" dirty="0" err="1"/>
              <a:t>k</a:t>
            </a:r>
            <a:r>
              <a:rPr lang="en-US" sz="2800" dirty="0"/>
              <a:t>-o</a:t>
            </a:r>
            <a:r>
              <a:rPr lang="en-US" sz="2800" baseline="-25000" dirty="0"/>
              <a:t>k</a:t>
            </a:r>
            <a:r>
              <a:rPr lang="en-US" sz="2800" dirty="0" smtClean="0"/>
              <a:t>)sig’(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kj</a:t>
            </a:r>
            <a:r>
              <a:rPr lang="en-US" sz="2800" dirty="0" smtClean="0"/>
              <a:t>]*sig’(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*</a:t>
            </a:r>
            <a:r>
              <a:rPr lang="en-US" sz="2800" dirty="0"/>
              <a:t>x</a:t>
            </a:r>
            <a:r>
              <a:rPr lang="en-US" sz="2800" baseline="-25000" dirty="0"/>
              <a:t>i</a:t>
            </a:r>
            <a:endParaRPr lang="en-US" sz="2800" dirty="0"/>
          </a:p>
          <a:p>
            <a:pPr marL="0" indent="0">
              <a:buNone/>
            </a:pPr>
            <a:endParaRPr lang="en-US" sz="2800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5362295" y="4584700"/>
            <a:ext cx="498475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30758" y="4300538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430808" y="5403850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994370" y="6483350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54320" y="5624513"/>
            <a:ext cx="284163" cy="10906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5362295" y="56515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5362295" y="56784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362295" y="57007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5362295" y="57007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5054320" y="56515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5717895" y="56245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6240183" y="55991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6263995" y="56245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263995" y="57007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5078133" y="56515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5717895" y="56515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6381470" y="56784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6999008" y="55991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118070" y="56245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5884583" y="45847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5860770" y="45847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5362295" y="4610100"/>
            <a:ext cx="1303338" cy="1014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6216370" y="46101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6691033" y="46355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4986058" y="66024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5640108" y="65913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6295745" y="65770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6949795" y="65643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7603845" y="65500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5273395" y="549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5767108" y="44704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610070" y="44704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6140170" y="549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7008533" y="54991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8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hidden node inputs: 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r>
              <a:rPr lang="en-US" sz="2400" dirty="0" smtClean="0"/>
              <a:t>hidden node outputs: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=sig(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output node inputs: 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using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jk</a:t>
            </a:r>
            <a:endParaRPr lang="en-US" sz="2400" baseline="-25000" dirty="0" smtClean="0"/>
          </a:p>
          <a:p>
            <a:r>
              <a:rPr lang="en-US" sz="2400" dirty="0" smtClean="0"/>
              <a:t>output node outputs: o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=sig(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error: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-o</a:t>
            </a:r>
            <a:r>
              <a:rPr lang="en-US" sz="2400" baseline="-25000" dirty="0" smtClean="0"/>
              <a:t>k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Δw</a:t>
            </a:r>
            <a:r>
              <a:rPr lang="en-US" sz="2400" baseline="-25000" dirty="0" err="1" smtClean="0"/>
              <a:t>jk</a:t>
            </a:r>
            <a:r>
              <a:rPr lang="en-US" sz="2400" dirty="0" smtClean="0"/>
              <a:t>=</a:t>
            </a:r>
            <a:r>
              <a:rPr lang="en-US" sz="2400" dirty="0" err="1" smtClean="0"/>
              <a:t>η</a:t>
            </a:r>
            <a:r>
              <a:rPr lang="en-US" sz="2400" dirty="0" smtClean="0"/>
              <a:t>*error*sig’(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)*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aseline="-25000" dirty="0"/>
              <a:t>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=</a:t>
            </a:r>
            <a:r>
              <a:rPr lang="en-US" sz="2400" dirty="0" err="1"/>
              <a:t>η</a:t>
            </a:r>
            <a:r>
              <a:rPr lang="en-US" sz="2400" dirty="0" smtClean="0"/>
              <a:t>*(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/>
              <a:t>-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)*</a:t>
            </a:r>
            <a:r>
              <a:rPr lang="en-US" sz="2400" dirty="0" smtClean="0">
                <a:solidFill>
                  <a:srgbClr val="FF0000"/>
                </a:solidFill>
              </a:rPr>
              <a:t>sig’</a:t>
            </a:r>
            <a:r>
              <a:rPr lang="en-US" sz="2400" dirty="0" smtClean="0"/>
              <a:t>(</a:t>
            </a:r>
            <a:r>
              <a:rPr lang="en-US" sz="2400" dirty="0" err="1"/>
              <a:t>net</a:t>
            </a:r>
            <a:r>
              <a:rPr lang="en-US" sz="2400" baseline="-25000" dirty="0" err="1"/>
              <a:t>k</a:t>
            </a:r>
            <a:r>
              <a:rPr lang="en-US" sz="2400" dirty="0" smtClean="0"/>
              <a:t>) *</a:t>
            </a:r>
            <a:r>
              <a:rPr lang="en-US" sz="2400" dirty="0" err="1"/>
              <a:t>x</a:t>
            </a:r>
            <a:r>
              <a:rPr lang="en-US" sz="2400" baseline="-25000" dirty="0" err="1"/>
              <a:t>j</a:t>
            </a:r>
            <a:endParaRPr lang="en-US" sz="2400" dirty="0"/>
          </a:p>
          <a:p>
            <a:pPr marL="0" indent="0">
              <a:buNone/>
            </a:pPr>
            <a:r>
              <a:rPr lang="en-US" sz="2800" dirty="0" err="1" smtClean="0"/>
              <a:t>Δw</a:t>
            </a:r>
            <a:r>
              <a:rPr lang="en-US" sz="2800" baseline="-25000" dirty="0" err="1" smtClean="0"/>
              <a:t>ij</a:t>
            </a:r>
            <a:r>
              <a:rPr lang="en-US" sz="2800" dirty="0" smtClean="0"/>
              <a:t>=</a:t>
            </a:r>
            <a:r>
              <a:rPr lang="en-US" sz="2800" dirty="0" err="1"/>
              <a:t>η</a:t>
            </a:r>
            <a:r>
              <a:rPr lang="en-US" sz="2800" dirty="0"/>
              <a:t>*</a:t>
            </a:r>
            <a:r>
              <a:rPr lang="en-US" sz="2800" dirty="0" err="1" smtClean="0"/>
              <a:t>errorOverOutputs</a:t>
            </a:r>
            <a:r>
              <a:rPr lang="en-US" sz="2800" dirty="0" smtClean="0"/>
              <a:t>*</a:t>
            </a:r>
            <a:r>
              <a:rPr lang="en-US" sz="2800" dirty="0"/>
              <a:t>sig’(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</a:t>
            </a:r>
            <a:r>
              <a:rPr lang="en-US" sz="2800" dirty="0"/>
              <a:t>*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i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=</a:t>
            </a:r>
            <a:r>
              <a:rPr lang="en-US" sz="2800" dirty="0" err="1"/>
              <a:t>η</a:t>
            </a:r>
            <a:r>
              <a:rPr lang="en-US" sz="2800" dirty="0" smtClean="0"/>
              <a:t>*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[</a:t>
            </a:r>
            <a:r>
              <a:rPr lang="en-US" sz="2800" dirty="0"/>
              <a:t>(</a:t>
            </a:r>
            <a:r>
              <a:rPr lang="en-US" sz="2800" dirty="0" err="1"/>
              <a:t>t</a:t>
            </a:r>
            <a:r>
              <a:rPr lang="en-US" sz="2800" baseline="-25000" dirty="0" err="1"/>
              <a:t>k</a:t>
            </a:r>
            <a:r>
              <a:rPr lang="en-US" sz="2800" dirty="0"/>
              <a:t>-o</a:t>
            </a:r>
            <a:r>
              <a:rPr lang="en-US" sz="2800" baseline="-25000" dirty="0"/>
              <a:t>k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sig’</a:t>
            </a:r>
            <a:r>
              <a:rPr lang="en-US" sz="2800" dirty="0" smtClean="0"/>
              <a:t>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kj</a:t>
            </a:r>
            <a:r>
              <a:rPr lang="en-US" sz="2800" dirty="0" smtClean="0"/>
              <a:t>]*</a:t>
            </a:r>
            <a:r>
              <a:rPr lang="en-US" sz="2800" dirty="0" smtClean="0">
                <a:solidFill>
                  <a:srgbClr val="FF0000"/>
                </a:solidFill>
              </a:rPr>
              <a:t>sig’</a:t>
            </a:r>
            <a:r>
              <a:rPr lang="en-US" sz="2800" dirty="0" smtClean="0"/>
              <a:t>(</a:t>
            </a:r>
            <a:r>
              <a:rPr lang="en-US" sz="2800" dirty="0" err="1" smtClean="0"/>
              <a:t>net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) *</a:t>
            </a:r>
            <a:r>
              <a:rPr lang="en-US" sz="2800" dirty="0"/>
              <a:t>x</a:t>
            </a:r>
            <a:r>
              <a:rPr lang="en-US" sz="2800" baseline="-25000" dirty="0"/>
              <a:t>i</a:t>
            </a:r>
            <a:endParaRPr lang="en-US" sz="2800" dirty="0"/>
          </a:p>
          <a:p>
            <a:pPr marL="0" indent="0">
              <a:buNone/>
            </a:pPr>
            <a:endParaRPr lang="en-US" sz="2800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5362295" y="4584700"/>
            <a:ext cx="498475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30758" y="4300538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430808" y="5403850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994370" y="6483350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54320" y="5624513"/>
            <a:ext cx="284163" cy="10906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5362295" y="56515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5362295" y="56784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362295" y="57007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5362295" y="57007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5054320" y="56515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5717895" y="56245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6240183" y="55991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6263995" y="56245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263995" y="57007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5078133" y="56515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5717895" y="56515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6381470" y="56784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6999008" y="55991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118070" y="56245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5884583" y="45847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5860770" y="45847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5362295" y="4610100"/>
            <a:ext cx="1303338" cy="1014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6216370" y="46101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6691033" y="46355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4986058" y="66024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5640108" y="65913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6295745" y="65770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6949795" y="65643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7603845" y="65500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5273395" y="549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5767108" y="44704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610070" y="44704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6140170" y="549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7008533" y="54991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hidden node inputs: </a:t>
            </a:r>
            <a:r>
              <a:rPr lang="en-US" sz="2000" dirty="0" err="1" smtClean="0"/>
              <a:t>net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  <a:p>
            <a:r>
              <a:rPr lang="en-US" sz="2000" dirty="0" smtClean="0"/>
              <a:t>hidden node outputs: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=sig(</a:t>
            </a:r>
            <a:r>
              <a:rPr lang="en-US" sz="2000" dirty="0" err="1" smtClean="0"/>
              <a:t>net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output node inputs: </a:t>
            </a:r>
            <a:r>
              <a:rPr lang="en-US" sz="2000" dirty="0" err="1" smtClean="0"/>
              <a:t>net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using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jk</a:t>
            </a:r>
            <a:endParaRPr lang="en-US" sz="2000" baseline="-25000" dirty="0" smtClean="0"/>
          </a:p>
          <a:p>
            <a:r>
              <a:rPr lang="en-US" sz="2000" dirty="0" smtClean="0"/>
              <a:t>output node outputs: o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=sig(</a:t>
            </a:r>
            <a:r>
              <a:rPr lang="en-US" sz="2000" dirty="0" err="1" smtClean="0"/>
              <a:t>net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error: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-o</a:t>
            </a:r>
            <a:r>
              <a:rPr lang="en-US" sz="2000" baseline="-25000" dirty="0" smtClean="0"/>
              <a:t>k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Δw</a:t>
            </a:r>
            <a:r>
              <a:rPr lang="en-US" sz="2000" baseline="-25000" dirty="0" err="1" smtClean="0"/>
              <a:t>jk</a:t>
            </a:r>
            <a:r>
              <a:rPr lang="en-US" sz="2000" dirty="0" smtClean="0"/>
              <a:t>=</a:t>
            </a:r>
            <a:r>
              <a:rPr lang="en-US" sz="2000" dirty="0" err="1" smtClean="0"/>
              <a:t>η</a:t>
            </a:r>
            <a:r>
              <a:rPr lang="en-US" sz="2000" dirty="0" smtClean="0"/>
              <a:t>*error*sig’(</a:t>
            </a:r>
            <a:r>
              <a:rPr lang="en-US" sz="2000" dirty="0" err="1" smtClean="0"/>
              <a:t>net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)*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aseline="-25000" dirty="0"/>
              <a:t> 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</a:t>
            </a:r>
            <a:r>
              <a:rPr lang="en-US" sz="2000" dirty="0" err="1"/>
              <a:t>η</a:t>
            </a:r>
            <a:r>
              <a:rPr lang="en-US" sz="2000" dirty="0" smtClean="0"/>
              <a:t>*(</a:t>
            </a:r>
            <a:r>
              <a:rPr lang="en-US" sz="2000" dirty="0" err="1"/>
              <a:t>t</a:t>
            </a:r>
            <a:r>
              <a:rPr lang="en-US" sz="2000" baseline="-25000" dirty="0" err="1"/>
              <a:t>k</a:t>
            </a:r>
            <a:r>
              <a:rPr lang="en-US" sz="2000" dirty="0"/>
              <a:t>-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)*sig(</a:t>
            </a:r>
            <a:r>
              <a:rPr lang="en-US" sz="2000" dirty="0" err="1"/>
              <a:t>net</a:t>
            </a:r>
            <a:r>
              <a:rPr lang="en-US" sz="2000" baseline="-25000" dirty="0" err="1"/>
              <a:t>k</a:t>
            </a:r>
            <a:r>
              <a:rPr lang="en-US" sz="2000" dirty="0" smtClean="0"/>
              <a:t>)(1-</a:t>
            </a:r>
            <a:r>
              <a:rPr lang="en-US" sz="2000" dirty="0"/>
              <a:t>sig(</a:t>
            </a:r>
            <a:r>
              <a:rPr lang="en-US" sz="2000" dirty="0" err="1"/>
              <a:t>net</a:t>
            </a:r>
            <a:r>
              <a:rPr lang="en-US" sz="2000" baseline="-25000" dirty="0" err="1"/>
              <a:t>k</a:t>
            </a:r>
            <a:r>
              <a:rPr lang="en-US" sz="2000" dirty="0"/>
              <a:t>)</a:t>
            </a:r>
            <a:r>
              <a:rPr lang="en-US" sz="2000" dirty="0" smtClean="0"/>
              <a:t>*</a:t>
            </a:r>
            <a:r>
              <a:rPr lang="en-US" sz="2000" dirty="0" err="1"/>
              <a:t>x</a:t>
            </a:r>
            <a:r>
              <a:rPr lang="en-US" sz="2000" baseline="-25000" dirty="0" err="1"/>
              <a:t>j</a:t>
            </a:r>
            <a:endParaRPr lang="en-US" sz="2000" dirty="0"/>
          </a:p>
          <a:p>
            <a:pPr marL="0" indent="0">
              <a:buNone/>
            </a:pPr>
            <a:r>
              <a:rPr lang="en-US" sz="2400" dirty="0" err="1" smtClean="0"/>
              <a:t>Δw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r>
              <a:rPr lang="en-US" sz="2400" dirty="0" err="1"/>
              <a:t>η</a:t>
            </a:r>
            <a:r>
              <a:rPr lang="en-US" sz="2400" dirty="0"/>
              <a:t>*</a:t>
            </a:r>
            <a:r>
              <a:rPr lang="en-US" sz="2400" dirty="0" err="1" smtClean="0"/>
              <a:t>errorOverOutputs</a:t>
            </a:r>
            <a:r>
              <a:rPr lang="en-US" sz="2400" dirty="0" smtClean="0"/>
              <a:t>*</a:t>
            </a:r>
            <a:r>
              <a:rPr lang="en-US" sz="2400" dirty="0"/>
              <a:t>sig’(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</a:t>
            </a:r>
            <a:r>
              <a:rPr lang="en-US" sz="2400" dirty="0"/>
              <a:t>*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=</a:t>
            </a:r>
            <a:r>
              <a:rPr lang="en-US" sz="2400" dirty="0" err="1"/>
              <a:t>η</a:t>
            </a:r>
            <a:r>
              <a:rPr lang="en-US" sz="2400" dirty="0" smtClean="0"/>
              <a:t>*</a:t>
            </a:r>
            <a:r>
              <a:rPr lang="en-US" sz="2400" dirty="0" err="1" smtClean="0"/>
              <a:t>Σ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[</a:t>
            </a:r>
            <a:r>
              <a:rPr lang="en-US" sz="2400" dirty="0"/>
              <a:t>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/>
              <a:t>-o</a:t>
            </a:r>
            <a:r>
              <a:rPr lang="en-US" sz="2400" baseline="-25000" dirty="0"/>
              <a:t>k</a:t>
            </a:r>
            <a:r>
              <a:rPr lang="en-US" sz="2400" dirty="0" smtClean="0"/>
              <a:t>)sig’(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)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kj</a:t>
            </a:r>
            <a:r>
              <a:rPr lang="en-US" sz="2400" dirty="0" smtClean="0"/>
              <a:t>]*sig(</a:t>
            </a:r>
            <a:r>
              <a:rPr lang="en-US" sz="2400" dirty="0" err="1" smtClean="0"/>
              <a:t>net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)(1-</a:t>
            </a:r>
            <a:r>
              <a:rPr lang="en-US" sz="2400" dirty="0"/>
              <a:t>sig(</a:t>
            </a:r>
            <a:r>
              <a:rPr lang="en-US" sz="2400" dirty="0" err="1"/>
              <a:t>net</a:t>
            </a:r>
            <a:r>
              <a:rPr lang="en-US" sz="2400" baseline="-25000" dirty="0" err="1"/>
              <a:t>j</a:t>
            </a:r>
            <a:r>
              <a:rPr lang="en-US" sz="2400" dirty="0" smtClean="0"/>
              <a:t>))*</a:t>
            </a:r>
            <a:r>
              <a:rPr lang="en-US" sz="2400" dirty="0"/>
              <a:t>x</a:t>
            </a:r>
            <a:r>
              <a:rPr lang="en-US" sz="2400" baseline="-25000" dirty="0"/>
              <a:t>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=</a:t>
            </a:r>
            <a:r>
              <a:rPr lang="en-US" sz="2400" dirty="0" err="1"/>
              <a:t>η</a:t>
            </a:r>
            <a:r>
              <a:rPr lang="en-US" sz="2400" dirty="0"/>
              <a:t>*</a:t>
            </a:r>
            <a:r>
              <a:rPr lang="en-US" sz="2400" dirty="0" err="1"/>
              <a:t>Σ</a:t>
            </a:r>
            <a:r>
              <a:rPr lang="en-US" sz="2400" baseline="-25000" dirty="0" err="1"/>
              <a:t>k</a:t>
            </a:r>
            <a:r>
              <a:rPr lang="en-US" sz="2400" dirty="0"/>
              <a:t>[(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/>
              <a:t>-o</a:t>
            </a:r>
            <a:r>
              <a:rPr lang="en-US" sz="2400" baseline="-25000" dirty="0"/>
              <a:t>k</a:t>
            </a:r>
            <a:r>
              <a:rPr lang="en-US" sz="2400" dirty="0"/>
              <a:t>)</a:t>
            </a:r>
            <a:r>
              <a:rPr lang="en-US" sz="2400" dirty="0" smtClean="0"/>
              <a:t>sig(</a:t>
            </a:r>
            <a:r>
              <a:rPr lang="en-US" sz="2400" dirty="0" err="1"/>
              <a:t>net</a:t>
            </a:r>
            <a:r>
              <a:rPr lang="en-US" sz="2400" baseline="-25000" dirty="0" err="1"/>
              <a:t>k</a:t>
            </a:r>
            <a:r>
              <a:rPr lang="en-US" sz="2400" dirty="0" smtClean="0"/>
              <a:t>)(1-</a:t>
            </a:r>
            <a:r>
              <a:rPr lang="en-US" sz="2400" dirty="0"/>
              <a:t>sig(</a:t>
            </a:r>
            <a:r>
              <a:rPr lang="en-US" sz="2400" dirty="0" err="1"/>
              <a:t>net</a:t>
            </a:r>
            <a:r>
              <a:rPr lang="en-US" sz="2400" baseline="-25000" dirty="0" err="1"/>
              <a:t>k</a:t>
            </a:r>
            <a:r>
              <a:rPr lang="en-US" sz="2400" dirty="0" smtClean="0"/>
              <a:t>))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kj</a:t>
            </a:r>
            <a:r>
              <a:rPr lang="en-US" sz="2400" dirty="0"/>
              <a:t>]*sig(</a:t>
            </a:r>
            <a:r>
              <a:rPr lang="en-US" sz="2400" dirty="0" err="1"/>
              <a:t>net</a:t>
            </a:r>
            <a:r>
              <a:rPr lang="en-US" sz="2400" baseline="-25000" dirty="0" err="1"/>
              <a:t>j</a:t>
            </a:r>
            <a:r>
              <a:rPr lang="en-US" sz="2400" dirty="0"/>
              <a:t>)(1-sig(</a:t>
            </a:r>
            <a:r>
              <a:rPr lang="en-US" sz="2400" dirty="0" err="1"/>
              <a:t>net</a:t>
            </a:r>
            <a:r>
              <a:rPr lang="en-US" sz="2400" baseline="-25000" dirty="0" err="1"/>
              <a:t>j</a:t>
            </a:r>
            <a:r>
              <a:rPr lang="en-US" sz="2400" dirty="0"/>
              <a:t>))*x</a:t>
            </a:r>
            <a:r>
              <a:rPr lang="en-US" sz="2400" baseline="-25000" dirty="0"/>
              <a:t>i</a:t>
            </a:r>
            <a:endParaRPr lang="en-US" sz="2400" dirty="0"/>
          </a:p>
          <a:p>
            <a:pPr marL="0" indent="0">
              <a:buNone/>
            </a:pPr>
            <a:endParaRPr lang="en-US" sz="2400" baseline="-25000" dirty="0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5362295" y="4584700"/>
            <a:ext cx="498475" cy="1039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030758" y="4300538"/>
            <a:ext cx="111906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output (k)</a:t>
            </a:r>
            <a:endParaRPr lang="en-US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430808" y="5403850"/>
            <a:ext cx="1082094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hidden (j)</a:t>
            </a:r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994370" y="6483350"/>
            <a:ext cx="921030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smtClean="0"/>
              <a:t>input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>
            <a:off x="5054320" y="5624513"/>
            <a:ext cx="284163" cy="109061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5362295" y="56515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5362295" y="56784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362295" y="57007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5362295" y="57007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>
            <a:off x="5054320" y="56515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5717895" y="56245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6240183" y="55991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6263995" y="56245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263995" y="57007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5078133" y="56515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H="1">
            <a:off x="5717895" y="56515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 flipH="1">
            <a:off x="6381470" y="56784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 flipH="1">
            <a:off x="6999008" y="55991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8" name="Line 22"/>
          <p:cNvSpPr>
            <a:spLocks noChangeShapeType="1"/>
          </p:cNvSpPr>
          <p:nvPr/>
        </p:nvSpPr>
        <p:spPr bwMode="auto">
          <a:xfrm>
            <a:off x="7118070" y="56245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" name="Line 24"/>
          <p:cNvSpPr>
            <a:spLocks noChangeShapeType="1"/>
          </p:cNvSpPr>
          <p:nvPr/>
        </p:nvSpPr>
        <p:spPr bwMode="auto">
          <a:xfrm>
            <a:off x="5884583" y="45847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5860770" y="45847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5362295" y="4610100"/>
            <a:ext cx="1303338" cy="10144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2" name="Line 27"/>
          <p:cNvSpPr>
            <a:spLocks noChangeShapeType="1"/>
          </p:cNvSpPr>
          <p:nvPr/>
        </p:nvSpPr>
        <p:spPr bwMode="auto">
          <a:xfrm flipH="1">
            <a:off x="6216370" y="46101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>
            <a:off x="6691033" y="46355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4986058" y="66024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5" name="Oval 30"/>
          <p:cNvSpPr>
            <a:spLocks noChangeArrowheads="1"/>
          </p:cNvSpPr>
          <p:nvPr/>
        </p:nvSpPr>
        <p:spPr bwMode="auto">
          <a:xfrm>
            <a:off x="5640108" y="65913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6" name="Oval 31"/>
          <p:cNvSpPr>
            <a:spLocks noChangeArrowheads="1"/>
          </p:cNvSpPr>
          <p:nvPr/>
        </p:nvSpPr>
        <p:spPr bwMode="auto">
          <a:xfrm>
            <a:off x="6295745" y="65770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7" name="Oval 32"/>
          <p:cNvSpPr>
            <a:spLocks noChangeArrowheads="1"/>
          </p:cNvSpPr>
          <p:nvPr/>
        </p:nvSpPr>
        <p:spPr bwMode="auto">
          <a:xfrm>
            <a:off x="6949795" y="65643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8" name="Oval 33"/>
          <p:cNvSpPr>
            <a:spLocks noChangeArrowheads="1"/>
          </p:cNvSpPr>
          <p:nvPr/>
        </p:nvSpPr>
        <p:spPr bwMode="auto">
          <a:xfrm>
            <a:off x="7603845" y="65500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9" name="Oval 34"/>
          <p:cNvSpPr>
            <a:spLocks noChangeArrowheads="1"/>
          </p:cNvSpPr>
          <p:nvPr/>
        </p:nvSpPr>
        <p:spPr bwMode="auto">
          <a:xfrm>
            <a:off x="5273395" y="549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0" name="Oval 37"/>
          <p:cNvSpPr>
            <a:spLocks noChangeArrowheads="1"/>
          </p:cNvSpPr>
          <p:nvPr/>
        </p:nvSpPr>
        <p:spPr bwMode="auto">
          <a:xfrm>
            <a:off x="5767108" y="44704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1" name="Oval 38"/>
          <p:cNvSpPr>
            <a:spLocks noChangeArrowheads="1"/>
          </p:cNvSpPr>
          <p:nvPr/>
        </p:nvSpPr>
        <p:spPr bwMode="auto">
          <a:xfrm>
            <a:off x="6610070" y="44704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6140170" y="549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73" name="Oval 36"/>
          <p:cNvSpPr>
            <a:spLocks noChangeArrowheads="1"/>
          </p:cNvSpPr>
          <p:nvPr/>
        </p:nvSpPr>
        <p:spPr bwMode="auto">
          <a:xfrm>
            <a:off x="7008533" y="54991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 on Training Algorithm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92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Not guaranteed to converge to zero training error, may converge to local optima or oscillate indefinitely.</a:t>
            </a:r>
          </a:p>
          <a:p>
            <a:pPr>
              <a:lnSpc>
                <a:spcPct val="80000"/>
              </a:lnSpc>
            </a:pPr>
            <a:r>
              <a:rPr lang="en-US" sz="2800"/>
              <a:t>However, in practice, does converge to low error for many large networks on real data.</a:t>
            </a:r>
          </a:p>
          <a:p>
            <a:pPr>
              <a:lnSpc>
                <a:spcPct val="80000"/>
              </a:lnSpc>
            </a:pPr>
            <a:r>
              <a:rPr lang="en-US" sz="2800"/>
              <a:t>Many epochs (thousands) may be required, hours or days of training for large networks.</a:t>
            </a:r>
          </a:p>
          <a:p>
            <a:pPr>
              <a:lnSpc>
                <a:spcPct val="80000"/>
              </a:lnSpc>
            </a:pPr>
            <a:r>
              <a:rPr lang="en-US" sz="2800"/>
              <a:t>To avoid local-minima problems, run several trials starting with different random weights (</a:t>
            </a:r>
            <a:r>
              <a:rPr lang="en-US" sz="2800" i="1"/>
              <a:t>random restarts</a:t>
            </a:r>
            <a:r>
              <a:rPr lang="en-US" sz="2800"/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Take results of trial with lowest training set error.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Build a committee of results from multiple trials (possibly weighting votes by training set accuracy).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6675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 coding</a:t>
            </a:r>
          </a:p>
          <a:p>
            <a:r>
              <a:rPr lang="en-US" dirty="0" smtClean="0"/>
              <a:t>Generalization based on features activating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48" y="2965819"/>
            <a:ext cx="4350057" cy="367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2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Matters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24" y="1417638"/>
            <a:ext cx="6204823" cy="335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4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 coding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42995"/>
            <a:ext cx="7658100" cy="2654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417638"/>
            <a:ext cx="21336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7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 coding, view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game of soccer</a:t>
            </a:r>
            <a:endParaRPr lang="en-US" dirty="0"/>
          </a:p>
        </p:txBody>
      </p:sp>
      <p:pic>
        <p:nvPicPr>
          <p:cNvPr id="4" name="Picture 5" descr="C:\Documents and Settings\Mayy\My Documents\talks\05_AAAI\StateAbstr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64" y="2825360"/>
            <a:ext cx="7400936" cy="386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6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http://incompleteideas.net/rlai.cs.ualberta.ca/RLAI/RLtoolkit/</a:t>
            </a:r>
            <a:r>
              <a:rPr lang="en-US" dirty="0" smtClean="0">
                <a:hlinkClick r:id="rId2"/>
              </a:rPr>
              <a:t>tilecoding.html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http://incompleteideas.net/rlai.cs.ualberta.ca/RLAI/RLtoolkit/</a:t>
            </a:r>
            <a:r>
              <a:rPr lang="en-US" dirty="0" smtClean="0">
                <a:hlinkClick r:id="rId3"/>
              </a:rPr>
              <a:t>tiles.html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2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(Code excerpts from Peter Stone: </a:t>
            </a:r>
            <a:r>
              <a:rPr lang="en-US" sz="2000" dirty="0" err="1" smtClean="0"/>
              <a:t>Keepaway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void CMAC::</a:t>
            </a:r>
            <a:r>
              <a:rPr lang="en-US" sz="1200" dirty="0" err="1">
                <a:solidFill>
                  <a:srgbClr val="FF0000"/>
                </a:solidFill>
                <a:latin typeface="Courier New"/>
                <a:cs typeface="Courier New"/>
              </a:rPr>
              <a:t>loadTiles</a:t>
            </a:r>
            <a:r>
              <a:rPr lang="en-US" sz="1200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tilingsPerGroup</a:t>
            </a:r>
            <a:r>
              <a:rPr lang="en-US" sz="1200" dirty="0">
                <a:latin typeface="Courier New"/>
                <a:cs typeface="Courier New"/>
              </a:rPr>
              <a:t> = TILINGS_PER_GROUP;  /* </a:t>
            </a:r>
            <a:r>
              <a:rPr lang="en-US" sz="1200" dirty="0" err="1">
                <a:latin typeface="Courier New"/>
                <a:cs typeface="Courier New"/>
              </a:rPr>
              <a:t>num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tilings</a:t>
            </a:r>
            <a:r>
              <a:rPr lang="en-US" sz="1200" dirty="0">
                <a:latin typeface="Courier New"/>
                <a:cs typeface="Courier New"/>
              </a:rPr>
              <a:t> per tiling group */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numTilings</a:t>
            </a:r>
            <a:r>
              <a:rPr lang="en-US" sz="1200" dirty="0">
                <a:latin typeface="Courier New"/>
                <a:cs typeface="Courier New"/>
              </a:rPr>
              <a:t> = 0;</a:t>
            </a: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/* These are the 'tiling groups'  --  play here with representations */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/* One tiling for each state variable */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for (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v = 0; v &lt; </a:t>
            </a:r>
            <a:r>
              <a:rPr lang="en-US" sz="1200" dirty="0" err="1">
                <a:latin typeface="Courier New"/>
                <a:cs typeface="Courier New"/>
              </a:rPr>
              <a:t>getNumFeatures</a:t>
            </a:r>
            <a:r>
              <a:rPr lang="en-US" sz="1200" dirty="0">
                <a:latin typeface="Courier New"/>
                <a:cs typeface="Courier New"/>
              </a:rPr>
              <a:t>(); v++ )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for (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a = 0; a &lt; </a:t>
            </a:r>
            <a:r>
              <a:rPr lang="en-US" sz="1200" dirty="0" err="1">
                <a:latin typeface="Courier New"/>
                <a:cs typeface="Courier New"/>
              </a:rPr>
              <a:t>getNumActions</a:t>
            </a:r>
            <a:r>
              <a:rPr lang="en-US" sz="1200" dirty="0">
                <a:latin typeface="Courier New"/>
                <a:cs typeface="Courier New"/>
              </a:rPr>
              <a:t>(); a++ )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  GetTiles1( &amp;(tiles[ a ][ </a:t>
            </a:r>
            <a:r>
              <a:rPr lang="en-US" sz="1200" dirty="0" err="1">
                <a:latin typeface="Courier New"/>
                <a:cs typeface="Courier New"/>
              </a:rPr>
              <a:t>numTilings</a:t>
            </a:r>
            <a:r>
              <a:rPr lang="en-US" sz="1200" dirty="0">
                <a:latin typeface="Courier New"/>
                <a:cs typeface="Courier New"/>
              </a:rPr>
              <a:t> ]), </a:t>
            </a:r>
            <a:r>
              <a:rPr lang="en-US" sz="1200" dirty="0" err="1">
                <a:latin typeface="Courier New"/>
                <a:cs typeface="Courier New"/>
              </a:rPr>
              <a:t>tilingsPerGroup</a:t>
            </a:r>
            <a:r>
              <a:rPr lang="en-US" sz="1200" dirty="0">
                <a:latin typeface="Courier New"/>
                <a:cs typeface="Courier New"/>
              </a:rPr>
              <a:t>, </a:t>
            </a:r>
            <a:r>
              <a:rPr lang="en-US" sz="1200" dirty="0" err="1">
                <a:latin typeface="Courier New"/>
                <a:cs typeface="Courier New"/>
              </a:rPr>
              <a:t>colTab</a:t>
            </a:r>
            <a:r>
              <a:rPr lang="en-US" sz="1200" dirty="0">
                <a:latin typeface="Courier New"/>
                <a:cs typeface="Courier New"/>
              </a:rPr>
              <a:t>,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             state[ v ] / </a:t>
            </a:r>
            <a:r>
              <a:rPr lang="en-US" sz="1200" dirty="0" err="1">
                <a:latin typeface="Courier New"/>
                <a:cs typeface="Courier New"/>
              </a:rPr>
              <a:t>getResolution</a:t>
            </a:r>
            <a:r>
              <a:rPr lang="en-US" sz="1200" dirty="0">
                <a:latin typeface="Courier New"/>
                <a:cs typeface="Courier New"/>
              </a:rPr>
              <a:t>( v ), a , v 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}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</a:t>
            </a:r>
            <a:r>
              <a:rPr lang="en-US" sz="1200" dirty="0" err="1">
                <a:latin typeface="Courier New"/>
                <a:cs typeface="Courier New"/>
              </a:rPr>
              <a:t>numTilings</a:t>
            </a:r>
            <a:r>
              <a:rPr lang="en-US" sz="1200" dirty="0">
                <a:latin typeface="Courier New"/>
                <a:cs typeface="Courier New"/>
              </a:rPr>
              <a:t> += </a:t>
            </a:r>
            <a:r>
              <a:rPr lang="en-US" sz="1200" dirty="0" err="1">
                <a:latin typeface="Courier New"/>
                <a:cs typeface="Courier New"/>
              </a:rPr>
              <a:t>tilingsPerGroup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if ( </a:t>
            </a:r>
            <a:r>
              <a:rPr lang="en-US" sz="1200" dirty="0" err="1">
                <a:latin typeface="Courier New"/>
                <a:cs typeface="Courier New"/>
              </a:rPr>
              <a:t>numTilings</a:t>
            </a:r>
            <a:r>
              <a:rPr lang="en-US" sz="1200" dirty="0">
                <a:latin typeface="Courier New"/>
                <a:cs typeface="Courier New"/>
              </a:rPr>
              <a:t> &gt; RL_MAX_NUM_TILINGS )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</a:t>
            </a:r>
            <a:r>
              <a:rPr lang="en-US" sz="1200" dirty="0" err="1">
                <a:latin typeface="Courier New"/>
                <a:cs typeface="Courier New"/>
              </a:rPr>
              <a:t>cerr</a:t>
            </a:r>
            <a:r>
              <a:rPr lang="en-US" sz="1200" dirty="0">
                <a:latin typeface="Courier New"/>
                <a:cs typeface="Courier New"/>
              </a:rPr>
              <a:t> &lt;&lt; "TOO MANY TILINGS! " &lt;&lt; </a:t>
            </a:r>
            <a:r>
              <a:rPr lang="en-US" sz="1200" dirty="0" err="1">
                <a:latin typeface="Courier New"/>
                <a:cs typeface="Courier New"/>
              </a:rPr>
              <a:t>numTilings</a:t>
            </a:r>
            <a:r>
              <a:rPr lang="en-US" sz="1200" dirty="0">
                <a:latin typeface="Courier New"/>
                <a:cs typeface="Courier New"/>
              </a:rPr>
              <a:t> &lt;&lt; </a:t>
            </a:r>
            <a:r>
              <a:rPr lang="en-US" sz="1200" dirty="0" err="1">
                <a:latin typeface="Courier New"/>
                <a:cs typeface="Courier New"/>
              </a:rPr>
              <a:t>endl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91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Galit</a:t>
            </a:r>
            <a:r>
              <a:rPr lang="en-US" dirty="0" smtClean="0"/>
              <a:t> </a:t>
            </a:r>
            <a:r>
              <a:rPr lang="en-US" dirty="0" err="1" smtClean="0"/>
              <a:t>Haim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hlinkClick r:id="rId2"/>
              </a:rPr>
              <a:t>http://u.cs.biu.ac.il/~haimga/Teaching/AI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3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double CMAC::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computeQ</a:t>
            </a:r>
            <a:r>
              <a:rPr lang="en-US" dirty="0">
                <a:latin typeface="Courier New"/>
                <a:cs typeface="Courier New"/>
              </a:rPr>
              <a:t>(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action 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double q = 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for (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j = 0; j &lt; </a:t>
            </a:r>
            <a:r>
              <a:rPr lang="en-US" dirty="0" err="1">
                <a:latin typeface="Courier New"/>
                <a:cs typeface="Courier New"/>
              </a:rPr>
              <a:t>numTilings</a:t>
            </a:r>
            <a:r>
              <a:rPr lang="en-US" dirty="0">
                <a:latin typeface="Courier New"/>
                <a:cs typeface="Courier New"/>
              </a:rPr>
              <a:t>; j++ 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q += weights[ tiles[ action ][ j ] ];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return q;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SarsaAgent</a:t>
            </a:r>
            <a:r>
              <a:rPr lang="en-US" dirty="0">
                <a:latin typeface="Courier New"/>
                <a:cs typeface="Courier New"/>
              </a:rPr>
              <a:t>::</a:t>
            </a:r>
            <a:r>
              <a:rPr lang="en-US" dirty="0" err="1">
                <a:solidFill>
                  <a:srgbClr val="008000"/>
                </a:solidFill>
                <a:latin typeface="Courier New"/>
                <a:cs typeface="Courier New"/>
              </a:rPr>
              <a:t>selectAction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action;  // Epsilon-greedy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if ( drand48() &lt; epsilon)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action = </a:t>
            </a:r>
            <a:r>
              <a:rPr lang="en-US" dirty="0" err="1">
                <a:latin typeface="Courier New"/>
                <a:cs typeface="Courier New"/>
              </a:rPr>
              <a:t>range_rand</a:t>
            </a:r>
            <a:r>
              <a:rPr lang="en-US" dirty="0">
                <a:latin typeface="Courier New"/>
                <a:cs typeface="Courier New"/>
              </a:rPr>
              <a:t>( </a:t>
            </a:r>
            <a:r>
              <a:rPr lang="en-US" dirty="0" err="1">
                <a:latin typeface="Courier New"/>
                <a:cs typeface="Courier New"/>
              </a:rPr>
              <a:t>getNumActions</a:t>
            </a:r>
            <a:r>
              <a:rPr lang="en-US" dirty="0">
                <a:latin typeface="Courier New"/>
                <a:cs typeface="Courier New"/>
              </a:rPr>
              <a:t>() ); //explore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else{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action = </a:t>
            </a:r>
            <a:r>
              <a:rPr lang="en-US" dirty="0" err="1">
                <a:latin typeface="Courier New"/>
                <a:cs typeface="Courier New"/>
              </a:rPr>
              <a:t>argmaxQ</a:t>
            </a:r>
            <a:r>
              <a:rPr lang="en-US" dirty="0">
                <a:latin typeface="Courier New"/>
                <a:cs typeface="Courier New"/>
              </a:rPr>
              <a:t>(); //exploit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return action;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8288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55"/>
            <a:ext cx="8229600" cy="5823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SarsaAgent</a:t>
            </a:r>
            <a:r>
              <a:rPr lang="en-US" sz="1200" dirty="0">
                <a:latin typeface="Courier New"/>
                <a:cs typeface="Courier New"/>
              </a:rPr>
              <a:t>::</a:t>
            </a:r>
            <a:r>
              <a:rPr lang="en-US" sz="1200" dirty="0" err="1">
                <a:solidFill>
                  <a:srgbClr val="008000"/>
                </a:solidFill>
                <a:latin typeface="Courier New"/>
                <a:cs typeface="Courier New"/>
              </a:rPr>
              <a:t>startEpisode</a:t>
            </a:r>
            <a:r>
              <a:rPr lang="en-US" sz="1200" dirty="0">
                <a:latin typeface="Courier New"/>
                <a:cs typeface="Courier New"/>
              </a:rPr>
              <a:t>( double state[] )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FA-&gt;</a:t>
            </a:r>
            <a:r>
              <a:rPr lang="en-US" sz="1200" dirty="0" err="1">
                <a:latin typeface="Courier New"/>
                <a:cs typeface="Courier New"/>
              </a:rPr>
              <a:t>decayTraces</a:t>
            </a:r>
            <a:r>
              <a:rPr lang="en-US" sz="1200" dirty="0">
                <a:latin typeface="Courier New"/>
                <a:cs typeface="Courier New"/>
              </a:rPr>
              <a:t>( 0 );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FA-&gt;</a:t>
            </a:r>
            <a:r>
              <a:rPr lang="en-US" sz="1200" dirty="0" err="1">
                <a:latin typeface="Courier New"/>
                <a:cs typeface="Courier New"/>
              </a:rPr>
              <a:t>setState</a:t>
            </a:r>
            <a:r>
              <a:rPr lang="en-US" sz="1200" dirty="0">
                <a:latin typeface="Courier New"/>
                <a:cs typeface="Courier New"/>
              </a:rPr>
              <a:t>( state );</a:t>
            </a: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>
                <a:latin typeface="Courier New"/>
                <a:cs typeface="Courier New"/>
              </a:rPr>
              <a:t>for (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a = 0; a &lt; </a:t>
            </a:r>
            <a:r>
              <a:rPr lang="en-US" sz="1200" dirty="0" err="1">
                <a:latin typeface="Courier New"/>
                <a:cs typeface="Courier New"/>
              </a:rPr>
              <a:t>getNumActions</a:t>
            </a:r>
            <a:r>
              <a:rPr lang="en-US" sz="1200" dirty="0">
                <a:latin typeface="Courier New"/>
                <a:cs typeface="Courier New"/>
              </a:rPr>
              <a:t>(); a++ )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  Q[ a ] = FA-&gt;</a:t>
            </a:r>
            <a:r>
              <a:rPr lang="en-US" sz="1200" dirty="0" err="1">
                <a:latin typeface="Courier New"/>
                <a:cs typeface="Courier New"/>
              </a:rPr>
              <a:t>computeQ</a:t>
            </a:r>
            <a:r>
              <a:rPr lang="en-US" sz="1200" dirty="0">
                <a:latin typeface="Courier New"/>
                <a:cs typeface="Courier New"/>
              </a:rPr>
              <a:t>( a </a:t>
            </a:r>
            <a:r>
              <a:rPr lang="en-US" sz="1200" dirty="0" smtClean="0">
                <a:latin typeface="Courier New"/>
                <a:cs typeface="Courier New"/>
              </a:rPr>
              <a:t>);</a:t>
            </a: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lastAction</a:t>
            </a:r>
            <a:r>
              <a:rPr lang="en-US" sz="1200" dirty="0">
                <a:latin typeface="Courier New"/>
                <a:cs typeface="Courier New"/>
              </a:rPr>
              <a:t> = </a:t>
            </a:r>
            <a:r>
              <a:rPr lang="en-US" sz="1200" dirty="0" err="1">
                <a:latin typeface="Courier New"/>
                <a:cs typeface="Courier New"/>
              </a:rPr>
              <a:t>selectAction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  FA</a:t>
            </a:r>
            <a:r>
              <a:rPr lang="en-US" sz="1200" dirty="0">
                <a:latin typeface="Courier New"/>
                <a:cs typeface="Courier New"/>
              </a:rPr>
              <a:t>-&gt;</a:t>
            </a:r>
            <a:r>
              <a:rPr lang="en-US" sz="1200" dirty="0" err="1">
                <a:latin typeface="Courier New"/>
                <a:cs typeface="Courier New"/>
              </a:rPr>
              <a:t>updateTraces</a:t>
            </a:r>
            <a:r>
              <a:rPr lang="en-US" sz="1200" dirty="0">
                <a:latin typeface="Courier New"/>
                <a:cs typeface="Courier New"/>
              </a:rPr>
              <a:t>( </a:t>
            </a:r>
            <a:r>
              <a:rPr lang="en-US" sz="1200" dirty="0" err="1">
                <a:latin typeface="Courier New"/>
                <a:cs typeface="Courier New"/>
              </a:rPr>
              <a:t>lastAction</a:t>
            </a:r>
            <a:r>
              <a:rPr lang="en-US" sz="1200" dirty="0">
                <a:latin typeface="Courier New"/>
                <a:cs typeface="Courier New"/>
              </a:rPr>
              <a:t> );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  return </a:t>
            </a:r>
            <a:r>
              <a:rPr lang="en-US" sz="1200" dirty="0" err="1">
                <a:latin typeface="Courier New"/>
                <a:cs typeface="Courier New"/>
              </a:rPr>
              <a:t>lastAction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2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2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void </a:t>
            </a:r>
            <a:r>
              <a:rPr lang="en-US" sz="1200" dirty="0" err="1">
                <a:latin typeface="Courier New"/>
                <a:cs typeface="Courier New"/>
              </a:rPr>
              <a:t>SarsaAgent</a:t>
            </a:r>
            <a:r>
              <a:rPr lang="en-US" sz="1200" dirty="0">
                <a:latin typeface="Courier New"/>
                <a:cs typeface="Courier New"/>
              </a:rPr>
              <a:t>::</a:t>
            </a:r>
            <a:r>
              <a:rPr lang="en-US" sz="1200" dirty="0" err="1">
                <a:solidFill>
                  <a:srgbClr val="008000"/>
                </a:solidFill>
                <a:latin typeface="Courier New"/>
                <a:cs typeface="Courier New"/>
              </a:rPr>
              <a:t>endEpisode</a:t>
            </a:r>
            <a:r>
              <a:rPr lang="en-US" sz="1200" dirty="0">
                <a:latin typeface="Courier New"/>
                <a:cs typeface="Courier New"/>
              </a:rPr>
              <a:t>( double reward ){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double delta = reward - Q[ </a:t>
            </a:r>
            <a:r>
              <a:rPr lang="en-US" sz="1200" dirty="0" err="1">
                <a:latin typeface="Courier New"/>
                <a:cs typeface="Courier New"/>
              </a:rPr>
              <a:t>lastAction</a:t>
            </a:r>
            <a:r>
              <a:rPr lang="en-US" sz="1200" dirty="0">
                <a:latin typeface="Courier New"/>
                <a:cs typeface="Courier New"/>
              </a:rPr>
              <a:t> ];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FA-&gt;</a:t>
            </a:r>
            <a:r>
              <a:rPr lang="en-US" sz="1200" dirty="0" err="1">
                <a:latin typeface="Courier New"/>
                <a:cs typeface="Courier New"/>
              </a:rPr>
              <a:t>updateWeights</a:t>
            </a:r>
            <a:r>
              <a:rPr lang="en-US" sz="1200" dirty="0">
                <a:latin typeface="Courier New"/>
                <a:cs typeface="Courier New"/>
              </a:rPr>
              <a:t>( delta, alpha 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lastAction</a:t>
            </a:r>
            <a:r>
              <a:rPr lang="en-US" sz="1200" dirty="0">
                <a:latin typeface="Courier New"/>
                <a:cs typeface="Courier New"/>
              </a:rPr>
              <a:t> = -1;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2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2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4545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952"/>
            <a:ext cx="8229600" cy="5602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err="1">
                <a:latin typeface="Courier New"/>
                <a:cs typeface="Courier New"/>
              </a:rPr>
              <a:t>SarsaAgent</a:t>
            </a:r>
            <a:r>
              <a:rPr lang="en-US" sz="1100" dirty="0">
                <a:latin typeface="Courier New"/>
                <a:cs typeface="Courier New"/>
              </a:rPr>
              <a:t>::</a:t>
            </a:r>
            <a:r>
              <a:rPr lang="en-US" sz="1100" dirty="0">
                <a:solidFill>
                  <a:srgbClr val="008000"/>
                </a:solidFill>
                <a:latin typeface="Courier New"/>
                <a:cs typeface="Courier New"/>
              </a:rPr>
              <a:t>step</a:t>
            </a:r>
            <a:r>
              <a:rPr lang="en-US" sz="1100" dirty="0">
                <a:latin typeface="Courier New"/>
                <a:cs typeface="Courier New"/>
              </a:rPr>
              <a:t>( double reward, double state[] )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/>
                <a:cs typeface="Courier New"/>
              </a:rPr>
              <a:t>  </a:t>
            </a:r>
            <a:r>
              <a:rPr lang="en-US" sz="1100" dirty="0">
                <a:latin typeface="Courier New"/>
                <a:cs typeface="Courier New"/>
              </a:rPr>
              <a:t>double delta = reward - Q[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];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FA-&gt;</a:t>
            </a:r>
            <a:r>
              <a:rPr lang="en-US" sz="1100" dirty="0" err="1">
                <a:latin typeface="Courier New"/>
                <a:cs typeface="Courier New"/>
              </a:rPr>
              <a:t>setState</a:t>
            </a:r>
            <a:r>
              <a:rPr lang="en-US" sz="1100" dirty="0">
                <a:latin typeface="Courier New"/>
                <a:cs typeface="Courier New"/>
              </a:rPr>
              <a:t>( state );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for (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a = 0; a &lt; </a:t>
            </a:r>
            <a:r>
              <a:rPr lang="en-US" sz="1100" dirty="0" err="1">
                <a:latin typeface="Courier New"/>
                <a:cs typeface="Courier New"/>
              </a:rPr>
              <a:t>getNumActions</a:t>
            </a:r>
            <a:r>
              <a:rPr lang="en-US" sz="1100" dirty="0">
                <a:latin typeface="Courier New"/>
                <a:cs typeface="Courier New"/>
              </a:rPr>
              <a:t>(); a++ ) {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  Q[ a ] = FA-&gt;</a:t>
            </a:r>
            <a:r>
              <a:rPr lang="en-US" sz="1100" dirty="0" err="1">
                <a:latin typeface="Courier New"/>
                <a:cs typeface="Courier New"/>
              </a:rPr>
              <a:t>computeQ</a:t>
            </a:r>
            <a:r>
              <a:rPr lang="en-US" sz="1100" dirty="0">
                <a:latin typeface="Courier New"/>
                <a:cs typeface="Courier New"/>
              </a:rPr>
              <a:t>( a </a:t>
            </a:r>
            <a:r>
              <a:rPr lang="en-US" sz="1100" dirty="0" smtClean="0">
                <a:latin typeface="Courier New"/>
                <a:cs typeface="Courier New"/>
              </a:rPr>
              <a:t>);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= </a:t>
            </a:r>
            <a:r>
              <a:rPr lang="en-US" sz="1100" dirty="0" err="1">
                <a:latin typeface="Courier New"/>
                <a:cs typeface="Courier New"/>
              </a:rPr>
              <a:t>selectAction</a:t>
            </a:r>
            <a:r>
              <a:rPr lang="en-US" sz="1100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/>
                <a:cs typeface="Courier New"/>
              </a:rPr>
              <a:t>  delta </a:t>
            </a:r>
            <a:r>
              <a:rPr lang="en-US" sz="1100" dirty="0">
                <a:latin typeface="Courier New"/>
                <a:cs typeface="Courier New"/>
              </a:rPr>
              <a:t>+= Q[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];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/>
                <a:cs typeface="Courier New"/>
              </a:rPr>
              <a:t>  FA</a:t>
            </a:r>
            <a:r>
              <a:rPr lang="en-US" sz="1100" dirty="0">
                <a:latin typeface="Courier New"/>
                <a:cs typeface="Courier New"/>
              </a:rPr>
              <a:t>-&gt;</a:t>
            </a:r>
            <a:r>
              <a:rPr lang="en-US" sz="1100" dirty="0" err="1">
                <a:latin typeface="Courier New"/>
                <a:cs typeface="Courier New"/>
              </a:rPr>
              <a:t>updateWeights</a:t>
            </a:r>
            <a:r>
              <a:rPr lang="en-US" sz="1100" dirty="0">
                <a:latin typeface="Courier New"/>
                <a:cs typeface="Courier New"/>
              </a:rPr>
              <a:t>( delta, alpha );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// need to redo because weights changed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Q[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] = FA-&gt;</a:t>
            </a:r>
            <a:r>
              <a:rPr lang="en-US" sz="1100" dirty="0" err="1">
                <a:latin typeface="Courier New"/>
                <a:cs typeface="Courier New"/>
              </a:rPr>
              <a:t>computeQ</a:t>
            </a:r>
            <a:r>
              <a:rPr lang="en-US" sz="1100" dirty="0">
                <a:latin typeface="Courier New"/>
                <a:cs typeface="Courier New"/>
              </a:rPr>
              <a:t>(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</a:t>
            </a:r>
            <a:r>
              <a:rPr lang="en-US" sz="1100" dirty="0" smtClean="0">
                <a:latin typeface="Courier New"/>
                <a:cs typeface="Courier New"/>
              </a:rPr>
              <a:t>))</a:t>
            </a:r>
            <a:r>
              <a:rPr lang="en-US" sz="11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FA-&gt;</a:t>
            </a:r>
            <a:r>
              <a:rPr lang="en-US" sz="1100" dirty="0" err="1">
                <a:latin typeface="Courier New"/>
                <a:cs typeface="Courier New"/>
              </a:rPr>
              <a:t>decayTraces</a:t>
            </a:r>
            <a:r>
              <a:rPr lang="en-US" sz="1100" dirty="0">
                <a:latin typeface="Courier New"/>
                <a:cs typeface="Courier New"/>
              </a:rPr>
              <a:t>( gamma * lambda );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for ( </a:t>
            </a:r>
            <a:r>
              <a:rPr lang="en-US" sz="1100" dirty="0" err="1">
                <a:latin typeface="Courier New"/>
                <a:cs typeface="Courier New"/>
              </a:rPr>
              <a:t>int</a:t>
            </a:r>
            <a:r>
              <a:rPr lang="en-US" sz="1100" dirty="0">
                <a:latin typeface="Courier New"/>
                <a:cs typeface="Courier New"/>
              </a:rPr>
              <a:t> a = 0; a &lt; </a:t>
            </a:r>
            <a:r>
              <a:rPr lang="en-US" sz="1100" dirty="0" err="1">
                <a:latin typeface="Courier New"/>
                <a:cs typeface="Courier New"/>
              </a:rPr>
              <a:t>getNumActions</a:t>
            </a:r>
            <a:r>
              <a:rPr lang="en-US" sz="1100" dirty="0">
                <a:latin typeface="Courier New"/>
                <a:cs typeface="Courier New"/>
              </a:rPr>
              <a:t>(); a++ ) {  //clear other than F[a]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  if ( a !=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) {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    FA-&gt;</a:t>
            </a:r>
            <a:r>
              <a:rPr lang="en-US" sz="1100" dirty="0" err="1">
                <a:latin typeface="Courier New"/>
                <a:cs typeface="Courier New"/>
              </a:rPr>
              <a:t>clearTraces</a:t>
            </a:r>
            <a:r>
              <a:rPr lang="en-US" sz="1100" dirty="0">
                <a:latin typeface="Courier New"/>
                <a:cs typeface="Courier New"/>
              </a:rPr>
              <a:t>( a );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/>
                <a:cs typeface="Courier New"/>
              </a:rPr>
              <a:t>    }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FA-&gt;</a:t>
            </a:r>
            <a:r>
              <a:rPr lang="en-US" sz="1100" dirty="0" err="1">
                <a:latin typeface="Courier New"/>
                <a:cs typeface="Courier New"/>
              </a:rPr>
              <a:t>updateTraces</a:t>
            </a:r>
            <a:r>
              <a:rPr lang="en-US" sz="1100" dirty="0">
                <a:latin typeface="Courier New"/>
                <a:cs typeface="Courier New"/>
              </a:rPr>
              <a:t>(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 );  //replace/set traces F[a]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 return </a:t>
            </a:r>
            <a:r>
              <a:rPr lang="en-US" sz="1100" dirty="0" err="1">
                <a:latin typeface="Courier New"/>
                <a:cs typeface="Courier New"/>
              </a:rPr>
              <a:t>lastAction</a:t>
            </a:r>
            <a:r>
              <a:rPr lang="en-US" sz="11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468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But, how do you pick the “coarseness”?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189359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Adaptive </a:t>
            </a:r>
            <a:r>
              <a:rPr lang="en-US" sz="2400" dirty="0"/>
              <a:t>tile </a:t>
            </a:r>
            <a:r>
              <a:rPr lang="en-US" sz="2400" dirty="0" smtClean="0"/>
              <a:t>coding</a:t>
            </a:r>
          </a:p>
          <a:p>
            <a:r>
              <a:rPr lang="en-US" sz="2400" dirty="0"/>
              <a:t>IFSA</a:t>
            </a:r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779" y="5156191"/>
            <a:ext cx="43561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tilings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1436" y="-4948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501900"/>
            <a:ext cx="51054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4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Basis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binary, have degrees of activation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combine with tile coding!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4253" y="-6433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2603500"/>
            <a:ext cx="53594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8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Kanerva</a:t>
            </a:r>
            <a:r>
              <a:rPr lang="en-US" dirty="0" smtClean="0"/>
              <a:t> Coding: choose “prototype states” and consider distance from prototype states </a:t>
            </a:r>
          </a:p>
          <a:p>
            <a:r>
              <a:rPr lang="en-US" dirty="0" smtClean="0"/>
              <a:t>Now, updates depend on number of features, not number of dimensions</a:t>
            </a:r>
          </a:p>
          <a:p>
            <a:endParaRPr lang="en-US" dirty="0" smtClean="0"/>
          </a:p>
          <a:p>
            <a:r>
              <a:rPr lang="en-US" dirty="0" smtClean="0"/>
              <a:t>Instance-based methods</a:t>
            </a:r>
          </a:p>
        </p:txBody>
      </p:sp>
    </p:spTree>
    <p:extLst>
      <p:ext uri="{BB962C8B-B14F-4D97-AF65-F5344CB8AC3E}">
        <p14:creationId xmlns:p14="http://schemas.microsoft.com/office/powerpoint/2010/main" val="5156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 bwMode="auto">
          <a:xfrm flipV="1">
            <a:off x="3962400" y="4648200"/>
            <a:ext cx="1676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763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Fitted R-Max </a:t>
            </a:r>
            <a:r>
              <a:rPr lang="en-US" sz="2800" dirty="0" smtClean="0">
                <a:latin typeface="Times New Roman" pitchFamily="18" charset="0"/>
              </a:rPr>
              <a:t>[Jong and Stone, 2007]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95400" y="3581400"/>
            <a:ext cx="65532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0198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33893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590800" y="4800600"/>
            <a:ext cx="1371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562600" y="4114800"/>
            <a:ext cx="1752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2819400" y="4419600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3962400" y="4038600"/>
            <a:ext cx="1676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5638800" y="3733800"/>
            <a:ext cx="1676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19600" y="51816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5791200" y="5029200"/>
            <a:ext cx="1600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3733800" y="5181600"/>
            <a:ext cx="685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23852" y="3824748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?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152400" y="762000"/>
            <a:ext cx="89154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</a:rPr>
              <a:t>Instance-based</a:t>
            </a:r>
            <a:r>
              <a:rPr lang="en-US" sz="3200" kern="0" dirty="0" smtClean="0"/>
              <a:t> RL method </a:t>
            </a:r>
            <a:r>
              <a:rPr lang="en-US" kern="0" dirty="0" smtClean="0"/>
              <a:t>[</a:t>
            </a:r>
            <a:r>
              <a:rPr lang="en-US" kern="0" dirty="0" err="1" smtClean="0"/>
              <a:t>Ormoneit</a:t>
            </a:r>
            <a:r>
              <a:rPr lang="en-US" kern="0" dirty="0" smtClean="0"/>
              <a:t> &amp; </a:t>
            </a:r>
            <a:r>
              <a:rPr lang="en-US" kern="0" dirty="0" err="1" smtClean="0"/>
              <a:t>Sen</a:t>
            </a:r>
            <a:r>
              <a:rPr lang="en-US" kern="0" dirty="0" smtClean="0"/>
              <a:t>, 2002]</a:t>
            </a:r>
            <a:endParaRPr lang="en-US" sz="3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/>
              <a:t>Handles </a:t>
            </a:r>
            <a:r>
              <a:rPr lang="en-US" sz="3200" kern="0" dirty="0" smtClean="0">
                <a:solidFill>
                  <a:srgbClr val="FF0000"/>
                </a:solidFill>
              </a:rPr>
              <a:t>continuous</a:t>
            </a:r>
            <a:r>
              <a:rPr lang="en-US" sz="3200" kern="0" dirty="0" smtClean="0"/>
              <a:t> state spaces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kern="0" dirty="0" smtClean="0"/>
              <a:t>Weights recorded transitions by distances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Plans over discrete,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abstract MDP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</a:rPr>
              <a:t>Example: 2 state variables, 1 action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124200" y="4739148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347172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 bwMode="auto">
          <a:xfrm flipV="1">
            <a:off x="3962400" y="4648200"/>
            <a:ext cx="1676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763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Fitted R-Max </a:t>
            </a:r>
            <a:r>
              <a:rPr lang="en-US" sz="2800" dirty="0" smtClean="0">
                <a:latin typeface="Times New Roman" pitchFamily="18" charset="0"/>
              </a:rPr>
              <a:t>[Jong and Stone, 2007]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95400" y="3581400"/>
            <a:ext cx="65532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0198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33893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962400" y="4038600"/>
            <a:ext cx="1676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19600" y="51816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152400" y="762000"/>
            <a:ext cx="8915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</a:rPr>
              <a:t>Instance-based</a:t>
            </a:r>
            <a:r>
              <a:rPr lang="en-US" sz="3200" kern="0" dirty="0" smtClean="0"/>
              <a:t> RL method </a:t>
            </a:r>
            <a:r>
              <a:rPr lang="en-US" kern="0" dirty="0" smtClean="0"/>
              <a:t>[</a:t>
            </a:r>
            <a:r>
              <a:rPr lang="en-US" kern="0" dirty="0" err="1" smtClean="0"/>
              <a:t>Ormoneit</a:t>
            </a:r>
            <a:r>
              <a:rPr lang="en-US" kern="0" dirty="0" smtClean="0"/>
              <a:t> &amp; </a:t>
            </a:r>
            <a:r>
              <a:rPr lang="en-US" kern="0" dirty="0" err="1" smtClean="0"/>
              <a:t>Sen</a:t>
            </a:r>
            <a:r>
              <a:rPr lang="en-US" kern="0" dirty="0" smtClean="0"/>
              <a:t>, 2002]</a:t>
            </a:r>
            <a:endParaRPr lang="en-US" sz="3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/>
              <a:t>Handles </a:t>
            </a:r>
            <a:r>
              <a:rPr lang="en-US" sz="3200" kern="0" dirty="0" smtClean="0">
                <a:solidFill>
                  <a:srgbClr val="FF0000"/>
                </a:solidFill>
              </a:rPr>
              <a:t>continuous</a:t>
            </a:r>
            <a:r>
              <a:rPr lang="en-US" sz="3200" kern="0" dirty="0" smtClean="0"/>
              <a:t> state spaces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kern="0" dirty="0" smtClean="0"/>
              <a:t>Weights recorded transitions by distances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Plans over discrete,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abstract MDP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</a:rPr>
              <a:t>Example: 2 state variables, 1 action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124200" y="4739148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7520467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3334 -0.01111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77778E-6 L 0.03334 0.04444 " pathEditMode="relative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6.93802E-7 C -1.66667E-6 0.00023 -0.00781 -0.03006 -0.01562 -0.05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763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Fitted R-Max </a:t>
            </a:r>
            <a:r>
              <a:rPr lang="en-US" sz="2800" dirty="0" smtClean="0">
                <a:latin typeface="Times New Roman" pitchFamily="18" charset="0"/>
              </a:rPr>
              <a:t>[Jong and Stone, 2007]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95400" y="3581400"/>
            <a:ext cx="65532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0198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33893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4281948" y="4343400"/>
            <a:ext cx="1676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281948" y="4495800"/>
            <a:ext cx="1585452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4281948" y="4572000"/>
            <a:ext cx="1676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284408" y="4739148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52400" y="762000"/>
            <a:ext cx="89154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</a:rPr>
              <a:t>Instance-based</a:t>
            </a:r>
            <a:r>
              <a:rPr lang="en-US" sz="3200" kern="0" dirty="0" smtClean="0"/>
              <a:t> RL method </a:t>
            </a:r>
            <a:r>
              <a:rPr lang="en-US" kern="0" dirty="0" smtClean="0"/>
              <a:t>[</a:t>
            </a:r>
            <a:r>
              <a:rPr lang="en-US" kern="0" dirty="0" err="1" smtClean="0"/>
              <a:t>Ormoneit</a:t>
            </a:r>
            <a:r>
              <a:rPr lang="en-US" kern="0" dirty="0" smtClean="0"/>
              <a:t> &amp; </a:t>
            </a:r>
            <a:r>
              <a:rPr lang="en-US" kern="0" dirty="0" err="1" smtClean="0"/>
              <a:t>Sen</a:t>
            </a:r>
            <a:r>
              <a:rPr lang="en-US" kern="0" dirty="0" smtClean="0"/>
              <a:t>, 2002]</a:t>
            </a:r>
            <a:endParaRPr lang="en-US" sz="3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/>
              <a:t>Handles </a:t>
            </a:r>
            <a:r>
              <a:rPr lang="en-US" sz="3200" kern="0" dirty="0" smtClean="0">
                <a:solidFill>
                  <a:srgbClr val="FF0000"/>
                </a:solidFill>
              </a:rPr>
              <a:t>continuous</a:t>
            </a:r>
            <a:r>
              <a:rPr lang="en-US" sz="3200" kern="0" dirty="0" smtClean="0"/>
              <a:t> state spaces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kern="0" dirty="0" smtClean="0"/>
              <a:t>Weights recorded transitions by </a:t>
            </a:r>
            <a:r>
              <a:rPr lang="en-US" sz="3200" kern="0" dirty="0" smtClean="0">
                <a:solidFill>
                  <a:srgbClr val="FF0000"/>
                </a:solidFill>
              </a:rPr>
              <a:t>distances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Plans over discrete,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abstract MDP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</a:rPr>
              <a:t>Example: 2 state variables, 1 action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15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FFFFCC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Backpropagation Learning Details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Method for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learning weights</a:t>
            </a:r>
            <a:r>
              <a:rPr lang="en-US" sz="2800" dirty="0">
                <a:latin typeface="Arial" charset="0"/>
              </a:rPr>
              <a:t> in feed-forward (FF) nets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Can</a:t>
            </a:r>
            <a:r>
              <a:rPr lang="en-US" altLang="ja-JP" sz="2800" dirty="0" smtClean="0">
                <a:latin typeface="Arial" charset="0"/>
              </a:rPr>
              <a:t>’</a:t>
            </a:r>
            <a:r>
              <a:rPr lang="en-US" sz="2800" dirty="0" smtClean="0">
                <a:latin typeface="Arial" charset="0"/>
              </a:rPr>
              <a:t>t </a:t>
            </a:r>
            <a:r>
              <a:rPr lang="en-US" sz="2800" dirty="0">
                <a:latin typeface="Arial" charset="0"/>
              </a:rPr>
              <a:t>use Perceptron Learning Rule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no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teacher values</a:t>
            </a:r>
            <a:r>
              <a:rPr lang="en-US" sz="2400" dirty="0">
                <a:latin typeface="Arial" charset="0"/>
              </a:rPr>
              <a:t> are possible for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hidden units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Use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gradient descent</a:t>
            </a:r>
            <a:r>
              <a:rPr lang="en-US" sz="2800" dirty="0">
                <a:latin typeface="Arial" charset="0"/>
              </a:rPr>
              <a:t> to minimize the error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propagate deltas</a:t>
            </a:r>
            <a:r>
              <a:rPr lang="en-US" sz="2400" dirty="0">
                <a:latin typeface="Arial" charset="0"/>
              </a:rPr>
              <a:t> to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adjust for errors</a:t>
            </a:r>
            <a:r>
              <a:rPr lang="en-US" sz="2400" dirty="0"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   backward from outputs</a:t>
            </a:r>
            <a:r>
              <a:rPr lang="en-US" sz="2400" dirty="0">
                <a:latin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      to hidden layers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         to inputs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791200" y="5334000"/>
            <a:ext cx="1676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forward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867400" y="6096000"/>
            <a:ext cx="1676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backward</a:t>
            </a:r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7467600" y="5486400"/>
            <a:ext cx="635000" cy="774700"/>
          </a:xfrm>
          <a:custGeom>
            <a:avLst/>
            <a:gdLst>
              <a:gd name="T0" fmla="*/ 0 w 400"/>
              <a:gd name="T1" fmla="*/ 0 h 488"/>
              <a:gd name="T2" fmla="*/ 2147483647 w 400"/>
              <a:gd name="T3" fmla="*/ 2147483647 h 488"/>
              <a:gd name="T4" fmla="*/ 2147483647 w 400"/>
              <a:gd name="T5" fmla="*/ 2147483647 h 488"/>
              <a:gd name="T6" fmla="*/ 2147483647 w 400"/>
              <a:gd name="T7" fmla="*/ 2147483647 h 488"/>
              <a:gd name="T8" fmla="*/ 2147483647 w 400"/>
              <a:gd name="T9" fmla="*/ 2147483647 h 488"/>
              <a:gd name="T10" fmla="*/ 2147483647 w 400"/>
              <a:gd name="T11" fmla="*/ 2147483647 h 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0" h="488">
                <a:moveTo>
                  <a:pt x="0" y="0"/>
                </a:moveTo>
                <a:cubicBezTo>
                  <a:pt x="112" y="8"/>
                  <a:pt x="224" y="16"/>
                  <a:pt x="288" y="48"/>
                </a:cubicBezTo>
                <a:cubicBezTo>
                  <a:pt x="352" y="80"/>
                  <a:pt x="368" y="128"/>
                  <a:pt x="384" y="192"/>
                </a:cubicBezTo>
                <a:cubicBezTo>
                  <a:pt x="400" y="256"/>
                  <a:pt x="400" y="384"/>
                  <a:pt x="384" y="432"/>
                </a:cubicBezTo>
                <a:cubicBezTo>
                  <a:pt x="368" y="480"/>
                  <a:pt x="336" y="472"/>
                  <a:pt x="288" y="480"/>
                </a:cubicBezTo>
                <a:cubicBezTo>
                  <a:pt x="240" y="488"/>
                  <a:pt x="168" y="484"/>
                  <a:pt x="96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 flipH="1" flipV="1">
            <a:off x="5105400" y="5410200"/>
            <a:ext cx="609600" cy="914400"/>
          </a:xfrm>
          <a:custGeom>
            <a:avLst/>
            <a:gdLst>
              <a:gd name="T0" fmla="*/ 0 w 400"/>
              <a:gd name="T1" fmla="*/ 0 h 488"/>
              <a:gd name="T2" fmla="*/ 2147483647 w 400"/>
              <a:gd name="T3" fmla="*/ 2147483647 h 488"/>
              <a:gd name="T4" fmla="*/ 2147483647 w 400"/>
              <a:gd name="T5" fmla="*/ 2147483647 h 488"/>
              <a:gd name="T6" fmla="*/ 2147483647 w 400"/>
              <a:gd name="T7" fmla="*/ 2147483647 h 488"/>
              <a:gd name="T8" fmla="*/ 2147483647 w 400"/>
              <a:gd name="T9" fmla="*/ 2147483647 h 488"/>
              <a:gd name="T10" fmla="*/ 2147483647 w 400"/>
              <a:gd name="T11" fmla="*/ 2147483647 h 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0" h="488">
                <a:moveTo>
                  <a:pt x="0" y="0"/>
                </a:moveTo>
                <a:cubicBezTo>
                  <a:pt x="112" y="8"/>
                  <a:pt x="224" y="16"/>
                  <a:pt x="288" y="48"/>
                </a:cubicBezTo>
                <a:cubicBezTo>
                  <a:pt x="352" y="80"/>
                  <a:pt x="368" y="128"/>
                  <a:pt x="384" y="192"/>
                </a:cubicBezTo>
                <a:cubicBezTo>
                  <a:pt x="400" y="256"/>
                  <a:pt x="400" y="384"/>
                  <a:pt x="384" y="432"/>
                </a:cubicBezTo>
                <a:cubicBezTo>
                  <a:pt x="368" y="480"/>
                  <a:pt x="336" y="472"/>
                  <a:pt x="288" y="480"/>
                </a:cubicBezTo>
                <a:cubicBezTo>
                  <a:pt x="240" y="488"/>
                  <a:pt x="168" y="484"/>
                  <a:pt x="96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rot="1380000" flipV="1">
            <a:off x="2689550" y="3623384"/>
            <a:ext cx="1676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rot="1380000" flipV="1">
            <a:off x="2660054" y="3837236"/>
            <a:ext cx="1676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1380000">
            <a:off x="2627541" y="3940249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763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</a:rPr>
              <a:t>Fitted R-Max </a:t>
            </a:r>
            <a:r>
              <a:rPr lang="en-US" sz="2800" dirty="0" smtClean="0">
                <a:latin typeface="Times New Roman" pitchFamily="18" charset="0"/>
              </a:rPr>
              <a:t>[Jong and Stone, 2007]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762000"/>
            <a:ext cx="89154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</a:rPr>
              <a:t>Instance-based</a:t>
            </a:r>
            <a:r>
              <a:rPr lang="en-US" sz="3200" kern="0" dirty="0" smtClean="0"/>
              <a:t> RL method </a:t>
            </a:r>
            <a:r>
              <a:rPr lang="en-US" kern="0" dirty="0" smtClean="0"/>
              <a:t>[</a:t>
            </a:r>
            <a:r>
              <a:rPr lang="en-US" kern="0" dirty="0" err="1" smtClean="0"/>
              <a:t>Ormoneit</a:t>
            </a:r>
            <a:r>
              <a:rPr lang="en-US" kern="0" dirty="0" smtClean="0"/>
              <a:t> &amp; </a:t>
            </a:r>
            <a:r>
              <a:rPr lang="en-US" kern="0" dirty="0" err="1" smtClean="0"/>
              <a:t>Sen</a:t>
            </a:r>
            <a:r>
              <a:rPr lang="en-US" kern="0" dirty="0" smtClean="0"/>
              <a:t>, 2002]</a:t>
            </a:r>
            <a:endParaRPr lang="en-US" sz="32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/>
              <a:t>Handles </a:t>
            </a:r>
            <a:r>
              <a:rPr lang="en-US" sz="3200" kern="0" dirty="0" smtClean="0">
                <a:solidFill>
                  <a:srgbClr val="FF0000"/>
                </a:solidFill>
              </a:rPr>
              <a:t>continuous</a:t>
            </a:r>
            <a:r>
              <a:rPr lang="en-US" sz="3200" kern="0" dirty="0" smtClean="0"/>
              <a:t> state spaces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kern="0" dirty="0" smtClean="0"/>
              <a:t>Weights recorded transitions by </a:t>
            </a:r>
            <a:r>
              <a:rPr lang="en-US" sz="3200" kern="0" dirty="0" smtClean="0">
                <a:solidFill>
                  <a:srgbClr val="FF0000"/>
                </a:solidFill>
              </a:rPr>
              <a:t>distances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Plans over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discrete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abstract MDP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</a:rPr>
              <a:t>Example: 2 state variables, 1 action</a:t>
            </a: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95400" y="3581400"/>
            <a:ext cx="65532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019800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338935"/>
            <a:ext cx="338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590800" y="4800600"/>
            <a:ext cx="1371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962400" y="4648200"/>
            <a:ext cx="1676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562600" y="4114800"/>
            <a:ext cx="1752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2819400" y="4419600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3962400" y="4038600"/>
            <a:ext cx="1676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5638800" y="3733800"/>
            <a:ext cx="1676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19600" y="51816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5791200" y="5029200"/>
            <a:ext cx="1600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3733800" y="5181600"/>
            <a:ext cx="6858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91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791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391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391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7912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3914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3914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1910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7912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2590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590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590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25908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590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191000" y="57150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2681747" y="3672348"/>
            <a:ext cx="1524001" cy="5455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4281948" y="4495800"/>
            <a:ext cx="1585452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lg" len="lg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590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3124200" y="4739148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1538747" y="4035805"/>
            <a:ext cx="11430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0072144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8" grpId="0" animBg="1"/>
      <p:bldP spid="19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4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Mountain-Car Task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592029"/>
            <a:ext cx="76708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4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D Mountain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X: position and acceleration</a:t>
            </a:r>
          </a:p>
          <a:p>
            <a:r>
              <a:rPr lang="en-US" dirty="0" smtClean="0"/>
              <a:t>Y: position and acceleration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09952" y="3244334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http://eecs.wsu.edu/~taylorm/</a:t>
            </a:r>
            <a:r>
              <a:rPr lang="en-US" dirty="0" smtClean="0">
                <a:hlinkClick r:id="rId2"/>
              </a:rPr>
              <a:t>traj.gif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6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with FA</a:t>
            </a:r>
          </a:p>
          <a:p>
            <a:r>
              <a:rPr lang="en-US" dirty="0" smtClean="0"/>
              <a:t>Bootstrapping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9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in ML /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efficiency (rate of learning)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Computational</a:t>
            </a:r>
            <a:r>
              <a:rPr lang="en-US" dirty="0" smtClean="0"/>
              <a:t> efficiency (memory, computation, communication)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Researcher</a:t>
            </a:r>
            <a:r>
              <a:rPr lang="en-US" dirty="0" smtClean="0"/>
              <a:t> efficiency (autonomy, ease of setup, parameter tuning, priors, labels, expertise)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5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Sutton, R. S., </a:t>
            </a:r>
            <a:r>
              <a:rPr lang="en-US" sz="2000" dirty="0" err="1"/>
              <a:t>Maei</a:t>
            </a:r>
            <a:r>
              <a:rPr lang="en-US" sz="2000" dirty="0"/>
              <a:t>, H. R., </a:t>
            </a:r>
            <a:r>
              <a:rPr lang="en-US" sz="2000" dirty="0" err="1"/>
              <a:t>Precup</a:t>
            </a:r>
            <a:r>
              <a:rPr lang="en-US" sz="2000" dirty="0"/>
              <a:t>, D., </a:t>
            </a:r>
            <a:r>
              <a:rPr lang="en-US" sz="2000" dirty="0" err="1"/>
              <a:t>Bhatnagar</a:t>
            </a:r>
            <a:r>
              <a:rPr lang="en-US" sz="2000" dirty="0"/>
              <a:t>, S., Silver, D., </a:t>
            </a:r>
            <a:r>
              <a:rPr lang="en-US" sz="2000" dirty="0" err="1"/>
              <a:t>Szepesvari</a:t>
            </a:r>
            <a:r>
              <a:rPr lang="en-US" sz="2000" dirty="0"/>
              <a:t>, Cs., </a:t>
            </a:r>
            <a:r>
              <a:rPr lang="en-US" sz="2000" dirty="0" err="1"/>
              <a:t>Wiewiora</a:t>
            </a:r>
            <a:r>
              <a:rPr lang="en-US" sz="2000" dirty="0"/>
              <a:t>, E. </a:t>
            </a:r>
            <a:r>
              <a:rPr lang="en-US" sz="2000" dirty="0" smtClean="0"/>
              <a:t>Fast </a:t>
            </a:r>
            <a:r>
              <a:rPr lang="en-US" sz="2000" dirty="0"/>
              <a:t>gradient-descent methods for temporal-difference learning with linear function approximation.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349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ICML</a:t>
            </a:r>
            <a:r>
              <a:rPr lang="en-US" dirty="0"/>
              <a:t>-09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Sutton, </a:t>
            </a:r>
            <a:r>
              <a:rPr lang="en-US" dirty="0" err="1"/>
              <a:t>Szepesvari</a:t>
            </a:r>
            <a:r>
              <a:rPr lang="en-US" dirty="0"/>
              <a:t> and </a:t>
            </a:r>
            <a:r>
              <a:rPr lang="en-US" dirty="0" err="1"/>
              <a:t>Maei</a:t>
            </a:r>
            <a:r>
              <a:rPr lang="en-US" dirty="0"/>
              <a:t> (2009) recently introduced the first </a:t>
            </a:r>
            <a:r>
              <a:rPr lang="en-US" dirty="0">
                <a:solidFill>
                  <a:srgbClr val="FF0000"/>
                </a:solidFill>
              </a:rPr>
              <a:t>temporal-difference </a:t>
            </a:r>
            <a:r>
              <a:rPr lang="en-US" dirty="0"/>
              <a:t>learning algorithm compatible with both </a:t>
            </a:r>
            <a:r>
              <a:rPr lang="en-US" dirty="0">
                <a:solidFill>
                  <a:srgbClr val="FF0000"/>
                </a:solidFill>
              </a:rPr>
              <a:t>linear function approximation and off-policy training</a:t>
            </a:r>
            <a:r>
              <a:rPr lang="en-US" dirty="0"/>
              <a:t>, and whose complexity scales only linearly in the size of the function </a:t>
            </a:r>
            <a:r>
              <a:rPr lang="en-US" dirty="0" err="1"/>
              <a:t>approximator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introduce </a:t>
            </a:r>
            <a:r>
              <a:rPr lang="en-US" dirty="0"/>
              <a:t>two new related algorithms with better convergence rates.  The first algorithm, GTD2, is derived and proved convergent just as GTD was, but uses a different objective function and </a:t>
            </a:r>
            <a:r>
              <a:rPr lang="en-US" dirty="0">
                <a:solidFill>
                  <a:srgbClr val="FF0000"/>
                </a:solidFill>
              </a:rPr>
              <a:t>converges significantly faster</a:t>
            </a:r>
            <a:r>
              <a:rPr lang="en-US" dirty="0"/>
              <a:t> (but still not as fast as conventional TD).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new algorithm, linear TD with gradient correction, or TDC, uses the same update rule as conventional TD except for an additional term which is initially zero.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experiments on small test problems and in a </a:t>
            </a:r>
            <a:r>
              <a:rPr lang="en-US" dirty="0">
                <a:solidFill>
                  <a:srgbClr val="FF0000"/>
                </a:solidFill>
              </a:rPr>
              <a:t>Computer Go</a:t>
            </a:r>
            <a:r>
              <a:rPr lang="en-US" dirty="0"/>
              <a:t> application with </a:t>
            </a:r>
            <a:r>
              <a:rPr lang="en-US" dirty="0">
                <a:solidFill>
                  <a:srgbClr val="FF0000"/>
                </a:solidFill>
              </a:rPr>
              <a:t>a million features</a:t>
            </a:r>
            <a:r>
              <a:rPr lang="en-US" dirty="0"/>
              <a:t>, the learning rate of this algorithm was comparable to that of conventional TD. </a:t>
            </a:r>
          </a:p>
        </p:txBody>
      </p:sp>
    </p:spTree>
    <p:extLst>
      <p:ext uri="{BB962C8B-B14F-4D97-AF65-F5344CB8AC3E}">
        <p14:creationId xmlns:p14="http://schemas.microsoft.com/office/powerpoint/2010/main" val="12599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van </a:t>
            </a:r>
            <a:r>
              <a:rPr lang="en-US" dirty="0" err="1"/>
              <a:t>Seijen</a:t>
            </a:r>
            <a:r>
              <a:rPr lang="en-US" dirty="0"/>
              <a:t>, H., Sutton, R. 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</a:t>
            </a:r>
            <a:r>
              <a:rPr lang="en-US" dirty="0"/>
              <a:t>online TD(</a:t>
            </a:r>
            <a:r>
              <a:rPr lang="en-US" dirty="0" err="1"/>
              <a:t>λ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01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ICML-14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TD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) </a:t>
            </a:r>
            <a:r>
              <a:rPr lang="en-US" dirty="0" smtClean="0"/>
              <a:t>based on equivalence </a:t>
            </a:r>
            <a:r>
              <a:rPr lang="en-US" dirty="0"/>
              <a:t>to a clear and conceptually simple </a:t>
            </a:r>
            <a:r>
              <a:rPr lang="en-US" dirty="0">
                <a:solidFill>
                  <a:srgbClr val="FF0000"/>
                </a:solidFill>
              </a:rPr>
              <a:t>forward view</a:t>
            </a:r>
            <a:r>
              <a:rPr lang="en-US" dirty="0"/>
              <a:t>, and the fact that it can be implemented online in an inexpensive manner. </a:t>
            </a:r>
            <a:endParaRPr lang="en-US" dirty="0" smtClean="0"/>
          </a:p>
          <a:p>
            <a:r>
              <a:rPr lang="en-US" dirty="0" smtClean="0"/>
              <a:t>Equivalence </a:t>
            </a:r>
            <a:r>
              <a:rPr lang="en-US" dirty="0"/>
              <a:t>between TD(</a:t>
            </a:r>
            <a:r>
              <a:rPr lang="en-US" dirty="0" err="1"/>
              <a:t>λ</a:t>
            </a:r>
            <a:r>
              <a:rPr lang="en-US" dirty="0"/>
              <a:t>) and the forward view is exact only for the off-line version of the algorithm (in which updates are made only at the end of each episode). In the online version of TD(</a:t>
            </a:r>
            <a:r>
              <a:rPr lang="en-US" dirty="0" err="1"/>
              <a:t>λ</a:t>
            </a:r>
            <a:r>
              <a:rPr lang="en-US" dirty="0"/>
              <a:t>) (in which updates are made at each step, which generally performs better and is always used in applications) the </a:t>
            </a:r>
            <a:r>
              <a:rPr lang="en-US" dirty="0">
                <a:solidFill>
                  <a:srgbClr val="FF0000"/>
                </a:solidFill>
              </a:rPr>
              <a:t>match to the forward view is only approximate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paper we introduce a </a:t>
            </a:r>
            <a:r>
              <a:rPr lang="en-US" dirty="0">
                <a:solidFill>
                  <a:srgbClr val="FF0000"/>
                </a:solidFill>
              </a:rPr>
              <a:t>new forward view</a:t>
            </a:r>
            <a:r>
              <a:rPr lang="en-US" dirty="0"/>
              <a:t> that takes into account the possibility of changing estimates and a new variant of TD(</a:t>
            </a:r>
            <a:r>
              <a:rPr lang="en-US" dirty="0" err="1"/>
              <a:t>λ</a:t>
            </a:r>
            <a:r>
              <a:rPr lang="en-US" dirty="0"/>
              <a:t>) that exactly achieves it.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empirical comparisons, </a:t>
            </a:r>
            <a:r>
              <a:rPr lang="en-US" dirty="0">
                <a:solidFill>
                  <a:srgbClr val="FF0000"/>
                </a:solidFill>
              </a:rPr>
              <a:t>our algorithm outperformed TD(</a:t>
            </a:r>
            <a:r>
              <a:rPr lang="en-US" dirty="0" err="1">
                <a:solidFill>
                  <a:srgbClr val="FF0000"/>
                </a:solidFill>
              </a:rPr>
              <a:t>λ</a:t>
            </a:r>
            <a:r>
              <a:rPr lang="en-US" dirty="0">
                <a:solidFill>
                  <a:srgbClr val="FF0000"/>
                </a:solidFill>
              </a:rPr>
              <a:t>) in all of its variations</a:t>
            </a:r>
            <a:r>
              <a:rPr lang="en-US" dirty="0"/>
              <a:t>. It seems, by adhering more truly to the original goal of TD(</a:t>
            </a:r>
            <a:r>
              <a:rPr lang="en-US" dirty="0" err="1"/>
              <a:t>λ</a:t>
            </a:r>
            <a:r>
              <a:rPr lang="en-US" dirty="0"/>
              <a:t>)—matching an intuitively clear forward view even in the online case—that we have found a new algorithm that simply improves on classical TD(</a:t>
            </a:r>
            <a:r>
              <a:rPr lang="en-US" dirty="0" err="1"/>
              <a:t>λ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394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76"/>
            <a:ext cx="8229600" cy="5886388"/>
          </a:xfrm>
        </p:spPr>
        <p:txBody>
          <a:bodyPr/>
          <a:lstStyle/>
          <a:p>
            <a:r>
              <a:rPr lang="en-US" dirty="0" err="1" smtClean="0"/>
              <a:t>AnonymousFeedback.net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Send to </a:t>
            </a:r>
            <a:r>
              <a:rPr lang="en-US" dirty="0" err="1" smtClean="0"/>
              <a:t>taylorm@eecs.wsu.edu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740587"/>
            <a:ext cx="8686800" cy="473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most useful </a:t>
            </a:r>
            <a:r>
              <a:rPr lang="en-US" dirty="0" smtClean="0"/>
              <a:t>to you (and why)?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least useful </a:t>
            </a:r>
            <a:r>
              <a:rPr lang="en-US" dirty="0" smtClean="0"/>
              <a:t>(and why)?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students </a:t>
            </a:r>
            <a:r>
              <a:rPr lang="en-US" dirty="0" smtClean="0"/>
              <a:t>do to improve the class?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Matt</a:t>
            </a:r>
            <a:r>
              <a:rPr lang="en-US" dirty="0" smtClean="0"/>
              <a:t> do to improve the class?</a:t>
            </a:r>
          </a:p>
        </p:txBody>
      </p:sp>
    </p:spTree>
    <p:extLst>
      <p:ext uri="{BB962C8B-B14F-4D97-AF65-F5344CB8AC3E}">
        <p14:creationId xmlns:p14="http://schemas.microsoft.com/office/powerpoint/2010/main" val="228688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304800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/>
              <a:t>Backpropagation Algorithm – </a:t>
            </a:r>
            <a:r>
              <a:rPr lang="en-US" sz="3600">
                <a:solidFill>
                  <a:srgbClr val="FF0000"/>
                </a:solidFill>
              </a:rPr>
              <a:t>Main Idea</a:t>
            </a:r>
            <a:r>
              <a:rPr lang="en-US" sz="3600"/>
              <a:t> – </a:t>
            </a:r>
            <a:r>
              <a:rPr lang="en-US" sz="3600">
                <a:solidFill>
                  <a:srgbClr val="0099CC"/>
                </a:solidFill>
              </a:rPr>
              <a:t>error in hidden layers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81200" y="2057400"/>
            <a:ext cx="672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24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382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/>
              <a:t>The ideas of the algorithm can be summarized as follows :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AutoNum type="arabicPeriod"/>
            </a:pPr>
            <a:r>
              <a:rPr lang="en-US" sz="2400"/>
              <a:t>Computes the </a:t>
            </a:r>
            <a:r>
              <a:rPr lang="en-US" sz="2400" b="1">
                <a:solidFill>
                  <a:srgbClr val="FF0000"/>
                </a:solidFill>
              </a:rPr>
              <a:t>error term for the output units</a:t>
            </a:r>
            <a:r>
              <a:rPr lang="en-US" sz="2400"/>
              <a:t> </a:t>
            </a:r>
            <a:r>
              <a:rPr lang="en-US" sz="2400">
                <a:solidFill>
                  <a:schemeClr val="accent2"/>
                </a:solidFill>
              </a:rPr>
              <a:t>using the</a:t>
            </a:r>
          </a:p>
          <a:p>
            <a:r>
              <a:rPr lang="en-US" sz="2400">
                <a:solidFill>
                  <a:schemeClr val="accent2"/>
                </a:solidFill>
              </a:rPr>
              <a:t>  observed error.</a:t>
            </a:r>
          </a:p>
          <a:p>
            <a:endParaRPr lang="en-US" sz="2400">
              <a:solidFill>
                <a:schemeClr val="accent2"/>
              </a:solidFill>
            </a:endParaRPr>
          </a:p>
          <a:p>
            <a:r>
              <a:rPr lang="en-US" sz="2400"/>
              <a:t>2. From output layer, </a:t>
            </a:r>
            <a:r>
              <a:rPr lang="en-US" sz="2400">
                <a:solidFill>
                  <a:schemeClr val="accent2"/>
                </a:solidFill>
              </a:rPr>
              <a:t>repeat </a:t>
            </a:r>
          </a:p>
          <a:p>
            <a:pPr lvl="1">
              <a:buFontTx/>
              <a:buChar char="-"/>
            </a:pPr>
            <a:r>
              <a:rPr lang="en-US" sz="2400">
                <a:solidFill>
                  <a:schemeClr val="accent2"/>
                </a:solidFill>
              </a:rPr>
              <a:t>propagating the error term </a:t>
            </a:r>
            <a:r>
              <a:rPr lang="en-US" sz="2400" u="sng">
                <a:solidFill>
                  <a:schemeClr val="accent2"/>
                </a:solidFill>
              </a:rPr>
              <a:t>back to the previous layer</a:t>
            </a:r>
            <a:r>
              <a:rPr lang="en-US" sz="2400"/>
              <a:t> and </a:t>
            </a:r>
          </a:p>
          <a:p>
            <a:pPr lvl="1">
              <a:buFontTx/>
              <a:buChar char="-"/>
            </a:pPr>
            <a:r>
              <a:rPr lang="en-US" sz="2400">
                <a:solidFill>
                  <a:srgbClr val="FF0000"/>
                </a:solidFill>
              </a:rPr>
              <a:t>updating the weights </a:t>
            </a:r>
            <a:r>
              <a:rPr lang="en-US" sz="2400" u="sng">
                <a:solidFill>
                  <a:srgbClr val="FF0000"/>
                </a:solidFill>
              </a:rPr>
              <a:t>between the two layers</a:t>
            </a:r>
            <a:r>
              <a:rPr lang="en-US" sz="2400"/>
              <a:t> 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until the earliest</a:t>
            </a:r>
            <a:r>
              <a:rPr lang="en-US" sz="2400"/>
              <a:t> hidden layer is reached.</a:t>
            </a:r>
          </a:p>
        </p:txBody>
      </p:sp>
    </p:spTree>
    <p:extLst>
      <p:ext uri="{BB962C8B-B14F-4D97-AF65-F5344CB8AC3E}">
        <p14:creationId xmlns:p14="http://schemas.microsoft.com/office/powerpoint/2010/main" val="167749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Backpropagation Algorithm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648200"/>
          </a:xfrm>
          <a:solidFill>
            <a:srgbClr val="FFFFCC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+mn-ea"/>
              </a:rPr>
              <a:t>Initialize weights (typically random!)</a:t>
            </a:r>
          </a:p>
          <a:p>
            <a:pPr eaLnBrk="1" hangingPunct="1">
              <a:defRPr/>
            </a:pPr>
            <a:r>
              <a:rPr lang="en-US" sz="2800" smtClean="0">
                <a:ea typeface="+mn-ea"/>
              </a:rPr>
              <a:t>Keep doing epochs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For each</a:t>
            </a:r>
            <a:r>
              <a:rPr lang="en-US" smtClean="0"/>
              <a:t> example </a:t>
            </a:r>
            <a:r>
              <a:rPr lang="en-US" b="1" smtClean="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mtClean="0"/>
              <a:t> in training set do</a:t>
            </a:r>
          </a:p>
          <a:p>
            <a:pPr lvl="2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forward pass</a:t>
            </a:r>
            <a:r>
              <a:rPr lang="en-US" smtClean="0"/>
              <a:t> to compute</a:t>
            </a:r>
          </a:p>
          <a:p>
            <a:pPr lvl="3" eaLnBrk="1" hangingPunct="1">
              <a:defRPr/>
            </a:pPr>
            <a:r>
              <a:rPr lang="en-US" smtClean="0"/>
              <a:t>O = neural-net-output(network,e)</a:t>
            </a:r>
          </a:p>
          <a:p>
            <a:pPr lvl="3" eaLnBrk="1" hangingPunct="1">
              <a:defRPr/>
            </a:pPr>
            <a:r>
              <a:rPr lang="en-US" smtClean="0"/>
              <a:t>miss = (T-O) at each output unit </a:t>
            </a:r>
          </a:p>
          <a:p>
            <a:pPr lvl="2" eaLnBrk="1" hangingPunct="1">
              <a:defRPr/>
            </a:pPr>
            <a:r>
              <a:rPr lang="en-US" b="1" smtClean="0">
                <a:solidFill>
                  <a:schemeClr val="accent2"/>
                </a:solidFill>
              </a:rPr>
              <a:t>backward pass</a:t>
            </a:r>
            <a:r>
              <a:rPr lang="en-US" smtClean="0"/>
              <a:t> to calculate deltas to weights</a:t>
            </a:r>
          </a:p>
          <a:p>
            <a:pPr lvl="2" eaLnBrk="1" hangingPunct="1">
              <a:defRPr/>
            </a:pPr>
            <a:r>
              <a:rPr lang="en-US" smtClean="0"/>
              <a:t>update all weights</a:t>
            </a:r>
          </a:p>
          <a:p>
            <a:pPr lvl="1" eaLnBrk="1" hangingPunct="1">
              <a:defRPr/>
            </a:pPr>
            <a:r>
              <a:rPr lang="en-US" smtClean="0"/>
              <a:t>end</a:t>
            </a:r>
          </a:p>
          <a:p>
            <a:pPr eaLnBrk="1" hangingPunct="1">
              <a:defRPr/>
            </a:pPr>
            <a:r>
              <a:rPr lang="en-US" sz="2800" smtClean="0">
                <a:ea typeface="+mn-ea"/>
              </a:rPr>
              <a:t>until </a:t>
            </a:r>
            <a:r>
              <a:rPr lang="en-US" sz="2800" smtClean="0">
                <a:solidFill>
                  <a:srgbClr val="FF0000"/>
                </a:solidFill>
                <a:ea typeface="+mn-ea"/>
              </a:rPr>
              <a:t>tuning set error</a:t>
            </a:r>
            <a:r>
              <a:rPr lang="en-US" sz="2800" smtClean="0">
                <a:ea typeface="+mn-ea"/>
              </a:rPr>
              <a:t> </a:t>
            </a:r>
            <a:r>
              <a:rPr lang="en-US" sz="2800" smtClean="0">
                <a:solidFill>
                  <a:srgbClr val="0099CC"/>
                </a:solidFill>
                <a:ea typeface="+mn-ea"/>
              </a:rPr>
              <a:t>stops improving</a:t>
            </a:r>
            <a:endParaRPr lang="en-US" smtClean="0">
              <a:solidFill>
                <a:srgbClr val="0099CC"/>
              </a:solidFill>
              <a:ea typeface="+mn-ea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267200" y="6019800"/>
            <a:ext cx="4495800" cy="376238"/>
          </a:xfrm>
          <a:prstGeom prst="rect">
            <a:avLst/>
          </a:prstGeom>
          <a:solidFill>
            <a:srgbClr val="F0FDA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Backward pass explained in next slide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 flipV="1">
            <a:off x="3124200" y="4267200"/>
            <a:ext cx="11430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6019800"/>
            <a:ext cx="3200400" cy="650875"/>
          </a:xfrm>
          <a:prstGeom prst="rect">
            <a:avLst/>
          </a:prstGeom>
          <a:solidFill>
            <a:srgbClr val="F0FDA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Forward pass explained earlier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57200" y="3124200"/>
            <a:ext cx="1524000" cy="2895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Gradient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Trying to make </a:t>
            </a:r>
            <a:r>
              <a:rPr lang="en-US" sz="2800" dirty="0" smtClean="0">
                <a:solidFill>
                  <a:srgbClr val="FF0000"/>
                </a:solidFill>
                <a:ea typeface="+mn-ea"/>
              </a:rPr>
              <a:t>error decrease the fastest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ea typeface="+mn-ea"/>
              </a:rPr>
              <a:t>Compute: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 err="1" smtClean="0"/>
              <a:t>Grad</a:t>
            </a:r>
            <a:r>
              <a:rPr lang="en-US" sz="2400" baseline="-25000" dirty="0" err="1" smtClean="0"/>
              <a:t>E</a:t>
            </a:r>
            <a:r>
              <a:rPr lang="en-US" sz="2400" dirty="0" smtClean="0"/>
              <a:t> = [</a:t>
            </a:r>
            <a:r>
              <a:rPr lang="en-US" sz="2400" dirty="0" err="1" smtClean="0"/>
              <a:t>dE</a:t>
            </a:r>
            <a:r>
              <a:rPr lang="en-US" sz="2400" dirty="0" smtClean="0"/>
              <a:t>/dw1, </a:t>
            </a:r>
            <a:r>
              <a:rPr lang="en-US" sz="2400" dirty="0" err="1" smtClean="0"/>
              <a:t>dE</a:t>
            </a:r>
            <a:r>
              <a:rPr lang="en-US" sz="2400" dirty="0" smtClean="0"/>
              <a:t>/dw2, . . ., </a:t>
            </a:r>
            <a:r>
              <a:rPr lang="en-US" sz="2400" dirty="0" err="1" smtClean="0"/>
              <a:t>dE</a:t>
            </a:r>
            <a:r>
              <a:rPr lang="en-US" sz="2400" dirty="0" smtClean="0"/>
              <a:t>/</a:t>
            </a:r>
            <a:r>
              <a:rPr lang="en-US" sz="2400" dirty="0" err="1" smtClean="0"/>
              <a:t>dwn</a:t>
            </a:r>
            <a:r>
              <a:rPr lang="en-US" sz="2400" dirty="0" smtClean="0"/>
              <a:t>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  <a:ea typeface="+mn-ea"/>
              </a:rPr>
              <a:t>Change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a typeface="+mn-ea"/>
              </a:rPr>
              <a:t>i</a:t>
            </a:r>
            <a:r>
              <a:rPr lang="en-US" sz="2800" dirty="0" err="1" smtClean="0">
                <a:ea typeface="+mn-ea"/>
              </a:rPr>
              <a:t>-th</a:t>
            </a:r>
            <a:r>
              <a:rPr lang="en-US" sz="2800" dirty="0" smtClean="0">
                <a:ea typeface="+mn-ea"/>
              </a:rPr>
              <a:t> weight by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400" dirty="0" err="1" smtClean="0"/>
              <a:t>delta</a:t>
            </a:r>
            <a:r>
              <a:rPr lang="en-US" sz="2400" baseline="-25000" dirty="0" err="1" smtClean="0"/>
              <a:t>wi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/>
              <a:t>-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eta</a:t>
            </a:r>
            <a:r>
              <a:rPr lang="en-US" sz="2400" dirty="0" smtClean="0"/>
              <a:t>* </a:t>
            </a:r>
            <a:r>
              <a:rPr lang="en-US" sz="2400" dirty="0" err="1" smtClean="0"/>
              <a:t>dE</a:t>
            </a:r>
            <a:r>
              <a:rPr lang="en-US" sz="2400" dirty="0" smtClean="0"/>
              <a:t>/</a:t>
            </a:r>
            <a:r>
              <a:rPr lang="en-US" sz="2400" dirty="0" err="1" smtClean="0"/>
              <a:t>dwi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We need a </a:t>
            </a:r>
            <a:r>
              <a:rPr lang="en-US" sz="2800" dirty="0" smtClean="0">
                <a:solidFill>
                  <a:srgbClr val="FF0000"/>
                </a:solidFill>
                <a:ea typeface="+mn-ea"/>
              </a:rPr>
              <a:t>derivative</a:t>
            </a:r>
            <a:r>
              <a:rPr lang="en-US" sz="2800" dirty="0" smtClean="0">
                <a:ea typeface="+mn-ea"/>
              </a:rPr>
              <a:t>!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Activation function must be </a:t>
            </a:r>
            <a:r>
              <a:rPr lang="en-US" sz="2800" b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continuous</a:t>
            </a:r>
            <a:r>
              <a:rPr lang="en-US" sz="2800" dirty="0" smtClean="0">
                <a:ea typeface="+mn-ea"/>
              </a:rPr>
              <a:t>, differentiable, non-decreasing, and easy to compute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4724400" y="3810000"/>
            <a:ext cx="16764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>
            <a:off x="2286000" y="1143000"/>
            <a:ext cx="160020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H="1" flipV="1">
            <a:off x="5715000" y="2895600"/>
            <a:ext cx="11430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6172200" y="3429000"/>
            <a:ext cx="274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Derivatives of error for weights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609600"/>
            <a:ext cx="1143000" cy="650875"/>
          </a:xfrm>
          <a:prstGeom prst="rect">
            <a:avLst/>
          </a:prstGeom>
          <a:solidFill>
            <a:srgbClr val="F0FDA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Compute deltas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04800" y="1295400"/>
            <a:ext cx="533400" cy="2133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5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Sigmoid function: y(x)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Derivative: y’(x)=y(x)(1-y(x))</a:t>
            </a:r>
            <a:endParaRPr lang="en-US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76200"/>
            <a:ext cx="1816100" cy="99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143000"/>
            <a:ext cx="1371600" cy="1104900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4412876"/>
              </p:ext>
            </p:extLst>
          </p:nvPr>
        </p:nvGraphicFramePr>
        <p:xfrm>
          <a:off x="1828800" y="2971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137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Updating hidden-to-output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We have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teacher supplied</a:t>
            </a:r>
            <a:r>
              <a:rPr lang="en-US" dirty="0">
                <a:latin typeface="Arial" charset="0"/>
              </a:rPr>
              <a:t> desired values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7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6943</TotalTime>
  <Words>2824</Words>
  <Application>Microsoft Macintosh PowerPoint</Application>
  <PresentationFormat>On-screen Show (4:3)</PresentationFormat>
  <Paragraphs>359</Paragraphs>
  <Slides>47</Slides>
  <Notes>4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blank</vt:lpstr>
      <vt:lpstr>Custom Design</vt:lpstr>
      <vt:lpstr>Equation</vt:lpstr>
      <vt:lpstr>Microsoft Equation</vt:lpstr>
      <vt:lpstr>Neural Networks</vt:lpstr>
      <vt:lpstr>Neural Networks</vt:lpstr>
      <vt:lpstr>PowerPoint Presentation</vt:lpstr>
      <vt:lpstr>Backpropagation Learning Details</vt:lpstr>
      <vt:lpstr>PowerPoint Presentation</vt:lpstr>
      <vt:lpstr>Backpropagation Algorithm</vt:lpstr>
      <vt:lpstr>Gradient</vt:lpstr>
      <vt:lpstr>PowerPoint Presentation</vt:lpstr>
      <vt:lpstr>Updating hidden-to-output</vt:lpstr>
      <vt:lpstr>Updating interior weights</vt:lpstr>
      <vt:lpstr>Gradient Descent</vt:lpstr>
      <vt:lpstr>Backpropagation Training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 on Training Algorithm</vt:lpstr>
      <vt:lpstr>PowerPoint Presentation</vt:lpstr>
      <vt:lpstr>Size Matters</vt:lpstr>
      <vt:lpstr>Tile coding</vt:lpstr>
      <vt:lpstr>Tile coding, view #2</vt:lpstr>
      <vt:lpstr>CMAC</vt:lpstr>
      <vt:lpstr>(Code excerpts from Peter Stone: Keepaway)</vt:lpstr>
      <vt:lpstr>PowerPoint Presentation</vt:lpstr>
      <vt:lpstr>PowerPoint Presentation</vt:lpstr>
      <vt:lpstr>PowerPoint Presentation</vt:lpstr>
      <vt:lpstr>But, how do you pick the “coarseness”?</vt:lpstr>
      <vt:lpstr>Irregular tilings</vt:lpstr>
      <vt:lpstr>Radial Basis Functions</vt:lpstr>
      <vt:lpstr> </vt:lpstr>
      <vt:lpstr>Fitted R-Max [Jong and Stone, 2007]</vt:lpstr>
      <vt:lpstr>Fitted R-Max [Jong and Stone, 2007]</vt:lpstr>
      <vt:lpstr>Fitted R-Max [Jong and Stone, 2007]</vt:lpstr>
      <vt:lpstr>Fitted R-Max [Jong and Stone, 2007]</vt:lpstr>
      <vt:lpstr>Mountain-Car Task</vt:lpstr>
      <vt:lpstr>3D Mountain Car</vt:lpstr>
      <vt:lpstr>PowerPoint Presentation</vt:lpstr>
      <vt:lpstr>Efficiency in ML / AI</vt:lpstr>
      <vt:lpstr>Sutton, R. S., Maei, H. R., Precup, D., Bhatnagar, S., Silver, D., Szepesvari, Cs., Wiewiora, E. Fast gradient-descent methods for temporal-difference learning with linear function approximation.</vt:lpstr>
      <vt:lpstr>van Seijen, H., Sutton, R. S.  True online TD(λ)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Taylor</dc:creator>
  <cp:lastModifiedBy>Matthew Taylor</cp:lastModifiedBy>
  <cp:revision>54</cp:revision>
  <dcterms:created xsi:type="dcterms:W3CDTF">2015-02-10T00:27:53Z</dcterms:created>
  <dcterms:modified xsi:type="dcterms:W3CDTF">2015-03-05T20:51:28Z</dcterms:modified>
</cp:coreProperties>
</file>