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Action1.xml" ContentType="application/vnd.ms-office.inkAction+xml"/>
  <Override PartName="/ppt/tags/tag8.xml" ContentType="application/vnd.openxmlformats-officedocument.presentationml.tags+xml"/>
  <Override PartName="/ppt/ink/inkAction10.xml" ContentType="application/vnd.ms-office.inkAction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75" r:id="rId2"/>
    <p:sldId id="447" r:id="rId3"/>
    <p:sldId id="517" r:id="rId4"/>
    <p:sldId id="462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518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141" d="100"/>
          <a:sy n="141" d="100"/>
        </p:scale>
        <p:origin x="-10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4096" units="deg"/>
          <inkml:channel name="T" type="integer" max="2.14748E9" units="dev"/>
        </inkml:traceFormat>
        <inkml:channelProperties>
          <inkml:channelProperty channel="X" name="resolution" value="1.88806" units="1/cm"/>
          <inkml:channelProperty channel="Y" name="resolution" value="1.64217" units="1/cm"/>
          <inkml:channelProperty channel="F" name="resolution" value="0" units="1/deg"/>
          <inkml:channelProperty channel="T" name="resolution" value="1" units="1/dev"/>
        </inkml:channelProperties>
      </inkml:inkSource>
      <inkml:timestamp xml:id="ts0" timeString="2016-02-11T20:42:07.840Z"/>
    </inkml:context>
    <inkml:brush xml:id="br0">
      <inkml:brushProperty name="width" value="0.07179" units="cm"/>
      <inkml:brushProperty name="height" value="0.07179" units="cm"/>
      <inkml:brushProperty name="color" value="#00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15057">
    <iact:property name="dataType"/>
    <iact:actionData xml:id="d0">
      <inkml:trace xmlns:inkml="http://www.w3.org/2003/InkML" xml:id="stk0" contextRef="#ctx0" brushRef="#br0">246 14387 768 0,'-36'12'340'16,"5"-8"-268"-16,10 4 -92 0,5 -4 200 0,1 0 -148 0,5 0 4 16,-1 0 -24 -16,1 -4 -32 15,-1 0 16 -15,1 0 56 5,0 0 -40 -5,5 0 84 0,-1 -4 -72 15,6 0 144 -15,6 -4 -128 16,9 -4 60 -16,6 0 -72 16,10 -8 40 -16,0 0 -48 15,10 -12 20 -15,1 0 -28 16,4 4 16 0,11 0 -24 -16,16 -4 -12 0,-1 -4 8 0,0 -16 12 31,11 -4 -12 -31,5 0 0 0,5 -4 4 0,6 0 16 15,9 4 -16 -15,6 -12 36 32,-5 4 -32 -32,15 -4 -4 0,5 0 0 0,0 -24 4 15,21 4 -4 -15,-10 0 44 16,10 -12 -40 -16,-5 4 32 16,0 4 -28 -16,10 -16 -32 15,0 0 20 -15,6 -4 -16 16,-1 -4 12 -16,11 8 16 15,-6 0 -12 -15,11 -16 12 32,0 0 -8 -32,0 4 -24 0,10 0 16 15,-5 8 0 -15,0 -4 4 0,42 -28 44 0,-6 16 -36 16,-15 8 20 -16,-1 0 -20 16,-4 8 8 -16,5 -8 -12 15,-1 0 -12 -15,-9 -4 4 16,-6 4 -8 -16,0 4 8 15,-10 -4 4 -15,-10 -4 0 16,10 0 8 -16,-1 4 -4 16,12 0 52 -16,-17 4 -40 15,-4 4 -20 -15,-6 -12 4 16,1 0 12 -16,9 4 -12 16,-9 -4 0 -16,-6 4 4 15,0 -8 -28 -15,-10 8 20 0,0 4 12 16,5 4 -8 -16,-11 0 48 15,11 4 -40 -15,-10 -16 20 31,5 4 -20 -31,10 8 -24 16,-15 -8 12 -16,5 12 0 15,0 4 4 -15,-1 -20 0 16,-4 4 0 -16,0 8 -12 16,-6 -4 8 -16,11 12 4 15,-5 0 0 -15,-1 -12 32 16,17 4 -24 -16,-22 4 -16 15,-5 4 8 -15,11 0 -12 16,0 8 8 -16,-6 -8 -8 0,11 -4 8 16,-10 4 4 -16,-1 4 0 15,1 -12 -12 -15,-1 8 8 16,-10 8 4 -16,11 -12 0 16,-11 0 -24 -16,-10 4 20 15,15 -4 12 -15,-5 4 -8 16,0 8 12 -16,0 -24 -8 15,1 8 -4 -15,-6 4 4 16,20 0 -4 -16,-15 -4 0 16,1 8 8 -16,-6 -4 -4 15,5 -4 -12 -15,-5 0 4 16,-11 12 4 -16,16 -12 0 16,-5 4 20 -16,0 -4 -16 15,-5 -4 24 -15,10 4 -24 0,1 12 0 31,-6 -8 0 -31,0 4 -28 0,-1 8 20 47,1 -20 12 -47,6 8 -8 0,-12 12 -20 16,1 8 16 -16,5 -12 56 0,-10 16 -40 0,-6 0 4 0,1 0 -8 0,-1 -4 -16 16,1 8 4 -16,-1 0 4 15,-5 4 0 -15,11 0 20 16,-11 -4 -16 -16,1 8 -12 15,-1 12 8 -15,0 0 0 16,6 -4 0 -16,-6 8 -12 16,0 -8 8 -16,11 0 4 0,0 0 0 15,-6 4 -12 -15,0 12 8 16,11 -8 -8 -16,-10 8 8 31,-6 4 4 -31,-10 -4 0 0,5 0 8 0,-10 8 -4 16,-6 4 -4 -16,-4 -8 4 15,-11 -4 4 -15,-5 8 -4 16,-5 8 8 -16,-11 4 -8 16,-5 0 8 -16,6 4 -8 15,-11 4 8 -15,10 -4 -8 16,0 4 8 -16,1 -4 -8 16,-1 4 20 -16,0 0 -20 15,1 0 -12 -15,4 -4 8 16,6 8 0 -16,-10 0 0 0,-6 4 -12 31,0 0 8 -31,-5 -4 16 0,0 8 -12 0,0 -4 0 31,-5 0 4 -31,0 -4 -4 16,0 0 0 -16,0 4 20 0,-1 0 -16 0,1 0 -12 16,-5 4 8 -16,-6 0 -212 31,-4 8 164 -31,-11 0 -712 0,0 16 592 0,-5 12 -832 47</inkml:trace>
    </iact:actionData>
  </iact:action>
  <iact:action type="add" startTime="15058">
    <iact:property name="dataType"/>
    <iact:actionData xml:id="d1">
      <inkml:trace xmlns:inkml="http://www.w3.org/2003/InkML" xml:id="stk1" contextRef="#ctx0" brushRef="#brinv">0 0 2048 0</inkml:trace>
    </iact:actionData>
  </iact:action>
  <iact:action type="add" startTime="15059">
    <iact:property name="dataType"/>
    <iact:actionData xml:id="d2">
      <inkml:trace xmlns:inkml="http://www.w3.org/2003/InkML" xml:id="stk2" contextRef="#ctx0" brushRef="#brinv">20273 14475 2048 0</inkml:trace>
    </iact:actionData>
  </iact:action>
</iact:actions>
</file>

<file path=ppt/ink/inkAction10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4096" units="deg"/>
          <inkml:channel name="T" type="integer" max="2.14748E9" units="dev"/>
        </inkml:traceFormat>
        <inkml:channelProperties>
          <inkml:channelProperty channel="X" name="resolution" value="1.88806" units="1/cm"/>
          <inkml:channelProperty channel="Y" name="resolution" value="2.38883" units="1/cm"/>
          <inkml:channelProperty channel="F" name="resolution" value="0" units="1/deg"/>
          <inkml:channelProperty channel="T" name="resolution" value="1" units="1/dev"/>
        </inkml:channelProperties>
      </inkml:inkSource>
      <inkml:timestamp xml:id="ts0" timeString="2016-02-11T21:14:23.634Z"/>
    </inkml:context>
    <inkml:brush xml:id="br0">
      <inkml:brushProperty name="width" value="0.07179" units="cm"/>
      <inkml:brushProperty name="height" value="0.07179" units="cm"/>
      <inkml:brushProperty name="color" value="#009E49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126397">
    <iact:property name="dataType"/>
    <iact:actionData xml:id="d0">
      <inkml:trace xmlns:inkml="http://www.w3.org/2003/InkML" xml:id="stk0" contextRef="#ctx0" brushRef="#br0">277 10863 352 0,'-31'-18'168'16,"-5"7"-132"-16,-6 -1 -44 0,32 6 96 16,0 0 -72 -16,-1 0 88 15,1 -5 -80 -15,0 -1 68 16,-1 1 -72 -16,1 -1 28 15,5 0 -36 -15,-1 1 80 0,1 5 -68 16,0 0 44 -16,0 0 -48 0,5 6 8 16,0 0 -20 -16,0 0 -4 15,0 0 0 -15,0 0 60 16,0 0 -48 -16,0 0 4 16,0 0 -12 -16,0 0 16 15,5 6 -20 -15,0 0 12 16,0 0 -12 -16,1 -1 32 15,-1 1 -28 -15,0 0 8 16,0 0 -12 -16,0 0 8 16,-5 -6 -8 -16,6 6 8 15,-6 -6 -8 -15,0 0 64 0,5 5 -52 32,-5 -5 28 -32,0 0 -32 0,0 0 36 0,0 0 -36 15,5 6 8 -15,-5 -6 -16 31,0 0 -4 -31,5 6 4 0,-5 -6 -4 0,0 0 0 16,5 6 -12 -16,-5 -6 8 16,11 11 16 -16,-1 -5 -12 31,0 0 0 -31,1 -6 -8 0,9 0 28 31,-4 0 -16 -31,-1 0 -16 0,1 0 12 16,-6 0 0 -16,1 0 0 15,-6 0 8 -15,-5 0 -4 16,0 0 8 -16,0 0 -8 16,5 0 32 -16,-5 0 -28 15,5 0 20 -15,-5 0 -24 0,0 0 12 16,0 0 -12 -16,0 0 32 31,0 0 -28 -31,0 0 76 0,0 0 -68 0,0 0 32 16,0 -6 -36 -16,0 6 4 15,0 -6 -12 -15,0 1 -12 16,0 -1 4 -16,-5 6 4 16,5 -6 0 -16,0 0 20 0,0 0 -16 31,-5 1 -12 -31,0 -1 8 0,5 0 0 0,0 0 0 16,-11 0 0 -16,1 0 0 31,5 1 0 -31,-6 -1 -12 0,6 6 8 31,0 0 16 -31,0 0 -12 0,0 0 0 0,5 0 4 16,-6 0 -16 -16,6 0 8 15,-5 0 4 -15,5 0 0 16,0 0 0 -16,0 0 0 16,0 0 8 -16,0 0 -4 15,0 -6 -12 -15,0 6 4 16,0 0 -8 -16,0 0 -4 15,11 0 12 -15,-11 0 24 32,10 0 -16 -32,-10 0 12 0,10 0 -12 15,-15 0 -4 -15,5 0 4 0,5 0 -16 32,-5 0 -4 -32,11 0 12 0,-11 0 16 31,-11 0 -12 -31,22 0 0 0,-11 0 4 15,0 0 -4 -15,-11 0 0 5,22 0 0 -5,-22 0 8 16,11 0 -4 -16,-5 0 -12 15,10 0 4 -15,-5 0 4 0,0 0 0 32,0 0 0 -32,-5 0 -12 15,5 0 8 -15,-5 0 16 0,5 0 -12 16,0 0 0 -16,0 0 4 15,0 0 -4 -15,21 17 -236 32,-11 7 184 -32,6 16 -688 0,-6 13 572 47</inkml:trace>
    </iact:actionData>
  </iact:action>
  <iact:action type="add" startTime="221372">
    <iact:property name="dataType"/>
    <iact:actionData xml:id="d1">
      <inkml:trace xmlns:inkml="http://www.w3.org/2003/InkML" xml:id="stk1" contextRef="#ctx0" brushRef="#br0">14347 8238 208 0,'-5'0'92'15,"10"0"-76"-15,1 0 -20 0</inkml:trace>
    </iact:actionData>
  </iact:action>
  <iact:action type="add" startTime="221373">
    <iact:property name="dataType"/>
    <iact:actionData xml:id="d2">
      <inkml:trace xmlns:inkml="http://www.w3.org/2003/InkML" xml:id="stk2" contextRef="#ctx0" brushRef="#brinv">0 0 2048 0</inkml:trace>
    </iact:actionData>
  </iact:action>
  <iact:action type="add" startTime="221374">
    <iact:property name="dataType"/>
    <iact:actionData xml:id="d3">
      <inkml:trace xmlns:inkml="http://www.w3.org/2003/InkML" xml:id="stk3" contextRef="#ctx0" brushRef="#brinv">22880 12002 2048 0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SABDFG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9" Type="http://schemas.microsoft.com/office/2011/relationships/inkAction" Target="../ink/inkAction10.xml"/><Relationship Id="rId5" Type="http://schemas.openxmlformats.org/officeDocument/2006/relationships/tags" Target="../tags/tag29.xml"/><Relationship Id="rId10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11/relationships/inkAction" Target="../ink/inkAction1.xml"/><Relationship Id="rId4" Type="http://schemas.openxmlformats.org/officeDocument/2006/relationships/tags" Target="../tags/tag8.xml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for next 2 weeks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11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3999"/>
            <a:ext cx="591456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8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2"/>
    </mc:Choice>
    <mc:Fallback xmlns="">
      <p:transition spd="slow" advTm="485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path but…</a:t>
            </a:r>
          </a:p>
          <a:p>
            <a:pPr lvl="1"/>
            <a:r>
              <a:rPr lang="en-US" dirty="0" smtClean="0"/>
              <a:t>Stays as close as possible to the obstacles</a:t>
            </a:r>
          </a:p>
          <a:p>
            <a:pPr lvl="1"/>
            <a:r>
              <a:rPr lang="en-US" dirty="0" smtClean="0"/>
              <a:t>Deviations from path can lead to collisions</a:t>
            </a:r>
          </a:p>
          <a:p>
            <a:pPr lvl="1"/>
            <a:r>
              <a:rPr lang="en-US" dirty="0" smtClean="0"/>
              <a:t>Requires polygonal obstacles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05"/>
    </mc:Choice>
    <mc:Fallback xmlns="">
      <p:transition spd="slow" advTm="547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Alternatives…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care more about keeping our robot safe than about optimality?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2"/>
    </mc:Choice>
    <mc:Fallback xmlns="">
      <p:transition spd="slow" advTm="300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Alternatives…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care more about keeping our robot safe than about optimality?</a:t>
            </a:r>
            <a:endParaRPr lang="en-US" dirty="0"/>
          </a:p>
          <a:p>
            <a:r>
              <a:rPr lang="en-US" dirty="0" smtClean="0"/>
              <a:t>The other extreme: stay away from obstacles as far as possible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21" y="3250024"/>
            <a:ext cx="3289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77"/>
    </mc:Choice>
    <mc:Fallback xmlns="">
      <p:transition spd="slow" advTm="937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6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Control is easy:</a:t>
            </a:r>
          </a:p>
        </p:txBody>
      </p:sp>
    </p:spTree>
    <p:extLst>
      <p:ext uri="{BB962C8B-B14F-4D97-AF65-F5344CB8AC3E}">
        <p14:creationId xmlns:p14="http://schemas.microsoft.com/office/powerpoint/2010/main" val="2241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30"/>
    </mc:Choice>
    <mc:Fallback xmlns="">
      <p:transition spd="slow" advTm="1996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6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Control is easy: stay equidistant away from closest obstacles</a:t>
            </a:r>
          </a:p>
        </p:txBody>
      </p:sp>
    </p:spTree>
    <p:extLst>
      <p:ext uri="{BB962C8B-B14F-4D97-AF65-F5344CB8AC3E}">
        <p14:creationId xmlns:p14="http://schemas.microsoft.com/office/powerpoint/2010/main" val="8018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46"/>
    </mc:Choice>
    <mc:Fallback xmlns="">
      <p:transition spd="slow" advTm="713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Difficult </a:t>
            </a:r>
            <a:r>
              <a:rPr lang="en-US" sz="2400" dirty="0"/>
              <a:t>to compute in higher </a:t>
            </a:r>
            <a:r>
              <a:rPr lang="en-US" sz="2400" dirty="0" smtClean="0"/>
              <a:t>dimensions</a:t>
            </a:r>
            <a:endParaRPr lang="en-US" sz="2400" dirty="0"/>
          </a:p>
          <a:p>
            <a:r>
              <a:rPr lang="en-US" sz="2400" dirty="0" smtClean="0"/>
              <a:t>Staying away from obstacles is </a:t>
            </a:r>
            <a:r>
              <a:rPr lang="en-US" sz="2400" dirty="0"/>
              <a:t>not necessarily the </a:t>
            </a:r>
            <a:r>
              <a:rPr lang="en-US" sz="2400" dirty="0" smtClean="0"/>
              <a:t>best heuristic </a:t>
            </a:r>
          </a:p>
          <a:p>
            <a:pPr lvl="1"/>
            <a:r>
              <a:rPr lang="en-US" sz="2400" dirty="0" smtClean="0"/>
              <a:t>Can lead to </a:t>
            </a:r>
            <a:r>
              <a:rPr lang="en-US" sz="2400" dirty="0"/>
              <a:t>paths that are much too </a:t>
            </a:r>
            <a:r>
              <a:rPr lang="en-US" sz="2400" dirty="0" smtClean="0"/>
              <a:t>conservative</a:t>
            </a:r>
            <a:endParaRPr lang="en-US" sz="2400" dirty="0" smtClean="0"/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unstable: small </a:t>
            </a:r>
            <a:r>
              <a:rPr lang="en-US" sz="2400" dirty="0"/>
              <a:t>changes in </a:t>
            </a:r>
            <a:r>
              <a:rPr lang="en-US" sz="2400" dirty="0" smtClean="0"/>
              <a:t>obstacle configuration </a:t>
            </a:r>
            <a:r>
              <a:rPr lang="en-US" sz="2400" dirty="0"/>
              <a:t>can lead to large changes in </a:t>
            </a:r>
            <a:r>
              <a:rPr lang="en-US" sz="2400" dirty="0" smtClean="0"/>
              <a:t>the diagram</a:t>
            </a:r>
            <a:endParaRPr lang="en-US" sz="2400" dirty="0"/>
          </a:p>
        </p:txBody>
      </p:sp>
      <p:pic>
        <p:nvPicPr>
          <p:cNvPr id="5" name="Fortunes-algorith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3034364"/>
            <a:ext cx="4800600" cy="3823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181600"/>
            <a:ext cx="2269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Fortune’s Algorithm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4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58"/>
    </mc:Choice>
    <mc:Fallback xmlns="">
      <p:transition spd="slow" advTm="108358"/>
    </mc:Fallback>
  </mc:AlternateContent>
  <p:timing>
    <p:tnLst>
      <p:par>
        <p:cTn xmlns:p14="http://schemas.microsoft.com/office/powerpoint/2010/main"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Cell Decomposition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590675"/>
            <a:ext cx="69246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25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this be used?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"/>
    </mc:Choice>
    <mc:Fallback xmlns="">
      <p:transition spd="slow" advTm="27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209800"/>
            <a:ext cx="6943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181600"/>
            <a:ext cx="290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Identify adjacent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6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73"/>
    </mc:Choice>
    <mc:Fallback xmlns="">
      <p:transition spd="slow" advTm="2126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76425"/>
            <a:ext cx="6943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943600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improve the path?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181600"/>
            <a:ext cx="267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 over this graph</a:t>
            </a:r>
            <a:endParaRPr lang="en-US" sz="2400" dirty="0"/>
          </a:p>
        </p:txBody>
      </p:sp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9">
            <p14:nvContentPartPr>
              <p14:cNvPr id="6" name="Ink 5"/>
              <p14:cNvContentPartPr/>
              <p14:nvPr>
                <p:custDataLst>
                  <p:tags r:id="rId5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72236" y="2044821"/>
              <a:ext cx="5429416" cy="2251021"/>
            </p14:xfrm>
          </p:contentPart>
        </mc:Choice>
        <mc:Fallback>
          <p:pic>
            <p:nvPicPr>
              <p:cNvPr id="6" name="Ink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3236" y="2035821"/>
                <a:ext cx="5447417" cy="2269021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78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40"/>
    </mc:Choice>
    <mc:Fallback xmlns="">
      <p:transition spd="slow" advTm="2854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348805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Finding shortest path with costs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2590800"/>
            <a:ext cx="450410" cy="734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19" y="3370562"/>
            <a:ext cx="660400" cy="710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762" y="5732762"/>
            <a:ext cx="70943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17"/>
    </mc:Choice>
    <mc:Fallback xmlns="">
      <p:transition spd="slow" advTm="423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Adaptive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Quadtrees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13"/>
    </mc:Choice>
    <mc:Fallback xmlns="">
      <p:transition spd="slow" advTm="828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Adaptive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Quadtrees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ach internal node has 4 children</a:t>
            </a:r>
          </a:p>
          <a:p>
            <a:pPr lvl="1"/>
            <a:r>
              <a:rPr lang="en-US" dirty="0" smtClean="0"/>
              <a:t>Recursively sub-divide space into quadrants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5065221" cy="30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2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79"/>
    </mc:Choice>
    <mc:Fallback xmlns="">
      <p:transition spd="slow" advTm="1918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vs. fixed vs. adaptive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3497989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038600"/>
            <a:ext cx="3492500" cy="2385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600200"/>
            <a:ext cx="3507689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6400800"/>
            <a:ext cx="16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Pros and Cons?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2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29"/>
    </mc:Choice>
    <mc:Fallback xmlns="">
      <p:transition spd="slow" advTm="1233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in constructing map</a:t>
            </a:r>
          </a:p>
          <a:p>
            <a:r>
              <a:rPr lang="en-US" dirty="0" smtClean="0"/>
              <a:t>Computational complexity </a:t>
            </a:r>
          </a:p>
          <a:p>
            <a:pPr lvl="1"/>
            <a:r>
              <a:rPr lang="en-US" dirty="0" smtClean="0"/>
              <a:t>Planning over map</a:t>
            </a:r>
          </a:p>
          <a:p>
            <a:pPr lvl="1"/>
            <a:r>
              <a:rPr lang="en-US" dirty="0" smtClean="0"/>
              <a:t>Constructing map</a:t>
            </a:r>
          </a:p>
          <a:p>
            <a:r>
              <a:rPr lang="en-US" dirty="0" smtClean="0"/>
              <a:t>Map Accuracy</a:t>
            </a:r>
          </a:p>
          <a:p>
            <a:r>
              <a:rPr lang="en-US" dirty="0" smtClean="0"/>
              <a:t>Memory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6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24"/>
    </mc:Choice>
    <mc:Fallback xmlns="">
      <p:transition spd="slow" advTm="11102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Kinematics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Move</a:t>
            </a:r>
            <a:r>
              <a:rPr lang="en-US" dirty="0" smtClean="0"/>
              <a:t> were you want to go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Path planning</a:t>
            </a:r>
            <a:r>
              <a:rPr lang="en-US" dirty="0" smtClean="0"/>
              <a:t>: Decide where you want to go, and then use </a:t>
            </a:r>
            <a:r>
              <a:rPr lang="en-US" dirty="0" smtClean="0">
                <a:solidFill>
                  <a:srgbClr val="008000"/>
                </a:solidFill>
              </a:rPr>
              <a:t>Kinematics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Maps</a:t>
            </a:r>
          </a:p>
          <a:p>
            <a:pPr lvl="1"/>
            <a:r>
              <a:rPr lang="en-US" dirty="0" smtClean="0"/>
              <a:t>Representation: Turn the </a:t>
            </a:r>
            <a:r>
              <a:rPr lang="en-US" i="1" dirty="0" smtClean="0"/>
              <a:t>real world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 I can </a:t>
            </a:r>
            <a:r>
              <a:rPr lang="en-US" dirty="0" smtClean="0">
                <a:solidFill>
                  <a:srgbClr val="FF0000"/>
                </a:solidFill>
              </a:rPr>
              <a:t>plan </a:t>
            </a:r>
            <a:r>
              <a:rPr lang="en-US" dirty="0" smtClean="0"/>
              <a:t>over</a:t>
            </a:r>
          </a:p>
          <a:p>
            <a:r>
              <a:rPr lang="en-US" dirty="0" smtClean="0"/>
              <a:t>Localization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, how do I know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I am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Map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Oh man, how do I construct a map? Well, it probably depends on </a:t>
            </a:r>
            <a:r>
              <a:rPr lang="en-US" dirty="0" smtClean="0">
                <a:solidFill>
                  <a:srgbClr val="E46C0A"/>
                </a:solidFill>
              </a:rPr>
              <a:t>where I am</a:t>
            </a:r>
            <a:r>
              <a:rPr lang="en-US" dirty="0" smtClean="0"/>
              <a:t> and how I </a:t>
            </a:r>
            <a:r>
              <a:rPr lang="en-US" dirty="0" smtClean="0">
                <a:solidFill>
                  <a:srgbClr val="008000"/>
                </a:solidFill>
              </a:rPr>
              <a:t>move….</a:t>
            </a:r>
          </a:p>
        </p:txBody>
      </p:sp>
    </p:spTree>
    <p:extLst>
      <p:ext uri="{BB962C8B-B14F-4D97-AF65-F5344CB8AC3E}">
        <p14:creationId xmlns:p14="http://schemas.microsoft.com/office/powerpoint/2010/main" val="1925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32"/>
    </mc:Choice>
    <mc:Fallback xmlns="">
      <p:transition spd="slow" advTm="838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1-18 at 8.58.2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7934552" cy="5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31"/>
    </mc:Choice>
    <mc:Fallback xmlns="">
      <p:transition spd="slow" advTm="1163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navigate between A and 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components to this task:</a:t>
            </a:r>
          </a:p>
          <a:p>
            <a:pPr lvl="1"/>
            <a:r>
              <a:rPr lang="en-US" sz="2400" dirty="0" smtClean="0"/>
              <a:t>Navigation </a:t>
            </a:r>
            <a:r>
              <a:rPr lang="en-US" sz="2400" dirty="0"/>
              <a:t>without hitting obstacles</a:t>
            </a:r>
          </a:p>
          <a:p>
            <a:pPr lvl="1"/>
            <a:r>
              <a:rPr lang="en-US" sz="2400" dirty="0" smtClean="0"/>
              <a:t>Detection </a:t>
            </a:r>
            <a:r>
              <a:rPr lang="en-US" sz="2400" dirty="0"/>
              <a:t>of goal location</a:t>
            </a:r>
          </a:p>
          <a:p>
            <a:r>
              <a:rPr lang="en-US" sz="2400" dirty="0" smtClean="0"/>
              <a:t>Possible </a:t>
            </a:r>
            <a:r>
              <a:rPr lang="en-US" sz="2400" dirty="0"/>
              <a:t>by following always the left wall</a:t>
            </a:r>
          </a:p>
          <a:p>
            <a:pPr lvl="1"/>
            <a:r>
              <a:rPr lang="en-US" sz="2400" dirty="0" smtClean="0"/>
              <a:t>How to </a:t>
            </a:r>
            <a:r>
              <a:rPr lang="en-US" sz="2400" dirty="0"/>
              <a:t>detect that the goal is </a:t>
            </a:r>
            <a:r>
              <a:rPr lang="en-US" sz="2400" dirty="0" smtClean="0"/>
              <a:t>reached?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28022"/>
            <a:ext cx="4814888" cy="31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495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“behavior</a:t>
            </a:r>
            <a:r>
              <a:rPr lang="en-US" dirty="0"/>
              <a:t> </a:t>
            </a:r>
            <a:r>
              <a:rPr lang="en-US" dirty="0" smtClean="0"/>
              <a:t>based </a:t>
            </a:r>
            <a:r>
              <a:rPr lang="en-US" dirty="0"/>
              <a:t>navigation”</a:t>
            </a:r>
          </a:p>
          <a:p>
            <a:pPr algn="ctr"/>
            <a:r>
              <a:rPr lang="en-US" i="1" dirty="0" smtClean="0"/>
              <a:t>It can work in some environments but not in all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3962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03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53"/>
    </mc:Choice>
    <mc:Fallback xmlns="">
      <p:transition spd="slow" advTm="667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navigate between A and 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Map </a:t>
            </a:r>
            <a:r>
              <a:rPr lang="en-US" sz="2400" u="sng" dirty="0"/>
              <a:t>based navigation</a:t>
            </a:r>
            <a:r>
              <a:rPr lang="en-US" sz="2400" dirty="0"/>
              <a:t> relies on a map</a:t>
            </a:r>
          </a:p>
          <a:p>
            <a:pPr lvl="1"/>
            <a:r>
              <a:rPr lang="en-US" sz="2200" dirty="0" smtClean="0"/>
              <a:t>Assuming </a:t>
            </a:r>
            <a:r>
              <a:rPr lang="en-US" sz="2200" dirty="0"/>
              <a:t>that the map is known, at every time step the robot has to localize itself in </a:t>
            </a:r>
            <a:r>
              <a:rPr lang="en-US" sz="2200" dirty="0" smtClean="0"/>
              <a:t>the </a:t>
            </a:r>
            <a:r>
              <a:rPr lang="en-US" sz="2400" dirty="0" smtClean="0"/>
              <a:t>map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How</a:t>
            </a:r>
            <a:r>
              <a:rPr lang="en-US" sz="2400" dirty="0"/>
              <a:t>?</a:t>
            </a:r>
          </a:p>
          <a:p>
            <a:pPr lvl="1"/>
            <a:r>
              <a:rPr lang="en-US" sz="2200" dirty="0" smtClean="0"/>
              <a:t>If </a:t>
            </a:r>
            <a:r>
              <a:rPr lang="en-US" sz="2200" dirty="0"/>
              <a:t>we know the start position, we can use wheel </a:t>
            </a:r>
            <a:r>
              <a:rPr lang="en-US" sz="2200" dirty="0" err="1"/>
              <a:t>odometry</a:t>
            </a:r>
            <a:r>
              <a:rPr lang="en-US" sz="2200" dirty="0"/>
              <a:t> or dead reckoning.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28022"/>
            <a:ext cx="4814888" cy="31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5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2"/>
    </mc:Choice>
    <mc:Fallback xmlns="">
      <p:transition spd="slow" advTm="237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Odometry and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a map as the robot is exploring the environment.</a:t>
            </a:r>
          </a:p>
          <a:p>
            <a:r>
              <a:rPr lang="en-US" sz="2400" dirty="0" smtClean="0"/>
              <a:t>If we assume that our </a:t>
            </a:r>
            <a:r>
              <a:rPr lang="en-US" sz="2400" dirty="0" err="1" smtClean="0"/>
              <a:t>odometry</a:t>
            </a:r>
            <a:r>
              <a:rPr lang="en-US" sz="2400" dirty="0" smtClean="0"/>
              <a:t> is perfect, could get something like this: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5043487" cy="34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4637" y="560403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trust </a:t>
            </a:r>
            <a:r>
              <a:rPr lang="en-US" dirty="0" err="1" smtClean="0"/>
              <a:t>odometry</a:t>
            </a:r>
            <a:r>
              <a:rPr lang="en-US" dirty="0" smtClean="0"/>
              <a:t> so we must localize as we’re mapping.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73"/>
    </mc:Choice>
    <mc:Fallback xmlns="">
      <p:transition spd="slow" advTm="1411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Effector noise / </a:t>
            </a:r>
            <a:r>
              <a:rPr lang="en-US" dirty="0" err="1"/>
              <a:t>Odometry</a:t>
            </a:r>
            <a:r>
              <a:rPr lang="en-US" dirty="0"/>
              <a:t> Error</a:t>
            </a:r>
          </a:p>
          <a:p>
            <a:pPr lvl="1"/>
            <a:r>
              <a:rPr lang="en-US" dirty="0"/>
              <a:t>Distance movement estimation</a:t>
            </a:r>
          </a:p>
          <a:p>
            <a:pPr lvl="1"/>
            <a:r>
              <a:rPr lang="en-US" dirty="0"/>
              <a:t>Turn error: turning estimation</a:t>
            </a:r>
          </a:p>
          <a:p>
            <a:pPr lvl="1"/>
            <a:r>
              <a:rPr lang="en-US" dirty="0"/>
              <a:t>Drift Error: difference in error of wheels</a:t>
            </a:r>
          </a:p>
          <a:p>
            <a:r>
              <a:rPr lang="en-US" dirty="0" smtClean="0"/>
              <a:t>Sensor noise</a:t>
            </a:r>
          </a:p>
          <a:p>
            <a:pPr lvl="1"/>
            <a:r>
              <a:rPr lang="en-US" dirty="0" smtClean="0"/>
              <a:t>False positive readings, false negative readings, noisy readings</a:t>
            </a:r>
          </a:p>
          <a:p>
            <a:r>
              <a:rPr lang="en-US" dirty="0" smtClean="0"/>
              <a:t>Sensor aliasing</a:t>
            </a:r>
          </a:p>
          <a:p>
            <a:pPr lvl="1"/>
            <a:r>
              <a:rPr lang="en-US" dirty="0" smtClean="0"/>
              <a:t>Multiple locations appear the same to the sensors</a:t>
            </a:r>
          </a:p>
        </p:txBody>
      </p:sp>
    </p:spTree>
    <p:extLst>
      <p:ext uri="{BB962C8B-B14F-4D97-AF65-F5344CB8AC3E}">
        <p14:creationId xmlns:p14="http://schemas.microsoft.com/office/powerpoint/2010/main" val="18676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58"/>
    </mc:Choice>
    <mc:Fallback xmlns="">
      <p:transition spd="slow" advTm="672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124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 smtClean="0">
                <a:latin typeface="Times New Roman"/>
                <a:cs typeface="Times New Roman"/>
              </a:rPr>
              <a:t>Assume </a:t>
            </a:r>
            <a:r>
              <a:rPr lang="en-US" dirty="0">
                <a:latin typeface="Times New Roman"/>
                <a:cs typeface="Times New Roman"/>
              </a:rPr>
              <a:t>that ordering is defined by, and ties are always broken </a:t>
            </a:r>
            <a:r>
              <a:rPr lang="en-US" dirty="0" smtClean="0">
                <a:latin typeface="Times New Roman"/>
                <a:cs typeface="Times New Roman"/>
              </a:rPr>
              <a:t>by </a:t>
            </a:r>
            <a:r>
              <a:rPr lang="en-US" dirty="0">
                <a:latin typeface="Times New Roman"/>
                <a:cs typeface="Times New Roman"/>
              </a:rPr>
              <a:t>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Depth First Search? Assume DFS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295400" y="762000"/>
            <a:ext cx="5791200" cy="2667000"/>
            <a:chOff x="1295400" y="762000"/>
            <a:chExt cx="5791200" cy="2667000"/>
          </a:xfrm>
        </p:grpSpPr>
        <p:sp>
          <p:nvSpPr>
            <p:cNvPr id="2" name="Oval 1"/>
            <p:cNvSpPr/>
            <p:nvPr/>
          </p:nvSpPr>
          <p:spPr>
            <a:xfrm>
              <a:off x="2667000" y="12954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54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362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191000" y="762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91000" y="18288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191000" y="28956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12192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2286000"/>
              <a:ext cx="5334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5" idx="7"/>
              <a:endCxn id="2" idx="2"/>
            </p:cNvCxnSpPr>
            <p:nvPr/>
          </p:nvCxnSpPr>
          <p:spPr>
            <a:xfrm flipV="1">
              <a:off x="1750685" y="1562100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5"/>
              <a:endCxn id="6" idx="2"/>
            </p:cNvCxnSpPr>
            <p:nvPr/>
          </p:nvCxnSpPr>
          <p:spPr>
            <a:xfrm>
              <a:off x="1750685" y="2284085"/>
              <a:ext cx="9163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" idx="4"/>
              <a:endCxn id="6" idx="0"/>
            </p:cNvCxnSpPr>
            <p:nvPr/>
          </p:nvCxnSpPr>
          <p:spPr>
            <a:xfrm>
              <a:off x="2933700" y="18288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" idx="7"/>
              <a:endCxn id="7" idx="2"/>
            </p:cNvCxnSpPr>
            <p:nvPr/>
          </p:nvCxnSpPr>
          <p:spPr>
            <a:xfrm flipV="1">
              <a:off x="3122285" y="1028700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3"/>
              <a:endCxn id="6" idx="7"/>
            </p:cNvCxnSpPr>
            <p:nvPr/>
          </p:nvCxnSpPr>
          <p:spPr>
            <a:xfrm flipH="1">
              <a:off x="3122285" y="1217285"/>
              <a:ext cx="1146830" cy="12230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" idx="5"/>
              <a:endCxn id="8" idx="1"/>
            </p:cNvCxnSpPr>
            <p:nvPr/>
          </p:nvCxnSpPr>
          <p:spPr>
            <a:xfrm>
              <a:off x="3122285" y="1750685"/>
              <a:ext cx="1146830" cy="1562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8" idx="3"/>
            </p:cNvCxnSpPr>
            <p:nvPr/>
          </p:nvCxnSpPr>
          <p:spPr>
            <a:xfrm flipV="1">
              <a:off x="3200400" y="22840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5"/>
              <a:endCxn id="9" idx="2"/>
            </p:cNvCxnSpPr>
            <p:nvPr/>
          </p:nvCxnSpPr>
          <p:spPr>
            <a:xfrm>
              <a:off x="3122285" y="2817485"/>
              <a:ext cx="1068715" cy="3448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0"/>
              <a:endCxn id="8" idx="4"/>
            </p:cNvCxnSpPr>
            <p:nvPr/>
          </p:nvCxnSpPr>
          <p:spPr>
            <a:xfrm flipV="1">
              <a:off x="4457700" y="236220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6"/>
              <a:endCxn id="10" idx="3"/>
            </p:cNvCxnSpPr>
            <p:nvPr/>
          </p:nvCxnSpPr>
          <p:spPr>
            <a:xfrm flipV="1">
              <a:off x="4724400" y="1674485"/>
              <a:ext cx="1144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6"/>
              <a:endCxn id="10" idx="1"/>
            </p:cNvCxnSpPr>
            <p:nvPr/>
          </p:nvCxnSpPr>
          <p:spPr>
            <a:xfrm>
              <a:off x="4724400" y="1028700"/>
              <a:ext cx="1144915" cy="268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5"/>
              <a:endCxn id="11" idx="1"/>
            </p:cNvCxnSpPr>
            <p:nvPr/>
          </p:nvCxnSpPr>
          <p:spPr>
            <a:xfrm>
              <a:off x="6246485" y="1674485"/>
              <a:ext cx="384830" cy="6896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1" idx="3"/>
            </p:cNvCxnSpPr>
            <p:nvPr/>
          </p:nvCxnSpPr>
          <p:spPr>
            <a:xfrm flipV="1">
              <a:off x="4724400" y="2741285"/>
              <a:ext cx="1906915" cy="421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1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6"/>
    </mc:Choice>
    <mc:Fallback xmlns="">
      <p:transition spd="slow" advTm="100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dirty="0" smtClean="0"/>
              <a:t>Simple error model from kinematics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20188"/>
            <a:ext cx="7391400" cy="60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9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5"/>
            <a:ext cx="8229600" cy="4525963"/>
          </a:xfrm>
        </p:spPr>
        <p:txBody>
          <a:bodyPr/>
          <a:lstStyle/>
          <a:p>
            <a:r>
              <a:rPr lang="en-US" dirty="0" smtClean="0"/>
              <a:t>but now add in turning…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01760"/>
            <a:ext cx="7277100" cy="60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5"/>
            <a:ext cx="8229600" cy="65332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 this leads to things like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(Dieter Fox @ CMU)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Occupancy Grid, accounting for C-Space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41210"/>
              </p:ext>
            </p:extLst>
          </p:nvPr>
        </p:nvGraphicFramePr>
        <p:xfrm>
          <a:off x="609599" y="1150713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44557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0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437"/>
    </mc:Choice>
    <mc:Fallback xmlns="">
      <p:transition spd="slow" advTm="6264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Occupancy grids perform exhaustive search across the state space.</a:t>
            </a:r>
          </a:p>
          <a:p>
            <a:pPr lvl="1"/>
            <a:r>
              <a:rPr lang="en-US" dirty="0" smtClean="0"/>
              <a:t>Represent and evaluate a far greater number of world states than the robot would actually need to traverse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What can we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1695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"/>
    </mc:Choice>
    <mc:Fallback xmlns="">
      <p:transition spd="slow" advTm="10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Idea:</a:t>
            </a:r>
          </a:p>
          <a:p>
            <a:r>
              <a:rPr lang="en-US" sz="2800" dirty="0"/>
              <a:t>Avoid searching entire space</a:t>
            </a:r>
          </a:p>
          <a:p>
            <a:r>
              <a:rPr lang="en-US" sz="2800" dirty="0"/>
              <a:t>Pre-compute a (hopefully) small graph (i.e., a roadmap) such that staying on the “roads” will avoid obstacles</a:t>
            </a:r>
          </a:p>
          <a:p>
            <a:r>
              <a:rPr lang="en-US" sz="2800" dirty="0"/>
              <a:t>Find a path from </a:t>
            </a:r>
            <a:r>
              <a:rPr lang="en-US" sz="2800" dirty="0" err="1"/>
              <a:t>q</a:t>
            </a:r>
            <a:r>
              <a:rPr lang="en-US" sz="2800" baseline="-25000" dirty="0" err="1"/>
              <a:t>start</a:t>
            </a:r>
            <a:r>
              <a:rPr lang="en-US" sz="2800" dirty="0"/>
              <a:t> to closest point on </a:t>
            </a:r>
            <a:r>
              <a:rPr lang="en-US" sz="2800" dirty="0" smtClean="0"/>
              <a:t>roadmap</a:t>
            </a:r>
            <a:endParaRPr lang="en-US" sz="2800" dirty="0"/>
          </a:p>
          <a:p>
            <a:r>
              <a:rPr lang="en-US" sz="2800" dirty="0"/>
              <a:t>Use roadmap to find path to </a:t>
            </a:r>
            <a:r>
              <a:rPr lang="en-US" sz="2800" dirty="0" err="1"/>
              <a:t>q</a:t>
            </a:r>
            <a:r>
              <a:rPr lang="en-US" sz="2800" baseline="-25000" dirty="0" err="1"/>
              <a:t>goal</a:t>
            </a:r>
            <a:endParaRPr lang="en-US" sz="2800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38"/>
    </mc:Choice>
    <mc:Fallback xmlns="">
      <p:transition spd="slow" advTm="521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between Two Points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552434"/>
            <a:ext cx="5795962" cy="475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7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9"/>
    </mc:Choice>
    <mc:Fallback xmlns="">
      <p:transition spd="slow" advTm="77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with Obstacles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8" y="1493936"/>
            <a:ext cx="5859262" cy="481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iact="http://schemas.microsoft.com/office/powerpoint/2014/inkAction" xmlns:p14="http://schemas.microsoft.com/office/powerpoint/2010/main" xmlns="" Requires="p14 iact">
          <p:contentPart p14:bwMode="auto" r:id="rId8">
            <p14:nvContentPartPr>
              <p14:cNvPr id="4" name="Ink 3"/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760705" y="1955334"/>
              <a:ext cx="4810743" cy="3949093"/>
            </p14:xfrm>
          </p:contentPart>
        </mc:Choice>
        <mc:Fallback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1705" y="1946334"/>
                <a:ext cx="4828743" cy="39670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6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1"/>
    </mc:Choice>
    <mc:Fallback xmlns="">
      <p:transition spd="slow" advTm="218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Algorithms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84890"/>
            <a:ext cx="5681662" cy="46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30"/>
    </mc:Choice>
    <mc:Fallback xmlns="">
      <p:transition spd="slow" advTm="438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9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B2kLT8JAwAAAAIAAAAhAAAABwMAAAAAAQAAAAgAAAAECUlua0F0b21WMQIAAAAJBAAAAAkFAAAADQYFBAAAAAtQZW5TdHJva2VWMQQAAAAKQXR0cmlidXRlcwVUcmFjZQlTdGFydFRpbWUEVHlwZQQEAAQPUGVuQXR0cmlidXRlc1YxAgAAAApJbmtUcmFjZVYxAgAAABAMQWN0aW9uVHlwZVYxAgAAAAIAAAAJBgAAAAkHAAAAve0BAAAAAAAF+P///wxBY3Rpb25UeXBlVjEBAAAAB3ZhbHVlX18ACAIAAAAAAAAAAQUAAAAEAAAACQkAAAAJCgAAALxgAwAAAAAAAfX////4////AAAAAAUGAAAAD1BlbkF0dHJpYnV0ZXNWMQoAAAAHX2NvbG9yQQdfY29sb3JSB19jb2xvckcHX2NvbG9yQgpGaXRUb0N1cnZlBkhlaWdodA5JZ25vcmVQcmVzc3VyZQ1Jc0hpZ2hsaWdodGVyBVNoYXBlBVdpZHRoAAAAAAAAAAAEAAICAgIBBgEBDEJydXNoU2hhcGVWMQIAAAAGAgAAAP8AnkkAAAAAAAAACEAAAAX0////DEJydXNoU2hhcGVWMQEAAAAHdmFsdWVfXwAIAgAAAAEAAAAAAAAAAAAIQAUHAAAACklua1RyYWNlVjEDAAAADUxpc3RgMStfaXRlbXMMTGlzdGAxK19zaXplD0xpc3RgMStfdmVyc2lvbgQAABhTaGFyZWQuSW5raW5nLklua1BvaW50W10CAAAACAgCAAAACQ0AAACQAAAAkAAAAAEJAAAABgAAAP8AnkkAAAAAAAAACEAAAAHy////9P///wEAAAAAAAAAAAAIQAEKAAAABwAAAAkPAAAABAAAAAQAAAAHDQAAAAABAAAAAAEAAAQKSW5rUG9pbnRWMQI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NcAcPAAAAAAEAAAAEAAAABApJbmtQb2ludFYxAgAAAAmgAAAACaEAAAAJogAAAAmjAAAABRAAAAAKSW5rUG9pbnRWMQQAAAABWAFZDlByZXNzdXJlRmFjdG9yCVRpbWVTdGFtcAAAAAAGBgsQAgAAAOBiXGzCyIg/YZtaVzX27D8AALA9AAAAAAAAAAABEQAAABAAAAAADVUojAGGP9fe8jVL6uw/AAACPhAAAAAAAAAAARIAAAAQAAAA4Cj32MzDgj8nYVjKWeLsPwAACz4QAAAAAAAAAAETAAAAEAAAAMBshfwIH34/deO9Xmja7D8AAAk+EAAAAAAAAAABFAAAABAAAADAMyvP5ER8P52k8Khv1uw/AAAfPiAAAAAAAAAAARUAAAAQAAAAgPrQocBqej/FZSPzdtLsPwAAIz4gAAAAAAAAAAEWAAAAEAAAAIDBdnSckHg/7SZWPX7O7D8AAD0+LwAAAAAAAAABFwAAABAAAAAAiBxHeLZ2Pzupu9GMxuw/AABDPi8AAAAAAAAAARgAAAAQAAAAwE7CGVTcdD+LKyFmm77sPwAAWj4/AAAAAAAAAAEZAAAAEAAAAIAVaOwvAnM/262G+qm27D8AAF8+PwAAAAAAAAABGgAAABAAAAAA3A2/CyhxPykw7I64ruw/AABrPk4AAAAAAAAAARsAAAAQAAAAgL9gqPk6cD95slEjx6bsPwAAbj5OAAAAAAAAAAEcAAAAEAAAAABGZyPPm24/xzS3t9We7D8AgII+TgAAAAAAAAABHQAAABAAAACADA32qsFsP+/16QHdmuw/AICFPl4AAAAAAAAAAR4AAAAQAAAAgNOyyIbnaj8XtxxM5JbsPwAAjj5eAAAAAAAAAAEfAAAAEAAAAICaWJtiDWk/P3hPluuS7D8AgJA+XgAAAAAAAAABIAAAABAAAACAmlibYg1pPz94T5brkuw/AACUPm4AAAAAAAAAASEAAAAQAAAAgJpYm2INaT8/eE+W65LsPwAAlT5uAAAAAAAAAAEiAAAAEAAAAICaWJtiDWk/P3hPluuS7D8AgJU+fQAAAAAAAAABIwAAABAAAACAmlibYg1pPz94T5brkuw/AACWPn0AAAAAAAAAASQAAAAQAAAAgJpYm2INaT8/eE+W65LsPwAAnj6NAAAAAAAAAAElAAAAEAAAAICaWJtiDWk/P3hPluuS7D8AAKA+jQAAAAAAAAABJgAAABAAAACAmlibYg1pPz94T5brkuw/AICiPp0AAAAAAAAAAScAAAAQAAAAgJpYm2INaT8/eE+W65LsPwCAoz6dAAAAAAAAAAEoAAAAEAAAAICaWJtiDWk/P3hPluuS7D8AgKY+rAAAAAAAAAABKQAAABAAAACA07LIhudqPxe3HEzkluw/AACnPqwAAAAAAAAAASoAAAAQAAAAgAwN9qrBbD/v9ekB3ZrsPwAAqT68AAAAAAAAAAErAAAAEAAAAABGZyPPm24/xzS3t9We7D8AgKk+vAAAAAAAAAABLAAAABAAAACAv2Co+TpwP6FzhG3Oouw/AACuPssAAAAAAAAAAS0AAAAQAAAAANwNvwsocT95slEjx6bsPwAArz7LAAAAAAAAAAEuAAAAEAAAAAD5utUdFXI/UfEe2b+q7D8AALE+2wAAAAAAAAABLwAAABAAAACAFWjsLwJzPykw7I64ruw/AICxPtsAAAAAAAAAATAAAAAQAAAAADIVA0Lvcz8Bb7lEsbLsPwAAsz7rAAAAAAAAAAExAAAAEAAAAAAyFQNC73M/AW+5RLGy7D8AgLM+6wAAAAAAAAABMgAAABAAAADATsIZVNx0P9uthvqptuw/AAC1PvoAAAAAAAAAATMAAAAQAAAAwE7CGVTcdD/brYb6qbbsPwCAtT76AAAAAAAAAAE0AAAAEAAAAMBOwhlU3HQ/262G+qm27D8AAL4++gAAAAAAAAABNQAAABAAAACAa28wZsl1P7PsU7Ciuuw/AADAPhoBAAAAAAAAATYAAAAQAAAAgGtvMGbJdT+z7FOworrsPwCAxT4aAQAAAAAAAAE3AAAAEAAAAIBrbzBmyXU/s+xTsKK67D8AAMc+GgEAAAAAAAABOAAAABAAAACAa28wZsl1P7PsU7Ciuuw/AADNPhoBAAAAAAAAATkAAAAQAAAAgGtvMGbJdT+z7FOworrsPwCAzj4pAQAAAAAAAAE6AAAAEAAAAACIHEd4tnY/iyshZpu+7D8AANE+KQEAAAAAAAABOwAAABAAAAAAiBxHeLZ2P4srIWabvuw/AIDRPkgBAAAAAAAAATwAAAAQAAAAAIgcR3i2dj+LKyFmm77sPwCA0T5IAQAAAAAAAAE9AAAAEAAAAICkyV2Ko3c/Y2ruG5TC7D8AANI+SAEAAAAAAAABPgAAABAAAACApMldiqN3P2Nq7huUwuw/AADSPkgBAAAAAAAAAT8AAAAQAAAAgKTJXYqjdz9jau4blMLsPwAA0j5YAQAAAAAAAAFAAAAAEAAAAIDBdnSckHg/O6m70YzG7D8AgNA+WAEAAAAAAAABQQAAABAAAACAwXZ0nJB4Pzupu9GMxuw/AADQPmgBAAAAAAAAAUIAAAAQAAAAgPrQocBqej/tJlY9fs7sPwCA0T5oAQAAAAAAAAFDAAAAEAAAAMAzK8/kRHw/xWUj83bS7D8AgNE+hwEAAAAAAAABRAAAABAAAADAbIX8CB9+P52k8Khv1uw/AIDRPocBAAAAAAAAAUUAAAAQAAAAAKbfKS35fz+dpPCob9bsPwCA0D6HAQAAAAAAAAFGAAAAEAAAAGAMSsK61oE/naTwqG/W7D8AANM+pgEAAAAAAAABRwAAABAAAABAt03kVTqDP52k8Khv1uw/AIDTPqYBAAAAAAAAAUgAAAAQAAAAQGJRBvGdhD+dpPCob9bsPwAA0j6mAQAAAAAAAAFJAAAAEAAAAAANVSiMAYY/naTwqG/W7D8AANI+tgEAAAAAAAABSgAAABAAAACgKQI/nu6GP52k8Khv1uw/AADSPrYBAAAAAAAAAUsAAAAQAAAAYEavVbDbhz+dpPCob9bsPwAA0j7FAQAAAAAAAAFMAAAAEAAAAKDUBWE5Uog/naTwqG/W7D8AANM+xQEAAAAAAAABTQAAABAAAACg1AVhOVKIP52k8Khv1uw/AIDTPtUBAAAAAAAAAU4AAAAQAAAAoNQFYTlSiD+dpPCob9bsPwAA1T7VAQAAAAAAAAFPAAAAEAAAAKDUBWE5Uog/naTwqG/W7D8AgNU+5QEAAAAAAAABUAAAABAAAADgYlxswsiIP52k8Khv1uw/AADaPuUBAAAAAAAAAVEAAAAQAAAA4GJcbMLIiD+dpPCob9bsPwAA2z70AQAAAAAAAAFSAAAAEAAAACDxsndLP4k/naTwqG/W7D8AgN4+9AEAAAAAAAABUwAAABAAAAAg8bJ3Sz+JP52k8Khv1uw/AADfPvQBAAAAAAAAAVQAAAAQAAAAIPGyd0s/iT+dpPCob9bsPwAA4T4EAgAAAAAAAAFVAAAAEAAAACDxsndLP4k/naTwqG/W7D8AgOE+BAIAAAAAAAABVgAAABAAAAAg8bJ3Sz+JP52k8Khv1uw/AADmPiMCAAAAAAAAAVcAAAAQAAAAIPGyd0s/iT+dpPCob9bsPwAA5z4jAgAAAAAAAAFYAAAAEAAAACDxsndLP4k/naTwqG/W7D8AgPE+IwIAAAAAAAABWQAAABAAAAAg8bJ3Sz+JP52k8Khv1uw/AIDzPiMCAAAAAAAAAVoAAAAQAAAAIPGyd0s/iT+dpPCob9bsPwCA+T4zAgAAAAAAAAFbAAAAEAAAACDxsndLP4k/xWUj83bS7D8AAPs+MwIAAAAAAAABXAAAABAAAAAg8bJ3Sz+JP8VlI/N20uw/AAD9PkICAAAAAAAAAV0AAAAQAAAAIPGyd0s/iT/tJlY9fs7sPwCA/T5CAgAAAAAAAAFeAAAAEAAAACDxsndLP4k/FeiIh4XK7D8AgPw+UgIAAAAAAAABXwAAABAAAAAg8bJ3Sz+JPzupu9GMxuw/AAD8PlICAAAAAAAAAWAAAAAQAAAA4GJcbMLIiD87qbvRjMbsPwAA/D5iAgAAAAAAAAFhAAAAEAAAAOBiXGzCyIg/Y2ruG5TC7D8AAPw+YgIAAAAAAAABYgAAABAAAADgYlxswsiIP4srIWabvuw/AID+PmICAAAAAAAAAWMAAAAQAAAA4GJcbMLIiD+z7FOworrsPwAA/z6BAgAAAAAAAAFkAAAAEAAAAKDUBWE5Uog/262G+qm27D8AAP4+gQIAAAAAAAABZQAAABAAAABgRq9VsNuHPwFvuUSxsuw/AAD+PoECAAAAAAAAAWYAAAAQAAAAYEavVbDbhz8pMOyOuK7sPwAA/j6BAgAAAAAAAAFnAAAAEAAAAGBGr1Ww24c/UfEe2b+q7D8AAP4+kQIAAAAAAAABaAAAABAAAACgKQI/nu6GP3myUSPHpuw/AAD+PpECAAAAAAAAAWkAAAAQAAAAAA1VKIwBhj+hc4RtzqLsPwAA/j6wAgAAAAAAAAFqAAAAEAAAAMB+/hwDi4U/xzS3t9We7D8AAP4+sAIAAAAAAAABawAAABAAAABAYlEG8Z2EP+/16QHdmuw/AID8PrACAAAAAAAAAWwAAAAQAAAAwNP6+mcnhD/v9ekB3ZrsPwAA/D7PAgAAAAAAAAFtAAAAEAAAAIBFpO/esIM/7/XpAd2a7D8AgP0+zwIAAAAAAAABbgAAABAAAABAt03kVTqDP+/16QHdmuw/AID9Ps8CAAAAAAAAAW8AAAAQAAAA4Cj32MzDgj/v9ekB3ZrsPwCA/T7PAgAAAAAAAAFwAAAAEAAAAOAo99jMw4I/7/XpAd2a7D8AAP4+3wIAAAAAAAABcQAAABAAAACgmqDNQ02CP+/16QHdmuw/AID8Pt8CAAAAAAAAAXIAAAAQAAAAoJqgzUNNgj/v9ekB3ZrsPwAA/D7uAgAAAAAAAAFzAAAAEAAAAGAMSsK61oE/7/XpAd2a7D8AAPw+7gIAAAAAAAABdAAAABAAAABgDErCutaBP+/16QHdmuw/AAD8Pv4CAAAAAAAAAXUAAAAQAAAAYAxKwrrWgT/v9ekB3ZrsPwAA/D7+AgAAAAAAAAF2AAAAEAAAAGAMSsK61oE/7/XpAd2a7D8AAPw+DgMAAAAAAAABdwAAABAAAABgDErCutaBP+/16QHdmuw/AAD9Pg4DAAAAAAAAAXgAAAAQAAAAYAxKwrrWgT/v9ekB3ZrsPwCA/T4dAwAAAAAAAAF5AAAAEAAAAGAMSsK61oE/F7ccTOSW7D8AgPw+HQMAAAAAAAABegAAABAAAABgDErCutaBPxe3HEzkluw/AAD8Pi0DAAAAAAAAAXsAAAAQAAAAYAxKwrrWgT8XtxxM5JbsPwCA+j4tAwAAAAAAAAF8AAAAEAAAAGAMSsK61oE/F7ccTOSW7D8AgPg+PAMAAAAAAAABfQAAABAAAADgKPfYzMOCPxe3HEzkluw/AAD4PjwDAAAAAAAAAX4AAAAQAAAA4Cj32MzDgj8XtxxM5JbsPwCA+j5cAwAAAAAAAAF/AAAAEAAAAIBFpO/esIM/F7ccTOSW7D8AAPs+XAMAAAAAAAABgAAAABAAAACARaTv3rCDPxe3HEzkluw/AAD9PlwDAAAAAAAAAYEAAAAQAAAAQGJRBvGdhD8XtxxM5JbsPwCA/T5rAwAAAAAAAAGCAAAAEAAAAMDT+vpnJ4Q/F7ccTOSW7D8AgP0+awMAAAAAAAABgwAAABAAAADA0/r6ZyeEPxe3HEzkluw/AAD+PmsDAAAAAAAAAYQAAAAQAAAAQGJRBvGdhD8XtxxM5JbsPwCA/D6LAwAAAAAAAAGFAAAAEAAAAEBiUQbxnYQ/F7ccTOSW7D8AgPo+iwMAAAAAAAABhgAAABAAAADAfv4cA4uFPxe3HEzkluw/AAD6PosDAAAAAAAAAYcAAAAQAAAAwH7+HAOLhT8XtxxM5JbsPwCA+z6qAwAAAAAAAAGIAAAAEAAAAEBiUQbxnYQ/F7ccTOSW7D8AgPs+qgMAAAAAAAABiQAAABAAAADAfv4cA4uFPxe3HEzkluw/AID7PqoDAAAAAAAAAYoAAAAQAAAAwH7+HAOLhT8XtxxM5JbsPwAA/D65AwAAAAAAAAGLAAAAEAAAAMB+/hwDi4U/F7ccTOSW7D8AAPw+uQMAAAAAAAABjAAAABAAAABAYlEG8Z2EPxe3HEzkluw/AAD8Pr4DAAAAAAAAAY0AAAAQAAAAwH7+HAOLhT8XtxxM5JbsPwAA/D6+AwAAAAAAAAGOAAAAEAAAAEBiUQbxnYQ/F7ccTOSW7D8AAP0+zgMAAAAAAAABjwAAABAAAABAYlEG8Z2EPxe3HEzkluw/AID9Ps4DAAAAAAAAAZAAAAAQAAAAwNP6+mcnhD8XtxxM5JbsPwCA/D7dAwAAAAAAAAGRAAAAEAAAAEBiUQbxnYQ/F7ccTOSW7D8AAPw+3QMAAAAAAAABkgAAABAAAABAYlEG8Z2EPxe3HEzkluw/AAD8Pt0DAAAAAAAAAZMAAAAQAAAAQGJRBvGdhD8XtxxM5JbsPwAA/D79AwAAAAAAAAGUAAAAEAAAAEBiUQbxnYQ/F7ccTOSW7D8AAPw+/QMAAAAAAAABlQAAABAAAADA0/r6ZyeEPxe3HEzkluw/AID6PgwEAAAAAAAAAZYAAAAQAAAAwNP6+mcnhD8XtxxM5JbsPwAA+j4MBAAAAAAAAAGXAAAAEAAAAIBFpO/esIM/F7ccTOSW7D8AgPs+DAQAAAAAAAABmAAAABAAAACARaTv3rCDPxe3HEzkluw/AID7PhwEAAAAAAAAAZkAAAAQAAAAgEWk796wgz8XtxxM5JbsPwCA+z4cBAAAAAAAAAGaAAAAEAAAAIBFpO/esIM/F7ccTOSW7D8AAPw+KwQAAAAAAAABmwAAABAAAACARaTv3rCDPxe3HEzkluw/AAD8PisEAAAAAAAAAZwAAAAQAAAAwH7+HAOLhT+hc4RtzqLsPwCA3j5LBAAAAAAAAAGdAAAAEAAAAGCbqzMVeIY/AW+5RLGy7D8AANg+SwQAAAAAAAABngAAABAAAABgRq9VsNuHP+0mVj1+zuw/AAB3PksEAAAAAAAAAZ8AAAAQAAAA4GJcbMLIiD+JXI2hPPLsPwAATT56BAAAAAAAAAGgAAAAEAAAAKURkGvjEOQ/E+TEDg335T8AAFA9AAAAAAAAAAABoQAAABAAAABqt2JHCQ/kPxPkxA4N9+U/AACWPQ8AAAAAAAAAAaIAAAAQAAAApRGQa+MQ5D8T5MQODfflPwAAnj0PAAAAAAAAAAGjAAAAEAAAAN1rvY+9EuQ/E+TEDg335T8AAJw9DwAAAAAAAA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23|9.347|20.1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51|16.70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B2kLT8JAwAAAAEAAAALAAAABwMAAAAAAQAAAAQAAAAECUlua0F0b21WMQIAAAAJBAAAAA0DBQQAAAALUGVuU3Ryb2tlVjEEAAAACkF0dHJpYnV0ZXMFVHJhY2UJU3RhcnRUaW1lBFR5cGUEBAAED1BlbkF0dHJpYnV0ZXNWMQIAAAAKSW5rVHJhY2VWMQIAAAAQDEFjdGlvblR5cGVWMQIAAAACAAAACQUAAAAJBgAAANE6AAAAAAAABfn///8MQWN0aW9uVHlwZVYxAQAAAAd2YWx1ZV9fAAgCAAAAAAAAAAUFAAAAD1BlbkF0dHJpYnV0ZXNWMQoAAAAHX2NvbG9yQQdfY29sb3JSB19jb2xvckcHX2NvbG9yQgpGaXRUb0N1cnZlBkhlaWdodA5JZ25vcmVQcmVzc3VyZQ1Jc0hpZ2hsaWdodGVyBVNoYXBlBVdpZHRoAAAAAAAAAAAEAAICAgIBBgEBDEJydXNoU2hhcGVWMQIAAAAGAgAAAP8AAAAAAAAAAAAACEAAAAX4////DEJydXNoU2hhcGVWMQEAAAAHdmFsdWVfXwAIAgAAAAEAAAAAAAAAAAAIQAUGAAAACklua1RyYWNlVjEDAAAADUxpc3RgMStfaXRlbXMMTGlzdGAxK19zaXplD0xpc3RgMStfdmVyc2lvbgQAABhTaGFyZWQuSW5raW5nLklua1BvaW50W10CAAAACAgCAAAACQkAAADFAAAAxQAAAAcJAAAAAAEAAAAAAQ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NOwUKAAAACklua1BvaW50VjEEAAAAAVgBWQ5QcmVzc3VyZUZhY3RvcglUaW1lU3RhbXAAAAAABgYLEAIAAAAAoS0sCdaIP4h9n7+Nzu8/AABAPgAAAAAAAAAAAQsAAAAKAAAAACqGuJQthT9WvgtaWNXvPwCAij4QAAAAAAAAAAEMAAAACgAAAOAxG8PnCoI/mn7a4pvX7z8AgJM+EAAAAAAAAAABDQAAAAoAAADAbVKUk+d/PyL/d/Qi3O8/AACRPhAAAAAAAAAAAQ4AAAAKAAAAAHbnnubEfD9mv0Z9Zt7vPwCApz4QAAAAAAAAAAEPAAAACgAAAIB9fKk5onk/rH8VBqrg7z8AgKs+EAAAAAAAAAABEAAAAAoAAACAgoqwG4t3P/A/5I7t4u8/AACwPiAAAAAAAAAAAREAAAAKAAAAAIiYt/1zdT80ALMXMeXvPwCAsT4gAAAAAAAAAAESAAAACgAAAMCMpr7fXHM/NACzFzHl7z8AAK8+LwAAAAAAAAABEwAAAAoAAABAkrTFwUVxPzQAsxcx5e8/AICuPi8AAAAAAAAAARQAAAAKAAAAgC6FmUddbj80ALMXMeXvPwAAtT40AAAAAAAAAAEVAAAACgAAAIA4oacLL2o/NACzFzHl7z8AgLY+NAAAAAAAAAABFgAAAAoAAACAPa+u7RdoPzQAsxcx5e8/AIDCPjQAAAAAAAAAARcAAAAKAAAAAEO9tc8AZj/wP+SO7eLvPwCAxT5DAAAAAAAAAAEYAAAACgAAAABDvbXPAGY/rH8VBqrg7z8AgNo+QwAAAAAAAAABGQAAAAoAAACAPa+u7RdoPyL/d/Qi3O8/AIDfPlMAAAAAAAAAARoAAAAKAAAAgC6FmUddbj9WvgtaWNXvPwAA7D5TAAAAAAAAAAEbAAAACgAAAMCMpr7fXHM/iH2fv43O7z8AgO8+YwAAAAAAAAABHAAAAAoAAACAfXypOaJ5PzK8lRM8w+8/AAD4PmMAAAAAAAAAAR0AAAAKAAAAwG1SlJPnfz/c+otn6rfvPwCA+j5yAAAAAAAAAAEeAAAACgAAAMAsDbwFIoQ/uvgVIc6l7z8AgP8+cgAAAAAAAAABHwAAAAoAAABgIvGtQVCIP5b2n9qxk+8/AIAAP4IAAAAAAAAAASAAAAAKAAAAoJYRHkUEjT+4tPgc2YPvPwBAAj+SAAAAAAAAAAEhAAAACgAAAECEVcXrYZE/2HJRXwB07z8AgAI/kgAAAAAAAAABIgAAAAoAAABA+/w4YAqVP7Rw2xjkYe8/AAACP5IAAAAAAAAAASMAAAAKAAAAQHKkrNSymD9OrpZJhE3vPwAAAj+SAAAAAAAAAAEkAAAACgAAADDpSyBJW5w/1OoWVxYw7z8AwAI/sQAAAAAAAAABJQAAAAoAAAB47xeJwkSgPxhnyNtkEO8/AMACP7EAAAAAAAAAASYAAAAKAAAA8AmZYVJ9oj9a43lgs/DuPwDAAj+xAAAAAAAAAAEnAAAACgAAADhEqRlU16Q/WJ9cXL7O7j8AAAM/sQAAAAAAAAABKAAAAAoAAAAQnkixx1KnP1ZbP1jJrO4/AEAEP8AAAAAAAAAAASkAAAAKAAAASDcGCB8Rqj+Y1/DcF43uPwCABD/AAAAAAAAAAAEqAAAACgAAADDwUj7o8Kw/DhM2x5tm7j8AAAc/4AAAAAAAAAABKwAAAAoAAABwiRCVP6+vP8gOSjpjQu4/AIAHP+AAAAAAAAAAASwAAAAKAAAA1MA9RfZosT88So8k5xvuPwDABz/gAAAAAAAAAAEtAAAACgAAAMzMuq8FC7M/soXUDmv17T8AAAg/4AAAAAAAAAABLgAAAAoAAADI2DcaFa20P44/QcRZwe0/AIAIP+8AAAAAAAAAAS8AAAAKAAAAICTTQwiStj+uuXwCjI/tPwDACD/vAAAAAAAAAAEwAAAACgAAAMBP342JVbg/zDO4QL5d7T8AwAs//wAAAAAAAAABMQAAAAoAAAAYm3q3fDq6Px5th+QlJe0/AEAMP/8AAAAAAAAAATIAAAAKAAAAkFZO8bYOvD+2ZiUR0e7sPwDADj8PAQAAAAAAAAEzAAAACgAAABASIivx4r0/kCCSxr+67D8AgA8/DwEAAAAAAAABNAAAAAoAAAA87YREndi/P1rZw1igfew/AEAOPx4BAAAAAAAAATUAAAAKAAAAMuTzriTnwD8kkvXqgEDsPwBADj8eAQAAAAAAAAE2AAAACgAAALIZiTNX6sE/qIpY9B0B7D8AQA0/LgEAAAAAAAABNwAAAAoAAAAyTx64ie3CP+jC7HR3v+s/AAANPy4BAAAAAAAAATgAAAAKAAAAihR7LHUBxD+wex4HWILrPwDADT89AQAAAAAAAAE5AAAACgAAAPYR9CgEDcU/ejRQmThF6z8AwA0/PQEAAAAAAAABOgAAAAoAAAA6nzQVTCnGPzTsRggL/+o/AIAOP10BAAAAAAAAATsAAAAKAAAAeix1AZRFxz/qoz133bjqPwDADj9dAQAAAAAAAAE8AAAACgAAAMK5te3bYcg/5hsDb/N06j8AgA0/XQEAAAAAAAABPQAAAAoAAADa1r3J3I7JP+KTyGYJMeo/AEANP2wBAAAAAAAAAT4AAAAKAAAABiziLYGzyj9ojCtwpvHpPwAADT9sAQAAAAAAAAE/AAAACgAAADKBBpIl2Ms/qsS/8P+v6T8AAA0/bAEAAAAAAAABQAAAAAoAAAC+FUm1rT/NPwq7rLOAXuk/AMAPP2wBAAAAAAAAAUEAAAAKAAAAWuKnYNmezj+AstSZDxbpPwBAED98AQAAAAAAAAFCAAAACgAAADZXW6Tv5M8/eiqakSXS6D8AABI/fAEAAAAAAAABQwAAAAoAAAAJZgf0gpXQP3iiX4k7jug/AIASP4wBAAAAAAAAAUQAAAAKAAAAgzzv2V800T/+msKS2E7oPwCAEz+MAQAAAAAAAAFFAAAACgAAAO/2yPtq19E/+BKIiu4K6D8AwBM/mwEAAAAAAAABRgAAAAoAAABbsaIddnrSP/aKTYIEx+c/AEATP5sBAAAAAAAAAUcAAAAKAAAA4aOYxyQV0z+sQkTx1oDnPwAAEz+rAQAAAAAAAAFIAAAACgAAAG2ynDWlq9M/qroJ6ew85z8AQBI/qwEAAAAAAAABSQAAAAoAAAD5wKCjJULUP+rynWlG++Y/AAASP7oBAAAAAAAAAUoAAAAKAAAAmQfBmUnQ1D/mamNhXLfmPwAAEj+6AQAAAAAAAAFLAAAACgAAAE+G/RcRVtU/niJa0C5x5j8AABI/ygEAAAAAAAABTAAAAAoAAADxzB0ONeTVP1baUD8BK+Y/AIASP8oBAAAAAAAAAU0AAAAKAAAAkxM+BFly1j9SUhY3F+flPwDAEj/aAQAAAAAAAAFOAAAACgAAAB8iQnLZCNc/UMrbLi2j5T8AQBY/2gEAAAAAAAABTwAAAAoAAADLhHAsz5LXP44CcK+GYeU/AEAXP+kBAAAAAAAAAVAAAAAKAAAAgQOtqpYY2D8U+9K4IyLlPwAAFz/pAQAAAAAAAAFRAAAACgAAAEGe9+wvmtg/zLLJJ/bb5D8AABc/+QEAAAAAAAABUgAAAAoAAAABOUIvyRvZP4RqwJbIleQ/AMAXP/kBAAAAAAAAAVMAAAAKAAAAq5tw6b6l2T+A4oWO3lHkPwDAFz8JAgAAAAAAAAFUAAAACgAAAG02uytYJ9o/OJp8/bAL5D8AwBc/CQIAAAAAAAABVQAAAAoAAAA37RMyw6TaPzQSQvXGx+M/AAAYPxgCAAAAAAAAAVYAAAAKAAAAAaRsOC4i2z+mCWrbVX/jPwCAFj8YAgAAAAAAAAFXAAAACgAAAOGS4cY8l9s/pIEv02s74z8AQBY/GAIAAAAAAAABWAAAAAoAAAC/gVZVSwzcP+a5w1PF+eI/AMAWPygCAAAAAAAAAVkAAAAKAAAAl1S9H4iF3D9qsiZdYrriPwDAFj8oAgAAAAAAAAFaAAAACgAAAH9fQHJo9tw/7qqJZv964j8AwBk/NwIAAAAAAAABWwAAAAoAAABVMqc8pW/dP7hju/jfPeI/AEAaPzcCAAAAAAAAAVwAAAAKAAAAPT0qj4Xg3T9wG7JnsvfhPwAAHD9WAgAAAAAAAAFdAAAACgAAAB0snx2UVd4/bpN3X8iz4T8AgBw/VgIAAAAAAAABXgAAAAoAAADn4vcj/9LeP/CL2mhldOE/AIAbP2YCAAAAAAAAAV8AAAAKAAAA0e16dt9D3z/wA6BgezDhPwBAGz9mAgAAAAAAAAFgAAAACgAAAK/c7wTuuN8/trzR8lvz4D8AABs/dQIAAAAAAAABYQAAAAoAAADIZbJJ/hbgP8Y10g2AuOA/AAAbP3UCAAAAAAAAAWIAAAAKAAAAON3skIVR4D9+7ch8UnLgPwAAGz+FAgAAAAAAAAFjAAAACgAAAKxiLrr1ieA/emWOdGgu4D8AABs/hQIAAAAAAAABZAAAAAoAAAAi6G/jZcLgP/674vsK3t8/AEAaP5UCAAAAAAAAAWUAAAAKAAAAmnu47r744D+ALAv9vVrfPwAAGj+VAgAAAAAAAAFmAAAACgAAAArz8jVGM+E/mh4MMwbl3j8AABo/pAIAAAAAAAABZwAAAAoAAAB+eDRftmvhP7YQDWlOb94/AAAaP6QCAAAAAAAAAWgAAAAKAAAA9P11iCak4T82gTVqAezdPwAAHD+0AgAAAAAAAAFpAAAACgAAAFpZogvc4uE/QnL7fDtt3T8AgBw/tAIAAAAAAAABagAAAAoAAADU7OoWNRniP9bjXqH88tw/AAAcP8MCAAAAAAAAAWsAAAAKAAAAVI46BHdN4j/u1V/XRH3cPwAAHD/DAgAAAAAAAAFsAAAACgAAAMgTfC3nheI/DMhgDY0H3D8AQBs/0wIAAAAAAAABbQAAAAoAAAA8mb1WV77iPzq7nGbjmts/AAAbP9MCAAAAAAAAAW4AAAAKAAAAtiwGYrD04j9UrZ2cKyXbPwBAGj/TAgAAAAAAAAFvAAAACgAAACakQKk3L+M/6B4Bweyq2j8AABo/4wIAAAAAAAABcAAAAAoAAACeN4m0kGXjPwQRAvc0Ndo/AAAaP+MCAAAAAAAAAXEAAAAKAAAAGsvRv+mb4z+qg6A+BMTZPwAAGj/yAgAAAAAAAAFyAAAACgAAAJReGstC0uM/snRmUT5F2T8AQBk/8gIAAAAAAAABcwAAAAoAAAAO8mLWmwjkP85mZ4eGz9g/AAAZPwIDAAAAAAAAAXQAAAAKAAAAkqG5pcY65D/4WaPg3GLYPwAAGT8CAwAAAAAAAAF1AAAACgAAAAw1ArEfceQ/jssGBZ7o1z8AABk/EgMAAAAAAAABdgAAAAoAAACQ5FiASqPkPyI9ailfbtc/AIAXPxIDAAAAAAAAAXcAAAAKAAAAILC9E0fR5D86L2tfp/jWPwBAFz8hAwAAAAAAAAF4AAAACgAAAJ5RDQGJBeU/0KDOg2h+1j8AwBc/IQMAAAAAAAABeQAAAAoAAAAgAWTQszflP+ySz7mwCNY/AMAXPzEDAAAAAAAAAXoAAAAKAAAApLC6n95p5T8YhgsTB5zVPwCAGD8xAwAAAAAAAAF7AAAACgAAACpgEW8JnOU/EHaWAjMU1T8AwBg/QAMAAAAAAAABfAAAAAoAAACuD2g+NM7lPxxnXBVtldQ/AMAYP0ADAAAAAAAAAX0AAAAKAAAAOM3F70f+5T+u2L85LhvUPwAAGT9QAwAAAAAAAAF+AAAACgAAAKxSBxm4NuY/QEojXu+g0z8AABk/UAMAAAAAAAABfwAAAAoAAAAwAl7o4mjmP0o76XApItM/AAAZP2ADAAAAAAAAAYAAAAAKAAAAtrG0tw2b5j9mLeqmcazSPwCAGT9gAwAAAAAAAAGBAAAACgAAAD5vEmkhy+Y/+J5NyzIy0j8AwBk/bwMAAAAAAAABggAAAAoAAADCHmk4TP3mPwKQE95ss9E/AEAZP28DAAAAAAAAAYMAAAAKAAAATNzG6V8t5z8OgdnwpjTRPwAAGT9/AwAAAAAAAAGEAAAACgAAAOC1Ml9FWec/svN3OHbD0D8AABk/fwMAAAAAAAABhQAAAAoAAABiZYkucIvnP7rkPUuwRNA/AAAZP48DAAAAAAAAAYYAAAAKAAAA7iLn34O75z+crELf4pTPPwBAGj+PAwAAAAAAAAGHAAAACgAAAHjgRJGX6+c/tI7OBFeXzj8AgBo/ngMAAAAAAAABiAAAAAoAAAAErKkklBnoP7hvHwe9kM0/AEAcP54DAAAAAAAAAYkAAAAKAAAAilsA9L5L6D/IUassMZPMPwCAHD+eAwAAAAAAAAGKAAAACgAAAA4LV8Ppfeg/EDfou8+wyz8AwBw/vQMAAAAAAAABiwAAAAoAAACWyLR0/a3oPzgarwRSvMo/AAAdP70DAAAAAAAAAYwAAAAKAAAAIIYSJhHe6D9w/rBw4tDJPwCAGz+9AwAAAAAAAAGNAAAACgAAAKpDcNckDuk/yOQoI4/3yD8AQBs/7AMAAAAAAAABjgAAAAoAAAA0Ac6IOD7pP8zFeSX18Mc/AMAbP+wDAAAAAAAAAY8AAAAKAAAAuLAkWGNw6T/wqEBud/zGPwDAGz/sAwAAAAAAAAGQAAAACgAAAEZ8ietfnuk/TI+4ICQjxj8AgBo//AMAAAAAAAABkQAAAAoAAADWR+5+XMzpP8x3phntW8U/AEAaP/wDAAAAAAAAAZIAAAAKAAAAXgVMMHD86T8UXeOoi3nEPwCAHT/8AwAAAAAAAAGTAAAACgAAAPLet6VVKOo/oEYMxWK7wz8AQB4//AMAAAAAAAABlAAAAAoAAACKxir9I1LqPzAwNeE5/cI/AEAfP/wDAAAAAAAAAZUAAAAKAAAAJK6dVPJ76j/AGV79ED/CPwDAHz/8AwAAAAAAAAGWAAAACgAAALyVEKzApeo/QAJM9tl3wT8AQB8/DAQAAAAAAAABlwAAAAoAAABWfYMDj8/qP9zsrzW/wsA/AAAfPwwEAAAAAAAAAZgAAAAKAAAA7mT2Wl356j+E1xN1pA3APwAAHz8bBAAAAAAAAAGZAAAACgAAAIpacJQUIes/aIZlry/Dvj8AAB8/GwQAAAAAAAABmgAAAAoAAAAgNNwJ+kzrP9Bdo3QWa70/AEAgPysEAAAAAAAAAZsAAAAKAAAAvilWQ7F06z8IM2vz4AC8PwCAID8rBAAAAAAAAAGcAAAACgAAAFwf0HxonOs/mAwf/+O6uj8AACA/OgQAAAAAAAABnQAAAAoAAAD6FEq2H8TrP4DsNN47q7k/AAAgPzoEAAAAAAAAAZ4AAAAKAAAAmArE79br6z94zEq9k5u4PwAAID9KBAAAAAAAAAGfAAAACgAAADDyNkelFew/QKrqVc95tz8AACA/SgQAAAAAAAABoAAAAAoAAADO57CAXD3sP1iMdntDfLY/AEAfP1oEAAAAAAAAAaEAAAAKAAAAbN0quhNl7D8oahYUf1q1PwAAHz9aBAAAAAAAAAGiAAAACgAAAAC3li/5kOw/8Ee2rLo4tD8AAB8/WgQAAAAAAAABowAAAAoAAACUkAKl3rzsP8AlVkX2FrM/AAAfP2kEAAAAAAAAAaQAAAAKAAAALHh1/Kzm7D+wBWwkTgeyPwBAHj9pBAAAAAAAAAGlAAAACgAAAMZf6FN7EO0/COzj1votsT8AAB4/eQQAAAAAAAABpgAAAAoAAABUK03ndz7tPyDOb/xuMLA/AEAdP3kEAAAAAAAAAacAAAAKAAAA7hLAPkZo7T/waM9dN66uPwAAHT+YBAAAAAAAAAGoAAAACgAAAIoIOnj9j+0/8DmrT8kfrT8AAB0/mAQAAAAAAAABqQAAAAoAAAA0GsJ1hrPtP7AGm7Qibas/AAAdP5gEAAAAAAAAAaoAAAAKAAAA1h1DkSbZ7T9Q04oZfLqpPwCAHT+YBAAAAAAAAAGrAAAACgAAAIY90nCY+u0/oKhSmEZQqD8AwB0/qAQAAAAAAAABrAAAAAoAAAA2a2gy8xnuPyCCBqRJCqc/AMAdP6gEAAAAAAAAAa0AAAAKAAAA7qYF1jY37j8QU+KV23ulPwAAHj+3BAAAAAAAAAGuAAAACgAAALL+sD1MUO4/0B/S+jTJoz8AgB4/twQAAAAAAAABrwAAAAoAAAB4ZGOHSmfuPxD1mXn/XqI/AMAeP8cEAAAAAAAAAbAAAAAKAAAARtgcszF87j/g0jkSOz2hPwCAHz/HBAAAAAAAAAGxAAAACgAAABpo5KLqjO4/8LTFN68/oD8AwB8/1wQAAAAAAAABsgAAAAoAAAD4BbN0jJvuPwAuo7pGhJ4/AIAgP9cEAAAAAAAAAbMAAAAKAAAAzpV6ZEWs7j/A+pIfoNGcPwDAID/mBAAAAAAAAAG0AAAACgAAALBBUBjQuO4/ANBanmpnmz8AgCE/5gQAAAAAAAABtQAAAAoAAACG0RcIicnuP8CcSgPEtJk/AMAhP/YEAAAAAAAAAbYAAAAKAAAAXGHf90Ha7j8AchKCjkqYPwCAIj/2BAAAAAAAAAG3AAAACgAAADLxpuf66u4/4D4C5+eXlj8AwCI/BgUAAAAAAAABuAAAAAoAAAAKgW7Xs/vuP+ATymWyLZU/AEAkPwYFAAAAAAAAAbkAAAAKAAAA4BA2x2wM7z8g6ZHkfMOTPwCAJD8VBQAAAAAAAAG6AAAACgAAALig/bYlHe8/YL5ZY0dZkj8AACQ/FQUAAAAAAAABuwAAAAoAAACIIr7E9S/vPyCLScigppA/AAAkPyUFAAAAAAAAAbwAAAAKAAAAWJZ38NxE7z8A0tLBuAmPPwAAJD8lBQAAAAAAAAG9AAAACgAAACwmP+CVVe8/wI0S8y/GjD8AACQ/JQUAAAAAAAABvgAAAAoAAAAIxA2yN2TvP4BaAliJE4s/AEAjP0QFAAAAAAAAAb8AAAAKAAAA5GHcg9ly7z9AJ/K84mCJPwAAIz9EBQAAAAAAAAHAAAAACgAAAMYNsjdkf+8/wOIx7lkdhz8AwCM/RAUAAAAAAAABwQAAAAoAAACmuYfr7ovvP0DA0YaV+4U/AMAjP0QFAAAAAAAAAcIAAAAKAAAAhmVdn3mY7z8AjcHr7kiEPwDAIz9jBQAAAAAAAAHDAAAACgAAAGwfOjXtou8/wFmxUEiWgj8AACQ/YwUAAAAAAAABxAAAAAoAAABU2RbLYK3vP0AV8YG/UoA/AAAkP3MFAAAAAAAAAcUAAAAKAAAAPJPzYNS37z8AomFmbR58PwAAJD9zBQAAAAAAAAHGAAAACgAAACBN0PZHwu8/ADxBMCC5eD8AQCU/cwUAAAAAAAABxwAAAAoAAAAGB62Mu8zvPwDVIPrSU3U/AIAlP3MFAAAAAAAAAcgAAAAKAAAA7MCJIi/X7z/AbgDEhe5xPwAAJT+DBQAAAAAAAAHJAAAACgAAANiIbZqL3+8/gFSA6vlVbz8AACU/gwUAAAAAAAABygAAAAoAAADIXlj00OXvPwDM/0zozmo/AMAXP6IFAAAAAAAAAcsAAAAKAAAAvkJKMP/p7z8AzP9M6M5qPwDAFD+iBQAAAAAAAAHMAAAACgAAAL5CSjD/6e8/AMz/TOjOaj8AgMo+ogUAAAAAAAABzQAAAAoAAAC+Qkow/+nvP8BuAMSF7nE/AIC1PqIFAAAAAAAAAc4AAAAKAAAAxFBREujn7z8AXqGX5Np5PwAA4j3RBQAAAAAAAAs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8748</TotalTime>
  <Words>700</Words>
  <Application>Microsoft Macintosh PowerPoint</Application>
  <PresentationFormat>On-screen Show (4:3)</PresentationFormat>
  <Paragraphs>128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5) Finding shortest path with costs</vt:lpstr>
      <vt:lpstr>PowerPoint Presentation</vt:lpstr>
      <vt:lpstr>Occupancy Grid, accounting for C-Space</vt:lpstr>
      <vt:lpstr>Big Picture</vt:lpstr>
      <vt:lpstr>Roadmap Algorithms</vt:lpstr>
      <vt:lpstr>Shortest Path between Two Points</vt:lpstr>
      <vt:lpstr>Shortest Path with Obstacles</vt:lpstr>
      <vt:lpstr>Sweep Algorithms</vt:lpstr>
      <vt:lpstr>Visibility Graph</vt:lpstr>
      <vt:lpstr>Visibility Graphs</vt:lpstr>
      <vt:lpstr>Other Alternatives…</vt:lpstr>
      <vt:lpstr>Other Alternatives…</vt:lpstr>
      <vt:lpstr>Voronoi Diagram</vt:lpstr>
      <vt:lpstr>Voronoi Diagram</vt:lpstr>
      <vt:lpstr>Voronoi Diagrams</vt:lpstr>
      <vt:lpstr>Exact Cell Decomposition</vt:lpstr>
      <vt:lpstr>Exact Cell Decomposition</vt:lpstr>
      <vt:lpstr>Exact Cell Decomposition</vt:lpstr>
      <vt:lpstr>Example of Adaptive Decomposition</vt:lpstr>
      <vt:lpstr>Example of Adaptive Decomposition</vt:lpstr>
      <vt:lpstr>Exact vs. fixed vs. adaptive</vt:lpstr>
      <vt:lpstr>Considerations</vt:lpstr>
      <vt:lpstr>PowerPoint Presentation</vt:lpstr>
      <vt:lpstr>PowerPoint Presentation</vt:lpstr>
      <vt:lpstr>How to navigate between A and B?</vt:lpstr>
      <vt:lpstr>How to navigate between A and B?</vt:lpstr>
      <vt:lpstr>Odometry and Mapping</vt:lpstr>
      <vt:lpstr>Challenges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279</cp:revision>
  <dcterms:created xsi:type="dcterms:W3CDTF">2006-08-16T00:00:00Z</dcterms:created>
  <dcterms:modified xsi:type="dcterms:W3CDTF">2016-02-26T20:37:24Z</dcterms:modified>
</cp:coreProperties>
</file>