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70" r:id="rId2"/>
    <p:sldId id="267" r:id="rId3"/>
    <p:sldId id="377" r:id="rId4"/>
    <p:sldId id="378" r:id="rId5"/>
    <p:sldId id="376" r:id="rId6"/>
    <p:sldId id="261" r:id="rId7"/>
    <p:sldId id="375" r:id="rId8"/>
    <p:sldId id="374" r:id="rId9"/>
    <p:sldId id="277" r:id="rId10"/>
    <p:sldId id="344" r:id="rId11"/>
    <p:sldId id="345" r:id="rId12"/>
    <p:sldId id="346" r:id="rId13"/>
    <p:sldId id="347" r:id="rId14"/>
    <p:sldId id="348" r:id="rId15"/>
    <p:sldId id="349" r:id="rId16"/>
    <p:sldId id="359" r:id="rId17"/>
    <p:sldId id="350" r:id="rId18"/>
    <p:sldId id="3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660"/>
  </p:normalViewPr>
  <p:slideViewPr>
    <p:cSldViewPr>
      <p:cViewPr varScale="1">
        <p:scale>
          <a:sx n="143" d="100"/>
          <a:sy n="143" d="100"/>
        </p:scale>
        <p:origin x="-112" y="-1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AC2EB-47AC-4374-A137-FD09FCFB977A}" type="datetimeFigureOut">
              <a:rPr lang="en-US" smtClean="0"/>
              <a:t>4/19/16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2E017-5DD4-43E7-916B-C407889E4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4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C14A-1D29-4BC0-A363-DF4DDCB0DD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2E017-5DD4-43E7-916B-C407889E4F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4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C14A-1D29-4BC0-A363-DF4DDCB0DD5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C14A-1D29-4BC0-A363-DF4DDCB0DD5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C14A-1D29-4BC0-A363-DF4DDCB0DD5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C14A-1D29-4BC0-A363-DF4DDCB0DD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C14A-1D29-4BC0-A363-DF4DDCB0DD5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5615-E9F8-48B6-8986-F9C74C2F1D23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DA83-88EC-4B4D-8400-458AD0B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6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5615-E9F8-48B6-8986-F9C74C2F1D23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DA83-88EC-4B4D-8400-458AD0B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5615-E9F8-48B6-8986-F9C74C2F1D23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DA83-88EC-4B4D-8400-458AD0B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7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0E83-5680-6145-9EAB-0EAEB9A2B5F0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7E50-A724-7A4D-A53C-B3BC2E95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7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5615-E9F8-48B6-8986-F9C74C2F1D23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DA83-88EC-4B4D-8400-458AD0B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8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5615-E9F8-48B6-8986-F9C74C2F1D23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DA83-88EC-4B4D-8400-458AD0B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2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5615-E9F8-48B6-8986-F9C74C2F1D23}" type="datetimeFigureOut">
              <a:rPr lang="en-US" smtClean="0"/>
              <a:t>4/19/16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DA83-88EC-4B4D-8400-458AD0B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0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5615-E9F8-48B6-8986-F9C74C2F1D23}" type="datetimeFigureOut">
              <a:rPr lang="en-US" smtClean="0"/>
              <a:t>4/19/16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DA83-88EC-4B4D-8400-458AD0B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5615-E9F8-48B6-8986-F9C74C2F1D23}" type="datetimeFigureOut">
              <a:rPr lang="en-US" smtClean="0"/>
              <a:t>4/19/16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DA83-88EC-4B4D-8400-458AD0B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2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5615-E9F8-48B6-8986-F9C74C2F1D23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DA83-88EC-4B4D-8400-458AD0B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2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5615-E9F8-48B6-8986-F9C74C2F1D23}" type="datetimeFigureOut">
              <a:rPr lang="en-US" smtClean="0"/>
              <a:t>4/19/16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6DA83-88EC-4B4D-8400-458AD0B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8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60E83-5680-6145-9EAB-0EAEB9A2B5F0}" type="datetimeFigureOut">
              <a:rPr lang="en-US" smtClean="0"/>
              <a:t>4/19/16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DA83-88EC-4B4D-8400-458AD0B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6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nerogame.org/" TargetMode="External"/><Relationship Id="rId4" Type="http://schemas.openxmlformats.org/officeDocument/2006/relationships/hyperlink" Target="http://www.cs.utexas.edu/users/nn/pages/research/neatdemo.html" TargetMode="External"/><Relationship Id="rId5" Type="http://schemas.openxmlformats.org/officeDocument/2006/relationships/hyperlink" Target="http://www.cs.utexas.edu/users/nn/pages/research/robotmovies/clip7.gi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n.cs.utexas.edu/pages/research/rocke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katrinaeg.com/simulated-annealing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Search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/>
              <a:t>Goal is to find the local maximum (or minimum)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# seconds to spin wheels at 1.0 to move 2.0 meters.</a:t>
            </a:r>
          </a:p>
        </p:txBody>
      </p:sp>
      <p:pic>
        <p:nvPicPr>
          <p:cNvPr id="35844" name="Picture 4" descr="hill-climb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176623"/>
            <a:ext cx="4114800" cy="2308923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6"/>
          <a:stretch/>
        </p:blipFill>
        <p:spPr bwMode="auto">
          <a:xfrm>
            <a:off x="5257800" y="4191000"/>
            <a:ext cx="3429000" cy="1978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72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88"/>
    </mc:Choice>
    <mc:Fallback xmlns="">
      <p:transition spd="slow" advTm="1648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Genetic algorithms</a:t>
            </a:r>
          </a:p>
        </p:txBody>
      </p:sp>
      <p:pic>
        <p:nvPicPr>
          <p:cNvPr id="43012" name="Picture 4" descr="gene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772400" cy="23558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057400" y="1524000"/>
            <a:ext cx="7162800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8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12"/>
    </mc:Choice>
    <mc:Fallback xmlns="">
      <p:transition spd="slow" advTm="252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Genetic algorithms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4267200"/>
            <a:ext cx="8153400" cy="2209800"/>
          </a:xfrm>
        </p:spPr>
        <p:txBody>
          <a:bodyPr/>
          <a:lstStyle/>
          <a:p>
            <a:r>
              <a:rPr lang="en-US" sz="2000" dirty="0"/>
              <a:t>Normalized fitness function:</a:t>
            </a:r>
          </a:p>
          <a:p>
            <a:pPr lvl="1"/>
            <a:r>
              <a:rPr lang="en-US" sz="1800" dirty="0"/>
              <a:t>24/(24+23+20+11) = 31%</a:t>
            </a:r>
          </a:p>
          <a:p>
            <a:pPr lvl="1"/>
            <a:r>
              <a:rPr lang="en-US" sz="1800" dirty="0"/>
              <a:t>23/(24+23+20+11) = 29% </a:t>
            </a:r>
          </a:p>
          <a:p>
            <a:pPr lvl="1"/>
            <a:r>
              <a:rPr lang="en-US" sz="1800" dirty="0"/>
              <a:t>… etc.</a:t>
            </a:r>
          </a:p>
          <a:p>
            <a:endParaRPr lang="en-US" dirty="0"/>
          </a:p>
        </p:txBody>
      </p:sp>
      <p:pic>
        <p:nvPicPr>
          <p:cNvPr id="43012" name="Picture 4" descr="gene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772400" cy="23558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59349" y="1524000"/>
            <a:ext cx="6019799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rot="1033937">
            <a:off x="2044818" y="2935271"/>
            <a:ext cx="1447800" cy="76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033937">
            <a:off x="2044816" y="2500984"/>
            <a:ext cx="1447800" cy="76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33937">
            <a:off x="2048927" y="2097216"/>
            <a:ext cx="1447800" cy="457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0769096">
            <a:off x="2050249" y="1932808"/>
            <a:ext cx="1447800" cy="11606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229650">
            <a:off x="2718725" y="2079756"/>
            <a:ext cx="612395" cy="1022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6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24"/>
    </mc:Choice>
    <mc:Fallback xmlns="">
      <p:transition spd="slow" advTm="1322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Genetic algorithms</a:t>
            </a:r>
          </a:p>
        </p:txBody>
      </p:sp>
      <p:pic>
        <p:nvPicPr>
          <p:cNvPr id="43012" name="Picture 4" descr="gene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772400" cy="23558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96444" y="1524000"/>
            <a:ext cx="4630948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724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Probability of selection is weighted by the normalized fitness function.</a:t>
            </a:r>
          </a:p>
        </p:txBody>
      </p:sp>
    </p:spTree>
    <p:extLst>
      <p:ext uri="{BB962C8B-B14F-4D97-AF65-F5344CB8AC3E}">
        <p14:creationId xmlns:p14="http://schemas.microsoft.com/office/powerpoint/2010/main" val="196372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31"/>
    </mc:Choice>
    <mc:Fallback xmlns="">
      <p:transition spd="slow" advTm="1773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Genetic algorithms</a:t>
            </a:r>
          </a:p>
        </p:txBody>
      </p:sp>
      <p:pic>
        <p:nvPicPr>
          <p:cNvPr id="43012" name="Picture 4" descr="gene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772400" cy="23558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586270" y="1524000"/>
            <a:ext cx="2597992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4724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Probability of selection is weighted by the normalized fitness function.</a:t>
            </a:r>
          </a:p>
        </p:txBody>
      </p:sp>
    </p:spTree>
    <p:extLst>
      <p:ext uri="{BB962C8B-B14F-4D97-AF65-F5344CB8AC3E}">
        <p14:creationId xmlns:p14="http://schemas.microsoft.com/office/powerpoint/2010/main" val="23531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75"/>
    </mc:Choice>
    <mc:Fallback xmlns="">
      <p:transition spd="slow" advTm="1597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Genetic algorithms</a:t>
            </a:r>
          </a:p>
        </p:txBody>
      </p:sp>
      <p:pic>
        <p:nvPicPr>
          <p:cNvPr id="43012" name="Picture 4" descr="gene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772400" cy="2355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724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781"/>
    </mc:Choice>
    <mc:Fallback xmlns="">
      <p:transition spd="slow" advTm="6378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Initialize population ( random states)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fitness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pairs for crossover (weighted by normalized fitness)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Apply mutation (random)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fitness of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From the resulting population of  individuals, probabilistically pick  of the best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</a:t>
            </a:r>
          </a:p>
        </p:txBody>
      </p:sp>
    </p:spTree>
    <p:extLst>
      <p:ext uri="{BB962C8B-B14F-4D97-AF65-F5344CB8AC3E}">
        <p14:creationId xmlns:p14="http://schemas.microsoft.com/office/powerpoint/2010/main" val="416616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54"/>
    </mc:Choice>
    <mc:Fallback xmlns="">
      <p:transition spd="slow" advTm="3795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N-Queens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82296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Why does crossover make sense here?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When wouldn’t it make sense?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What would mutation be?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What would a good fitness function be?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113" y="1724025"/>
            <a:ext cx="7608887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E7B11A-10BC-47AC-91CA-D9AEEC845CAD}" type="slidenum">
              <a:rPr lang="en-US" smtClean="0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458150"/>
      </p:ext>
    </p:extLst>
  </p:cSld>
  <p:clrMapOvr>
    <a:masterClrMapping/>
  </p:clrMapOvr>
  <p:transition xmlns:p14="http://schemas.microsoft.com/office/powerpoint/2010/main" advTm="333708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to gradient-based methods:</a:t>
            </a:r>
          </a:p>
          <a:p>
            <a:pPr lvl="1"/>
            <a:r>
              <a:rPr lang="en-US" dirty="0"/>
              <a:t>Can perform similar random jumps to simulated annealing</a:t>
            </a:r>
          </a:p>
          <a:p>
            <a:pPr lvl="1"/>
            <a:r>
              <a:rPr lang="en-US" dirty="0"/>
              <a:t>Greater coverage - multiple state estimates at a time</a:t>
            </a:r>
          </a:p>
          <a:p>
            <a:pPr lvl="1"/>
            <a:r>
              <a:rPr lang="en-US" dirty="0"/>
              <a:t>Less sensitive to local optima</a:t>
            </a:r>
          </a:p>
          <a:p>
            <a:pPr lvl="1"/>
            <a:r>
              <a:rPr lang="en-US" dirty="0"/>
              <a:t>Can be used for both continuous and discrete variables</a:t>
            </a:r>
          </a:p>
        </p:txBody>
      </p:sp>
    </p:spTree>
    <p:extLst>
      <p:ext uri="{BB962C8B-B14F-4D97-AF65-F5344CB8AC3E}">
        <p14:creationId xmlns:p14="http://schemas.microsoft.com/office/powerpoint/2010/main" val="242034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360"/>
    </mc:Choice>
    <mc:Fallback xmlns="">
      <p:transition spd="slow" advTm="9536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533400"/>
            <a:ext cx="8349175" cy="5592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Fitness function</a:t>
            </a:r>
          </a:p>
          <a:p>
            <a:r>
              <a:rPr lang="en-US" dirty="0"/>
              <a:t>Population, lots of parameters</a:t>
            </a:r>
          </a:p>
          <a:p>
            <a:r>
              <a:rPr lang="en-US" dirty="0"/>
              <a:t>Types of problems can solve</a:t>
            </a:r>
          </a:p>
          <a:p>
            <a:pPr lvl="1"/>
            <a:r>
              <a:rPr lang="en-US" dirty="0">
                <a:hlinkClick r:id="rId2"/>
              </a:rPr>
              <a:t>http://nn.cs.utexas.edu/pages/research/rocket/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nerogame.org</a:t>
            </a:r>
            <a:r>
              <a:rPr lang="en-US" dirty="0">
                <a:hlinkClick r:id="rId3"/>
              </a:rPr>
              <a:t>/</a:t>
            </a:r>
            <a:endParaRPr lang="en-US" dirty="0"/>
          </a:p>
          <a:p>
            <a:r>
              <a:rPr lang="en-US" dirty="0"/>
              <a:t>Co-evolution</a:t>
            </a:r>
            <a:endParaRPr lang="en-US" dirty="0">
              <a:hlinkClick r:id="rId4"/>
            </a:endParaRPr>
          </a:p>
          <a:p>
            <a:pPr lvl="1"/>
            <a:r>
              <a:rPr lang="en-US" dirty="0">
                <a:hlinkClick r:id="rId4"/>
              </a:rPr>
              <a:t>http://www.cs.utexas.edu/users/nn/pages/research/neatdemo.html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http://www.cs.utexas.edu/users/nn/pages/research/robotmovies/clip7.gif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Where will GAs not do as well in robotics </a:t>
            </a:r>
            <a:r>
              <a:rPr lang="en-US" dirty="0"/>
              <a:t>(or in general)?</a:t>
            </a:r>
          </a:p>
        </p:txBody>
      </p:sp>
    </p:spTree>
    <p:extLst>
      <p:ext uri="{BB962C8B-B14F-4D97-AF65-F5344CB8AC3E}">
        <p14:creationId xmlns:p14="http://schemas.microsoft.com/office/powerpoint/2010/main" val="352844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03"/>
    </mc:Choice>
    <mc:Fallback xmlns="">
      <p:transition spd="slow" advTm="2620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 Descent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Minimum is found by following the slope of the function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6"/>
          <a:stretch/>
        </p:blipFill>
        <p:spPr bwMode="auto">
          <a:xfrm>
            <a:off x="1740195" y="2942492"/>
            <a:ext cx="5286375" cy="3049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78282" y="6260068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“Like climbing Everest in thick fog with amnesia”</a:t>
            </a:r>
          </a:p>
        </p:txBody>
      </p:sp>
    </p:spTree>
    <p:extLst>
      <p:ext uri="{BB962C8B-B14F-4D97-AF65-F5344CB8AC3E}">
        <p14:creationId xmlns:p14="http://schemas.microsoft.com/office/powerpoint/2010/main" val="342964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82"/>
    </mc:Choice>
    <mc:Fallback xmlns="">
      <p:transition spd="slow" advTm="2738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3733800"/>
            <a:ext cx="4343400" cy="3048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/>
              <a:t>def</a:t>
            </a:r>
            <a:r>
              <a:rPr lang="en-US" sz="1400" dirty="0"/>
              <a:t> </a:t>
            </a:r>
            <a:r>
              <a:rPr lang="en-US" sz="1400" dirty="0" err="1"/>
              <a:t>genData</a:t>
            </a:r>
            <a:r>
              <a:rPr lang="en-US" sz="1400" dirty="0"/>
              <a:t>(</a:t>
            </a:r>
            <a:r>
              <a:rPr lang="en-US" sz="1400" dirty="0" err="1"/>
              <a:t>numPoints</a:t>
            </a:r>
            <a:r>
              <a:rPr lang="en-US" sz="1400" dirty="0"/>
              <a:t>, bias, variance):</a:t>
            </a:r>
          </a:p>
          <a:p>
            <a:pPr marL="0" indent="0">
              <a:buNone/>
            </a:pPr>
            <a:r>
              <a:rPr lang="en-US" sz="1400" dirty="0"/>
              <a:t>    x = </a:t>
            </a:r>
            <a:r>
              <a:rPr lang="en-US" sz="1400" dirty="0" err="1"/>
              <a:t>np.zeros</a:t>
            </a:r>
            <a:r>
              <a:rPr lang="en-US" sz="1400" dirty="0"/>
              <a:t>(shape=(</a:t>
            </a:r>
            <a:r>
              <a:rPr lang="en-US" sz="1400" dirty="0" err="1"/>
              <a:t>numPoints</a:t>
            </a:r>
            <a:r>
              <a:rPr lang="en-US" sz="1400" dirty="0"/>
              <a:t>, 2))</a:t>
            </a:r>
          </a:p>
          <a:p>
            <a:pPr marL="0" indent="0">
              <a:buNone/>
            </a:pPr>
            <a:r>
              <a:rPr lang="en-US" sz="1400" dirty="0"/>
              <a:t>    y = </a:t>
            </a:r>
            <a:r>
              <a:rPr lang="en-US" sz="1400" dirty="0" err="1"/>
              <a:t>np.zeros</a:t>
            </a:r>
            <a:r>
              <a:rPr lang="en-US" sz="1400" dirty="0"/>
              <a:t>(shape=</a:t>
            </a:r>
            <a:r>
              <a:rPr lang="en-US" sz="1400" dirty="0" err="1"/>
              <a:t>numPoints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    # basically a straight line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400" dirty="0"/>
              <a:t>    for </a:t>
            </a:r>
            <a:r>
              <a:rPr lang="en-US" sz="1400" dirty="0" err="1"/>
              <a:t>i</a:t>
            </a:r>
            <a:r>
              <a:rPr lang="en-US" sz="1400" dirty="0"/>
              <a:t> in range(0, </a:t>
            </a:r>
            <a:r>
              <a:rPr lang="en-US" sz="1400" dirty="0" err="1"/>
              <a:t>numPoints</a:t>
            </a:r>
            <a:r>
              <a:rPr lang="en-US" sz="1400" dirty="0"/>
              <a:t>):</a:t>
            </a:r>
          </a:p>
          <a:p>
            <a:pPr marL="0" indent="0">
              <a:buNone/>
            </a:pPr>
            <a:r>
              <a:rPr lang="en-US" sz="1400" dirty="0"/>
              <a:t>        # bias feature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400" dirty="0"/>
              <a:t>        x[</a:t>
            </a:r>
            <a:r>
              <a:rPr lang="en-US" sz="1400" dirty="0" err="1"/>
              <a:t>i</a:t>
            </a:r>
            <a:r>
              <a:rPr lang="en-US" sz="1400" dirty="0"/>
              <a:t>][0] = 1</a:t>
            </a:r>
          </a:p>
          <a:p>
            <a:pPr marL="0" indent="0">
              <a:buNone/>
            </a:pPr>
            <a:r>
              <a:rPr lang="en-US" sz="1400" dirty="0"/>
              <a:t>        x[</a:t>
            </a:r>
            <a:r>
              <a:rPr lang="en-US" sz="1400" dirty="0" err="1"/>
              <a:t>i</a:t>
            </a:r>
            <a:r>
              <a:rPr lang="en-US" sz="1400" dirty="0"/>
              <a:t>][1] = </a:t>
            </a:r>
            <a:r>
              <a:rPr lang="en-US" sz="1400" dirty="0" err="1"/>
              <a:t>i</a:t>
            </a:r>
            <a:endParaRPr lang="en-US" sz="1400" dirty="0"/>
          </a:p>
          <a:p>
            <a:pPr marL="0" indent="0">
              <a:buNone/>
            </a:pPr>
            <a:r>
              <a:rPr lang="fr-FR" sz="1400" dirty="0"/>
              <a:t>        # </a:t>
            </a:r>
            <a:r>
              <a:rPr lang="fr-FR" sz="1400" dirty="0" err="1"/>
              <a:t>our</a:t>
            </a:r>
            <a:r>
              <a:rPr lang="fr-FR" sz="1400" dirty="0"/>
              <a:t> </a:t>
            </a:r>
            <a:r>
              <a:rPr lang="fr-FR" sz="1400" dirty="0" err="1"/>
              <a:t>target</a:t>
            </a:r>
            <a:r>
              <a:rPr lang="fr-FR" sz="1400" dirty="0"/>
              <a:t> variable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s-ES_tradnl" sz="1400" dirty="0"/>
              <a:t>        y[i] = (i + </a:t>
            </a:r>
            <a:r>
              <a:rPr lang="es-ES_tradnl" sz="1400" dirty="0" err="1"/>
              <a:t>bias</a:t>
            </a:r>
            <a:r>
              <a:rPr lang="es-ES_tradnl" sz="1400" dirty="0"/>
              <a:t>) + </a:t>
            </a:r>
            <a:r>
              <a:rPr lang="es-ES_tradnl" sz="1400" dirty="0" err="1"/>
              <a:t>random.uniform</a:t>
            </a:r>
            <a:r>
              <a:rPr lang="es-ES_tradnl" sz="1400" dirty="0"/>
              <a:t>(0, 1) * </a:t>
            </a:r>
            <a:r>
              <a:rPr lang="es-ES_tradnl" sz="1400" dirty="0" err="1"/>
              <a:t>variance</a:t>
            </a:r>
            <a:endParaRPr lang="es-ES_tradnl" sz="1400" dirty="0"/>
          </a:p>
          <a:p>
            <a:pPr marL="0" indent="0">
              <a:buNone/>
            </a:pPr>
            <a:r>
              <a:rPr lang="is-IS" sz="1400" dirty="0"/>
              <a:t>    return x, y</a:t>
            </a:r>
          </a:p>
          <a:p>
            <a:pPr marL="0" indent="0">
              <a:buNone/>
            </a:pPr>
            <a:endParaRPr lang="is-I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76200" y="76200"/>
            <a:ext cx="6400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# gen 100 points with a bias of 25 and 10 variance as a bit of noise                                                                                                               </a:t>
            </a:r>
          </a:p>
          <a:p>
            <a:r>
              <a:rPr lang="es-ES_tradnl" sz="1400" dirty="0"/>
              <a:t>x, y = </a:t>
            </a:r>
            <a:r>
              <a:rPr lang="es-ES_tradnl" sz="1400" dirty="0" err="1"/>
              <a:t>genData</a:t>
            </a:r>
            <a:r>
              <a:rPr lang="es-ES_tradnl" sz="1400" dirty="0"/>
              <a:t>(100, 25, 10)</a:t>
            </a:r>
          </a:p>
          <a:p>
            <a:endParaRPr lang="es-ES_tradnl" sz="1400" dirty="0"/>
          </a:p>
          <a:p>
            <a:r>
              <a:rPr lang="en-US" sz="1400" dirty="0"/>
              <a:t>#fix  for higher dimensions.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/>
              <a:t>#here, m = 100, n = 2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/>
              <a:t>m, n = </a:t>
            </a:r>
            <a:r>
              <a:rPr lang="en-US" sz="1400" dirty="0" err="1"/>
              <a:t>np.shape</a:t>
            </a:r>
            <a:r>
              <a:rPr lang="en-US" sz="1400" dirty="0"/>
              <a:t>(x)</a:t>
            </a:r>
          </a:p>
          <a:p>
            <a:endParaRPr lang="en-US" sz="1400" dirty="0"/>
          </a:p>
          <a:p>
            <a:r>
              <a:rPr lang="en-US" sz="1400" dirty="0" err="1"/>
              <a:t>numIterations</a:t>
            </a:r>
            <a:r>
              <a:rPr lang="en-US" sz="1400" dirty="0"/>
              <a:t>= 100000</a:t>
            </a:r>
          </a:p>
          <a:p>
            <a:r>
              <a:rPr lang="en-US" sz="1400" dirty="0"/>
              <a:t>alpha = 0.0005</a:t>
            </a:r>
          </a:p>
          <a:p>
            <a:r>
              <a:rPr lang="pl-PL" sz="1400" dirty="0" err="1"/>
              <a:t>theta</a:t>
            </a:r>
            <a:r>
              <a:rPr lang="pl-PL" sz="1400" dirty="0"/>
              <a:t> = </a:t>
            </a:r>
            <a:r>
              <a:rPr lang="pl-PL" sz="1400" dirty="0" err="1"/>
              <a:t>np.ones</a:t>
            </a:r>
            <a:r>
              <a:rPr lang="pl-PL" sz="1400" dirty="0"/>
              <a:t>(n) #</a:t>
            </a:r>
            <a:r>
              <a:rPr lang="pl-PL" sz="1400" dirty="0" err="1"/>
              <a:t>answer</a:t>
            </a:r>
            <a:r>
              <a:rPr lang="pl-PL" sz="1400" dirty="0"/>
              <a:t> = [offset, </a:t>
            </a:r>
            <a:r>
              <a:rPr lang="pl-PL" sz="1400" dirty="0" err="1"/>
              <a:t>slope</a:t>
            </a:r>
            <a:r>
              <a:rPr lang="pl-PL" sz="1400" dirty="0"/>
              <a:t>]                                                                                                                                       </a:t>
            </a:r>
          </a:p>
          <a:p>
            <a:r>
              <a:rPr lang="pl-PL" sz="1400" dirty="0" err="1"/>
              <a:t>theta</a:t>
            </a:r>
            <a:r>
              <a:rPr lang="pl-PL" sz="1400" dirty="0"/>
              <a:t> = </a:t>
            </a:r>
            <a:r>
              <a:rPr lang="pl-PL" sz="1400" dirty="0" err="1"/>
              <a:t>gradientDescent</a:t>
            </a:r>
            <a:r>
              <a:rPr lang="pl-PL" sz="1400" dirty="0"/>
              <a:t>(x, y, </a:t>
            </a:r>
            <a:r>
              <a:rPr lang="pl-PL" sz="1400" dirty="0" err="1"/>
              <a:t>theta</a:t>
            </a:r>
            <a:r>
              <a:rPr lang="pl-PL" sz="1400" dirty="0"/>
              <a:t>, </a:t>
            </a:r>
            <a:r>
              <a:rPr lang="pl-PL" sz="1400" dirty="0" err="1"/>
              <a:t>alpha</a:t>
            </a:r>
            <a:r>
              <a:rPr lang="pl-PL" sz="1400" dirty="0"/>
              <a:t>, m, </a:t>
            </a:r>
            <a:r>
              <a:rPr lang="pl-PL" sz="1400" dirty="0" err="1"/>
              <a:t>numIterations</a:t>
            </a:r>
            <a:r>
              <a:rPr lang="pl-PL" sz="1400" dirty="0"/>
              <a:t>)</a:t>
            </a:r>
          </a:p>
          <a:p>
            <a:endParaRPr lang="pl-PL" sz="1400" dirty="0"/>
          </a:p>
          <a:p>
            <a:endParaRPr lang="pl-PL" sz="1400" dirty="0"/>
          </a:p>
          <a:p>
            <a:r>
              <a:rPr lang="pl-PL" sz="1400" dirty="0" err="1"/>
              <a:t>print</a:t>
            </a:r>
            <a:r>
              <a:rPr lang="pl-PL" sz="1400" dirty="0"/>
              <a:t> "</a:t>
            </a:r>
            <a:r>
              <a:rPr lang="pl-PL" sz="1400" dirty="0" err="1"/>
              <a:t>Our</a:t>
            </a:r>
            <a:r>
              <a:rPr lang="pl-PL" sz="1400" dirty="0"/>
              <a:t> </a:t>
            </a:r>
            <a:r>
              <a:rPr lang="pl-PL" sz="1400" dirty="0" err="1"/>
              <a:t>solution</a:t>
            </a:r>
            <a:r>
              <a:rPr lang="pl-PL" sz="1400" dirty="0"/>
              <a:t> </a:t>
            </a:r>
            <a:r>
              <a:rPr lang="pl-PL" sz="1400" dirty="0" err="1"/>
              <a:t>line</a:t>
            </a:r>
            <a:r>
              <a:rPr lang="pl-PL" sz="1400" dirty="0"/>
              <a:t> </a:t>
            </a:r>
            <a:r>
              <a:rPr lang="pl-PL" sz="1400" dirty="0" err="1"/>
              <a:t>has</a:t>
            </a:r>
            <a:r>
              <a:rPr lang="pl-PL" sz="1400" dirty="0"/>
              <a:t> a y-</a:t>
            </a:r>
            <a:r>
              <a:rPr lang="pl-PL" sz="1400" dirty="0" err="1"/>
              <a:t>intercept</a:t>
            </a:r>
            <a:r>
              <a:rPr lang="pl-PL" sz="1400" dirty="0"/>
              <a:t> of ", </a:t>
            </a:r>
            <a:r>
              <a:rPr lang="pl-PL" sz="1400" dirty="0" err="1"/>
              <a:t>theta</a:t>
            </a:r>
            <a:r>
              <a:rPr lang="pl-PL" sz="1400" dirty="0"/>
              <a:t>[0], "and a </a:t>
            </a:r>
            <a:r>
              <a:rPr lang="pl-PL" sz="1400" dirty="0" err="1"/>
              <a:t>slope</a:t>
            </a:r>
            <a:r>
              <a:rPr lang="pl-PL" sz="1400" dirty="0"/>
              <a:t> of", </a:t>
            </a:r>
            <a:r>
              <a:rPr lang="pl-PL" sz="1400" dirty="0" err="1"/>
              <a:t>theta</a:t>
            </a:r>
            <a:r>
              <a:rPr lang="pl-PL" sz="1400" dirty="0"/>
              <a:t>[1]</a:t>
            </a:r>
          </a:p>
          <a:p>
            <a:r>
              <a:rPr lang="pl-PL" sz="1400" dirty="0" err="1"/>
              <a:t>print</a:t>
            </a:r>
            <a:r>
              <a:rPr lang="pl-PL" sz="1400" dirty="0"/>
              <a:t> "The data </a:t>
            </a:r>
            <a:r>
              <a:rPr lang="pl-PL" sz="1400" dirty="0" err="1"/>
              <a:t>we're</a:t>
            </a:r>
            <a:r>
              <a:rPr lang="pl-PL" sz="1400" dirty="0"/>
              <a:t> </a:t>
            </a:r>
            <a:r>
              <a:rPr lang="pl-PL" sz="1400" dirty="0" err="1"/>
              <a:t>trying</a:t>
            </a:r>
            <a:r>
              <a:rPr lang="pl-PL" sz="1400" dirty="0"/>
              <a:t> to </a:t>
            </a:r>
            <a:r>
              <a:rPr lang="pl-PL" sz="1400" dirty="0" err="1"/>
              <a:t>fit</a:t>
            </a:r>
            <a:r>
              <a:rPr lang="pl-PL" sz="1400" dirty="0"/>
              <a:t> </a:t>
            </a:r>
            <a:r>
              <a:rPr lang="pl-PL" sz="1400" dirty="0" err="1"/>
              <a:t>is</a:t>
            </a:r>
            <a:r>
              <a:rPr lang="pl-PL" sz="1400" dirty="0"/>
              <a:t> as </a:t>
            </a:r>
            <a:r>
              <a:rPr lang="pl-PL" sz="1400" dirty="0" err="1"/>
              <a:t>follows</a:t>
            </a:r>
            <a:r>
              <a:rPr lang="pl-PL" sz="1400" dirty="0"/>
              <a:t>"</a:t>
            </a:r>
          </a:p>
          <a:p>
            <a:r>
              <a:rPr lang="it-IT" sz="1400" dirty="0"/>
              <a:t>for i in </a:t>
            </a:r>
            <a:r>
              <a:rPr lang="it-IT" sz="1400" dirty="0" err="1"/>
              <a:t>range</a:t>
            </a:r>
            <a:r>
              <a:rPr lang="it-IT" sz="1400" dirty="0"/>
              <a:t> (0, 100):</a:t>
            </a:r>
          </a:p>
          <a:p>
            <a:r>
              <a:rPr lang="en-US" sz="1400" dirty="0"/>
              <a:t>  print x[</a:t>
            </a:r>
            <a:r>
              <a:rPr lang="en-US" sz="1400" dirty="0" err="1"/>
              <a:t>i</a:t>
            </a:r>
            <a:r>
              <a:rPr lang="en-US" sz="1400" dirty="0"/>
              <a:t>][1], y[</a:t>
            </a:r>
            <a:r>
              <a:rPr lang="en-US" sz="1400" dirty="0" err="1"/>
              <a:t>i</a:t>
            </a:r>
            <a:r>
              <a:rPr lang="en-US" sz="1400" dirty="0"/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86600" y="152400"/>
            <a:ext cx="1115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starter.py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757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988"/>
    </mc:Choice>
    <mc:Fallback xmlns="">
      <p:transition spd="slow" advTm="15298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381000"/>
            <a:ext cx="7543800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gradientDescent</a:t>
            </a:r>
            <a:r>
              <a:rPr lang="en-US" dirty="0"/>
              <a:t>(x, y, theta, alpha, m, </a:t>
            </a:r>
            <a:r>
              <a:rPr lang="en-US" dirty="0" err="1"/>
              <a:t>numIterations</a:t>
            </a:r>
            <a:r>
              <a:rPr lang="en-US" dirty="0"/>
              <a:t>):</a:t>
            </a:r>
          </a:p>
          <a:p>
            <a:r>
              <a:rPr lang="en-US" dirty="0"/>
              <a:t>    </a:t>
            </a:r>
            <a:r>
              <a:rPr lang="en-US" dirty="0" err="1"/>
              <a:t>xTrans</a:t>
            </a:r>
            <a:r>
              <a:rPr lang="en-US" dirty="0"/>
              <a:t> = </a:t>
            </a:r>
            <a:r>
              <a:rPr lang="en-US" dirty="0" err="1"/>
              <a:t>x.transpose</a:t>
            </a:r>
            <a:r>
              <a:rPr lang="en-US" dirty="0"/>
              <a:t>()</a:t>
            </a:r>
          </a:p>
          <a:p>
            <a:r>
              <a:rPr lang="en-US" dirty="0"/>
              <a:t>    </a:t>
            </a:r>
            <a:r>
              <a:rPr lang="en-US" dirty="0" err="1"/>
              <a:t>replaceMe</a:t>
            </a:r>
            <a:r>
              <a:rPr lang="en-US" dirty="0"/>
              <a:t> = .0001</a:t>
            </a:r>
          </a:p>
          <a:p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range(0, </a:t>
            </a:r>
            <a:r>
              <a:rPr lang="en-US" dirty="0" err="1"/>
              <a:t>numIterations</a:t>
            </a:r>
            <a:r>
              <a:rPr lang="en-US" dirty="0"/>
              <a:t>):</a:t>
            </a:r>
          </a:p>
          <a:p>
            <a:r>
              <a:rPr lang="en-US" dirty="0"/>
              <a:t>        hypothesis = </a:t>
            </a:r>
            <a:r>
              <a:rPr lang="en-US" dirty="0" err="1"/>
              <a:t>np.dot</a:t>
            </a:r>
            <a:r>
              <a:rPr lang="en-US" dirty="0"/>
              <a:t>(x, theta)</a:t>
            </a:r>
          </a:p>
          <a:p>
            <a:r>
              <a:rPr lang="en-US" dirty="0"/>
              <a:t>        loss = hypothesis - y</a:t>
            </a:r>
          </a:p>
          <a:p>
            <a:endParaRPr lang="en-US" dirty="0"/>
          </a:p>
          <a:p>
            <a:r>
              <a:rPr lang="en-US" dirty="0"/>
              <a:t>        # Want the mean squared error here. Only use </a:t>
            </a:r>
          </a:p>
          <a:p>
            <a:r>
              <a:rPr lang="en-US" dirty="0"/>
              <a:t>        # for debugging to make sure we're progressing                                                                                  </a:t>
            </a:r>
          </a:p>
          <a:p>
            <a:r>
              <a:rPr lang="pl-PL" dirty="0"/>
              <a:t>        </a:t>
            </a:r>
            <a:r>
              <a:rPr lang="pl-PL" dirty="0" err="1"/>
              <a:t>cost</a:t>
            </a:r>
            <a:r>
              <a:rPr lang="pl-PL" dirty="0"/>
              <a:t> = </a:t>
            </a:r>
            <a:r>
              <a:rPr lang="pl-PL" dirty="0" err="1"/>
              <a:t>np.sum</a:t>
            </a:r>
            <a:r>
              <a:rPr lang="pl-PL" dirty="0"/>
              <a:t>(</a:t>
            </a:r>
            <a:r>
              <a:rPr lang="pl-PL" dirty="0" err="1">
                <a:solidFill>
                  <a:srgbClr val="FF0000"/>
                </a:solidFill>
              </a:rPr>
              <a:t>replaceMe</a:t>
            </a:r>
            <a:r>
              <a:rPr lang="pl-PL" dirty="0"/>
              <a:t>) / (m)</a:t>
            </a:r>
          </a:p>
          <a:p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 % 9999 == 0:</a:t>
            </a:r>
          </a:p>
          <a:p>
            <a:r>
              <a:rPr lang="it-IT" dirty="0"/>
              <a:t>            </a:t>
            </a:r>
            <a:r>
              <a:rPr lang="it-IT" dirty="0" err="1"/>
              <a:t>print</a:t>
            </a:r>
            <a:r>
              <a:rPr lang="it-IT" dirty="0"/>
              <a:t> i, </a:t>
            </a:r>
            <a:r>
              <a:rPr lang="it-IT" dirty="0" err="1"/>
              <a:t>cost</a:t>
            </a:r>
            <a:endParaRPr lang="it-IT" dirty="0"/>
          </a:p>
          <a:p>
            <a:endParaRPr lang="it-IT" dirty="0"/>
          </a:p>
          <a:p>
            <a:r>
              <a:rPr lang="en-US" dirty="0"/>
              <a:t>        # </a:t>
            </a:r>
            <a:r>
              <a:rPr lang="en-US" dirty="0" err="1"/>
              <a:t>avg</a:t>
            </a:r>
            <a:r>
              <a:rPr lang="en-US" dirty="0"/>
              <a:t> gradient per example                                                                                                                                                 </a:t>
            </a:r>
          </a:p>
          <a:p>
            <a:r>
              <a:rPr lang="en-US" dirty="0"/>
              <a:t>        gradient = </a:t>
            </a:r>
            <a:r>
              <a:rPr lang="en-US" dirty="0" err="1"/>
              <a:t>np.dot</a:t>
            </a:r>
            <a:r>
              <a:rPr lang="en-US" dirty="0"/>
              <a:t>(</a:t>
            </a:r>
            <a:r>
              <a:rPr lang="en-US" dirty="0" err="1"/>
              <a:t>xTrans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replaceMe</a:t>
            </a:r>
            <a:r>
              <a:rPr lang="en-US" dirty="0"/>
              <a:t>) / m</a:t>
            </a:r>
          </a:p>
          <a:p>
            <a:endParaRPr lang="en-US" dirty="0"/>
          </a:p>
          <a:p>
            <a:r>
              <a:rPr lang="en-US" dirty="0"/>
              <a:t>        # update                                                                                                                                                                   </a:t>
            </a:r>
          </a:p>
          <a:p>
            <a:r>
              <a:rPr lang="en-US" dirty="0"/>
              <a:t>        theta = theta * </a:t>
            </a:r>
            <a:r>
              <a:rPr lang="en-US" dirty="0" err="1">
                <a:solidFill>
                  <a:srgbClr val="FF0000"/>
                </a:solidFill>
              </a:rPr>
              <a:t>replaceMe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return theta</a:t>
            </a:r>
          </a:p>
        </p:txBody>
      </p:sp>
      <p:sp>
        <p:nvSpPr>
          <p:cNvPr id="8" name="Rectangle 7"/>
          <p:cNvSpPr/>
          <p:nvPr/>
        </p:nvSpPr>
        <p:spPr>
          <a:xfrm>
            <a:off x="6172200" y="35201"/>
            <a:ext cx="2018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gradientDescent.py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6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557"/>
    </mc:Choice>
    <mc:Fallback xmlns="">
      <p:transition spd="slow" advTm="26255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stackoverflow.com</a:t>
            </a:r>
            <a:r>
              <a:rPr lang="en-US" dirty="0"/>
              <a:t>/questions/17784587/gradient-descent-using-python-and-</a:t>
            </a:r>
            <a:r>
              <a:rPr lang="en-US" dirty="0" err="1"/>
              <a:t>numpy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www.bogotobogo.com</a:t>
            </a:r>
            <a:r>
              <a:rPr lang="en-US" dirty="0"/>
              <a:t>/python/</a:t>
            </a:r>
            <a:r>
              <a:rPr lang="en-US" dirty="0" err="1"/>
              <a:t>python_numpy_batch_gradient_descent_algorithm.php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7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18"/>
    </mc:Choice>
    <mc:Fallback xmlns="">
      <p:transition spd="slow" advTm="611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Simulated annealing search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Improves on gradient descent</a:t>
            </a:r>
          </a:p>
          <a:p>
            <a:r>
              <a:rPr lang="en-US" sz="2800" dirty="0"/>
              <a:t>Idea: escape local maxima by allowing some “bad” moves but </a:t>
            </a:r>
            <a:r>
              <a:rPr lang="en-US" sz="2800" i="1" dirty="0"/>
              <a:t>gradually decrease </a:t>
            </a:r>
            <a:r>
              <a:rPr lang="en-US" sz="2800" dirty="0"/>
              <a:t>their frequency</a:t>
            </a:r>
          </a:p>
          <a:p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2"/>
          <a:stretch/>
        </p:blipFill>
        <p:spPr bwMode="auto">
          <a:xfrm>
            <a:off x="2486025" y="3910965"/>
            <a:ext cx="4171950" cy="2489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49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69"/>
    </mc:Choice>
    <mc:Fallback xmlns="">
      <p:transition spd="slow" advTm="2326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http://katrinaeg.com/simulated-annealing.html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anneal(solution):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old_cost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cost</a:t>
            </a:r>
            <a:r>
              <a:rPr lang="en-US" dirty="0"/>
              <a:t>(solution)</a:t>
            </a:r>
          </a:p>
          <a:p>
            <a:pPr marL="0" indent="0">
              <a:buNone/>
            </a:pPr>
            <a:r>
              <a:rPr lang="en-US" dirty="0"/>
              <a:t>    T = 1.0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T_min</a:t>
            </a:r>
            <a:r>
              <a:rPr lang="en-US" dirty="0"/>
              <a:t> = 0.00001</a:t>
            </a:r>
          </a:p>
          <a:p>
            <a:pPr marL="0" indent="0">
              <a:buNone/>
            </a:pPr>
            <a:r>
              <a:rPr lang="en-US" dirty="0"/>
              <a:t>    alpha = 0.9</a:t>
            </a:r>
          </a:p>
          <a:p>
            <a:pPr marL="0" indent="0">
              <a:buNone/>
            </a:pPr>
            <a:r>
              <a:rPr lang="en-US" dirty="0"/>
              <a:t>    while T &gt; </a:t>
            </a:r>
            <a:r>
              <a:rPr lang="en-US" dirty="0" err="1"/>
              <a:t>T_min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</a:t>
            </a:r>
            <a:r>
              <a:rPr lang="en-US" dirty="0"/>
              <a:t> = 1</a:t>
            </a:r>
          </a:p>
          <a:p>
            <a:pPr marL="0" indent="0">
              <a:buNone/>
            </a:pPr>
            <a:r>
              <a:rPr lang="en-US" dirty="0"/>
              <a:t>        while </a:t>
            </a:r>
            <a:r>
              <a:rPr lang="en-US" dirty="0" err="1"/>
              <a:t>i</a:t>
            </a:r>
            <a:r>
              <a:rPr lang="en-US" dirty="0"/>
              <a:t> &lt;= 100: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new_solution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neighbor</a:t>
            </a:r>
            <a:r>
              <a:rPr lang="en-US" dirty="0"/>
              <a:t>(solution)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new_cost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cost</a:t>
            </a:r>
            <a:r>
              <a:rPr lang="en-US" dirty="0"/>
              <a:t>(</a:t>
            </a:r>
            <a:r>
              <a:rPr lang="en-US" dirty="0" err="1"/>
              <a:t>new_solution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ap</a:t>
            </a:r>
            <a:r>
              <a:rPr lang="en-US" dirty="0"/>
              <a:t> = </a:t>
            </a:r>
            <a:r>
              <a:rPr lang="en-US" dirty="0" err="1">
                <a:solidFill>
                  <a:srgbClr val="FF0000"/>
                </a:solidFill>
              </a:rPr>
              <a:t>acceptance_probability</a:t>
            </a:r>
            <a:r>
              <a:rPr lang="en-US" dirty="0"/>
              <a:t>(</a:t>
            </a:r>
            <a:r>
              <a:rPr lang="en-US" dirty="0" err="1"/>
              <a:t>old_cost</a:t>
            </a:r>
            <a:r>
              <a:rPr lang="en-US" dirty="0"/>
              <a:t>, </a:t>
            </a:r>
            <a:r>
              <a:rPr lang="en-US" dirty="0" err="1"/>
              <a:t>new_cost</a:t>
            </a:r>
            <a:r>
              <a:rPr lang="en-US" dirty="0"/>
              <a:t>, T)</a:t>
            </a:r>
          </a:p>
          <a:p>
            <a:pPr marL="0" indent="0">
              <a:buNone/>
            </a:pPr>
            <a:r>
              <a:rPr lang="en-US" dirty="0"/>
              <a:t>            if </a:t>
            </a:r>
            <a:r>
              <a:rPr lang="en-US" dirty="0" err="1"/>
              <a:t>ap</a:t>
            </a:r>
            <a:r>
              <a:rPr lang="en-US" dirty="0"/>
              <a:t> &gt; random():</a:t>
            </a:r>
          </a:p>
          <a:p>
            <a:pPr marL="0" indent="0">
              <a:buNone/>
            </a:pPr>
            <a:r>
              <a:rPr lang="en-US" dirty="0"/>
              <a:t>                solution = </a:t>
            </a:r>
            <a:r>
              <a:rPr lang="en-US" dirty="0" err="1"/>
              <a:t>new_solution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old_cost</a:t>
            </a:r>
            <a:r>
              <a:rPr lang="en-US" dirty="0"/>
              <a:t> = </a:t>
            </a:r>
            <a:r>
              <a:rPr lang="en-US" dirty="0" err="1"/>
              <a:t>new_cost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i</a:t>
            </a:r>
            <a:r>
              <a:rPr lang="en-US" dirty="0"/>
              <a:t> += 1</a:t>
            </a:r>
          </a:p>
          <a:p>
            <a:pPr marL="0" indent="0">
              <a:buNone/>
            </a:pPr>
            <a:r>
              <a:rPr lang="en-US" dirty="0"/>
              <a:t>        T = T*alpha</a:t>
            </a:r>
          </a:p>
          <a:p>
            <a:pPr marL="0" indent="0">
              <a:buNone/>
            </a:pPr>
            <a:r>
              <a:rPr lang="en-US" dirty="0"/>
              <a:t>    return solution, </a:t>
            </a:r>
            <a:r>
              <a:rPr lang="en-US" dirty="0" err="1"/>
              <a:t>old_cost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223"/>
    </mc:Choice>
    <mc:Fallback xmlns="">
      <p:transition spd="slow" advTm="22922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apmonitor.com</a:t>
            </a:r>
            <a:r>
              <a:rPr lang="en-US" dirty="0"/>
              <a:t>/me575/</a:t>
            </a:r>
            <a:r>
              <a:rPr lang="en-US" dirty="0" err="1"/>
              <a:t>index.php</a:t>
            </a:r>
            <a:r>
              <a:rPr lang="en-US" dirty="0"/>
              <a:t>/Main/</a:t>
            </a:r>
            <a:r>
              <a:rPr lang="en-US" dirty="0" err="1"/>
              <a:t>SimulatedAnnealing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200400"/>
            <a:ext cx="64897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4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78"/>
    </mc:Choice>
    <mc:Fallback xmlns="">
      <p:transition spd="slow" advTm="342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800" dirty="0"/>
                  <a:t>Inspired by nature, based on reproduction and selection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Start with  randomly generated states (</a:t>
                </a:r>
                <a:r>
                  <a:rPr lang="en-US" sz="2800" i="1" dirty="0"/>
                  <a:t>population</a:t>
                </a:r>
                <a:r>
                  <a:rPr lang="en-US" sz="2800" dirty="0"/>
                  <a:t>)</a:t>
                </a:r>
                <a:endParaRPr lang="en-US" dirty="0"/>
              </a:p>
              <a:p>
                <a:pPr lvl="1"/>
                <a:r>
                  <a:rPr lang="en-US" dirty="0"/>
                  <a:t>A population member is represented by state vector  in the variable space (its DNA)</a:t>
                </a:r>
              </a:p>
              <a:p>
                <a:pPr lvl="1"/>
                <a:r>
                  <a:rPr lang="en-US" dirty="0"/>
                  <a:t>A fitness function  determines the quality of state </a:t>
                </a:r>
              </a:p>
              <a:p>
                <a:r>
                  <a:rPr lang="en-US" sz="2800" dirty="0"/>
                  <a:t>New states generated from two </a:t>
                </a:r>
                <a:r>
                  <a:rPr lang="en-US" sz="2800" i="1" dirty="0"/>
                  <a:t>parent</a:t>
                </a:r>
                <a:r>
                  <a:rPr lang="en-US" sz="2800" dirty="0"/>
                  <a:t> states.  Throw some randomness into the mix as well…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5"/>
                <a:stretch>
                  <a:fillRect l="-741" t="-1235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87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993"/>
    </mc:Choice>
    <mc:Fallback xmlns="">
      <p:transition spd="slow" advTm="24799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9.26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7852</TotalTime>
  <Words>941</Words>
  <Application>Microsoft Macintosh PowerPoint</Application>
  <PresentationFormat>On-screen Show (4:3)</PresentationFormat>
  <Paragraphs>139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Local Search</vt:lpstr>
      <vt:lpstr>Gradient Descent</vt:lpstr>
      <vt:lpstr>PowerPoint Presentation</vt:lpstr>
      <vt:lpstr>PowerPoint Presentation</vt:lpstr>
      <vt:lpstr>PowerPoint Presentation</vt:lpstr>
      <vt:lpstr>Simulated annealing search</vt:lpstr>
      <vt:lpstr>PowerPoint Presentation</vt:lpstr>
      <vt:lpstr>PowerPoint Presentation</vt:lpstr>
      <vt:lpstr>Genetic Algorithms</vt:lpstr>
      <vt:lpstr>Genetic algorithms</vt:lpstr>
      <vt:lpstr>Genetic algorithms</vt:lpstr>
      <vt:lpstr>Genetic algorithms</vt:lpstr>
      <vt:lpstr>Genetic algorithms</vt:lpstr>
      <vt:lpstr>Genetic algorithms</vt:lpstr>
      <vt:lpstr>Genetic Algorithms</vt:lpstr>
      <vt:lpstr>Example: N-Queens</vt:lpstr>
      <vt:lpstr>Genetic Algorithms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Chernova</dc:creator>
  <cp:lastModifiedBy>Matthew Taylor</cp:lastModifiedBy>
  <cp:revision>79</cp:revision>
  <dcterms:created xsi:type="dcterms:W3CDTF">2011-12-08T15:25:17Z</dcterms:created>
  <dcterms:modified xsi:type="dcterms:W3CDTF">2016-04-19T16:50:05Z</dcterms:modified>
</cp:coreProperties>
</file>