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0" r:id="rId2"/>
    <p:sldId id="401" r:id="rId3"/>
    <p:sldId id="299" r:id="rId4"/>
    <p:sldId id="400" r:id="rId5"/>
    <p:sldId id="352" r:id="rId6"/>
    <p:sldId id="404" r:id="rId7"/>
    <p:sldId id="402" r:id="rId8"/>
    <p:sldId id="403" r:id="rId9"/>
    <p:sldId id="329" r:id="rId10"/>
    <p:sldId id="39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405" r:id="rId20"/>
    <p:sldId id="338" r:id="rId21"/>
    <p:sldId id="406" r:id="rId22"/>
    <p:sldId id="339" r:id="rId23"/>
    <p:sldId id="340" r:id="rId24"/>
    <p:sldId id="341" r:id="rId25"/>
    <p:sldId id="342" r:id="rId26"/>
    <p:sldId id="407" r:id="rId27"/>
    <p:sldId id="343" r:id="rId28"/>
    <p:sldId id="408" r:id="rId29"/>
    <p:sldId id="344" r:id="rId30"/>
    <p:sldId id="345" r:id="rId31"/>
    <p:sldId id="346" r:id="rId32"/>
    <p:sldId id="347" r:id="rId33"/>
    <p:sldId id="35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43" autoAdjust="0"/>
  </p:normalViewPr>
  <p:slideViewPr>
    <p:cSldViewPr>
      <p:cViewPr varScale="1">
        <p:scale>
          <a:sx n="142" d="100"/>
          <a:sy n="142" d="100"/>
        </p:scale>
        <p:origin x="-104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Bayer pattern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f/z = </a:t>
            </a:r>
            <a:r>
              <a:rPr lang="en-US" dirty="0" err="1" smtClean="0"/>
              <a:t>x_l</a:t>
            </a:r>
            <a:r>
              <a:rPr lang="en-US" dirty="0" smtClean="0"/>
              <a:t>/x = </a:t>
            </a:r>
            <a:r>
              <a:rPr lang="en-US" dirty="0" err="1" smtClean="0"/>
              <a:t>y_l</a:t>
            </a:r>
            <a:r>
              <a:rPr lang="en-US" dirty="0" smtClean="0"/>
              <a:t>/y</a:t>
            </a:r>
          </a:p>
          <a:p>
            <a:r>
              <a:rPr lang="en-US" dirty="0" err="1" smtClean="0"/>
              <a:t>X_l</a:t>
            </a:r>
            <a:r>
              <a:rPr lang="en-US" dirty="0" smtClean="0"/>
              <a:t> = f/z * 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Left, right, top,</a:t>
            </a:r>
            <a:r>
              <a:rPr lang="en-US" baseline="0" dirty="0" smtClean="0"/>
              <a:t> bottom for x &amp; y</a:t>
            </a:r>
          </a:p>
          <a:p>
            <a:r>
              <a:rPr lang="en-US" baseline="0" dirty="0" smtClean="0"/>
              <a:t>Various angles: skew</a:t>
            </a:r>
          </a:p>
          <a:p>
            <a:r>
              <a:rPr lang="en-US" baseline="0" dirty="0" smtClean="0"/>
              <a:t>Different depths: size</a:t>
            </a:r>
          </a:p>
          <a:p>
            <a:r>
              <a:rPr lang="en-US" baseline="0" dirty="0" smtClean="0"/>
              <a:t>Tilted: 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,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dacity.com/course/machine-learning-supervised-learning--ud675" TargetMode="External"/><Relationship Id="rId3" Type="http://schemas.openxmlformats.org/officeDocument/2006/relationships/hyperlink" Target="https://www.youtube.com/watch?v=XIDHrWQe5F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crunch.com/2013/08/19/pix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bmp"/><Relationship Id="rId3" Type="http://schemas.openxmlformats.org/officeDocument/2006/relationships/image" Target="../media/image16.b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ge_detection" TargetMode="External"/><Relationship Id="rId4" Type="http://schemas.openxmlformats.org/officeDocument/2006/relationships/hyperlink" Target="http://docs.opencv.org/2.4/doc/tutorials/imgproc/imgtrans/canny_detector/canny_detector.html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pencv.org/master/d0/d7a/classcv_1_1SimpleBlobDetector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ep.host22.com/" TargetMode="External"/><Relationship Id="rId4" Type="http://schemas.openxmlformats.org/officeDocument/2006/relationships/hyperlink" Target="http://deeplearning.net/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pencv.org/master/da/df5/tutorial_py_sift_intro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camera_calibration/Tutorials/StereoCalibration" TargetMode="External"/><Relationship Id="rId4" Type="http://schemas.openxmlformats.org/officeDocument/2006/relationships/hyperlink" Target="http://wiki.ros.org/image_geometr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1" Type="http://schemas.microsoft.com/office/2007/relationships/media" Target="file://localhost/Users/taylorm/Dropbox/classes/13_Robotics/CMU-EPFL_Tracking_.avi" TargetMode="External"/><Relationship Id="rId2" Type="http://schemas.openxmlformats.org/officeDocument/2006/relationships/video" Target="file://localhost/Users/taylorm/Dropbox/classes/13_Robotics/CMU-EPFL_Tracking_.av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jXZAnBzE3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lorizer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Machine Learning Class: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://www.udacity.com/course/machine-learning-supervised-learning--</a:t>
            </a:r>
            <a:r>
              <a:rPr lang="en-US" dirty="0" smtClean="0">
                <a:hlinkClick r:id="rId2"/>
              </a:rPr>
              <a:t>ud675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https://www.youtube.com/watch?v=XIDHrWQe5FQ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7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http://techcrunch.com/2013/08/19/pixy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9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black spots?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2900"/>
            <a:ext cx="6997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12800"/>
            <a:ext cx="6629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866900"/>
            <a:ext cx="203200" cy="311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203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</a:t>
            </a:r>
          </a:p>
          <a:p>
            <a:r>
              <a:rPr lang="en-US"/>
              <a:t>Uncertainty</a:t>
            </a:r>
          </a:p>
          <a:p>
            <a:r>
              <a:rPr lang="en-US"/>
              <a:t>Features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4309697" y="4179889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3411416" y="5473700"/>
            <a:ext cx="21981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4456236" y="5791201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842340" y="0"/>
            <a:ext cx="30166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45267" y="4565650"/>
            <a:ext cx="20515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9" name="Rectangle 57"/>
          <p:cNvSpPr>
            <a:spLocks noChangeArrowheads="1"/>
          </p:cNvSpPr>
          <p:nvPr/>
        </p:nvSpPr>
        <p:spPr bwMode="auto">
          <a:xfrm>
            <a:off x="6418385" y="5791201"/>
            <a:ext cx="1466" cy="22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6730512" y="5473701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730512" y="3862389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577613" y="3862389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577613" y="5473701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6668966" y="5405439"/>
            <a:ext cx="1774580" cy="771525"/>
          </a:xfrm>
          <a:prstGeom prst="rect">
            <a:avLst/>
          </a:prstGeom>
          <a:solidFill>
            <a:srgbClr val="336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6668966" y="3794126"/>
            <a:ext cx="1774580" cy="771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2535116" y="3794126"/>
            <a:ext cx="1774581" cy="77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0" name="Rectangle 38"/>
          <p:cNvSpPr>
            <a:spLocks noChangeArrowheads="1"/>
          </p:cNvSpPr>
          <p:nvPr/>
        </p:nvSpPr>
        <p:spPr bwMode="auto">
          <a:xfrm>
            <a:off x="2535116" y="5405439"/>
            <a:ext cx="1774581" cy="7715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>
            <a:off x="2828193" y="5586413"/>
            <a:ext cx="113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Perception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8" name="Rectangle 46"/>
          <p:cNvSpPr>
            <a:spLocks noChangeArrowheads="1"/>
          </p:cNvSpPr>
          <p:nvPr/>
        </p:nvSpPr>
        <p:spPr bwMode="auto">
          <a:xfrm>
            <a:off x="6730512" y="5586413"/>
            <a:ext cx="160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Motion Control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>
            <a:off x="7023589" y="3975100"/>
            <a:ext cx="999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Cognition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2" name="Freeform 50"/>
          <p:cNvSpPr>
            <a:spLocks/>
          </p:cNvSpPr>
          <p:nvPr/>
        </p:nvSpPr>
        <p:spPr bwMode="auto">
          <a:xfrm>
            <a:off x="4684835" y="5405439"/>
            <a:ext cx="1629508" cy="839787"/>
          </a:xfrm>
          <a:custGeom>
            <a:avLst/>
            <a:gdLst>
              <a:gd name="T0" fmla="*/ 86 w 1112"/>
              <a:gd name="T1" fmla="*/ 43 h 529"/>
              <a:gd name="T2" fmla="*/ 0 w 1112"/>
              <a:gd name="T3" fmla="*/ 71 h 529"/>
              <a:gd name="T4" fmla="*/ 15 w 1112"/>
              <a:gd name="T5" fmla="*/ 200 h 529"/>
              <a:gd name="T6" fmla="*/ 57 w 1112"/>
              <a:gd name="T7" fmla="*/ 357 h 529"/>
              <a:gd name="T8" fmla="*/ 171 w 1112"/>
              <a:gd name="T9" fmla="*/ 458 h 529"/>
              <a:gd name="T10" fmla="*/ 300 w 1112"/>
              <a:gd name="T11" fmla="*/ 529 h 529"/>
              <a:gd name="T12" fmla="*/ 513 w 1112"/>
              <a:gd name="T13" fmla="*/ 515 h 529"/>
              <a:gd name="T14" fmla="*/ 741 w 1112"/>
              <a:gd name="T15" fmla="*/ 486 h 529"/>
              <a:gd name="T16" fmla="*/ 912 w 1112"/>
              <a:gd name="T17" fmla="*/ 443 h 529"/>
              <a:gd name="T18" fmla="*/ 1055 w 1112"/>
              <a:gd name="T19" fmla="*/ 386 h 529"/>
              <a:gd name="T20" fmla="*/ 1097 w 1112"/>
              <a:gd name="T21" fmla="*/ 315 h 529"/>
              <a:gd name="T22" fmla="*/ 1112 w 1112"/>
              <a:gd name="T23" fmla="*/ 243 h 529"/>
              <a:gd name="T24" fmla="*/ 1112 w 1112"/>
              <a:gd name="T25" fmla="*/ 157 h 529"/>
              <a:gd name="T26" fmla="*/ 1112 w 1112"/>
              <a:gd name="T27" fmla="*/ 86 h 529"/>
              <a:gd name="T28" fmla="*/ 1083 w 1112"/>
              <a:gd name="T29" fmla="*/ 29 h 529"/>
              <a:gd name="T30" fmla="*/ 1026 w 1112"/>
              <a:gd name="T31" fmla="*/ 0 h 529"/>
              <a:gd name="T32" fmla="*/ 912 w 1112"/>
              <a:gd name="T33" fmla="*/ 14 h 529"/>
              <a:gd name="T34" fmla="*/ 784 w 1112"/>
              <a:gd name="T35" fmla="*/ 43 h 529"/>
              <a:gd name="T36" fmla="*/ 641 w 1112"/>
              <a:gd name="T37" fmla="*/ 29 h 529"/>
              <a:gd name="T38" fmla="*/ 513 w 1112"/>
              <a:gd name="T39" fmla="*/ 14 h 529"/>
              <a:gd name="T40" fmla="*/ 371 w 1112"/>
              <a:gd name="T41" fmla="*/ 14 h 529"/>
              <a:gd name="T42" fmla="*/ 228 w 1112"/>
              <a:gd name="T43" fmla="*/ 14 h 529"/>
              <a:gd name="T44" fmla="*/ 200 w 1112"/>
              <a:gd name="T45" fmla="*/ 29 h 529"/>
              <a:gd name="T46" fmla="*/ 171 w 1112"/>
              <a:gd name="T47" fmla="*/ 43 h 529"/>
              <a:gd name="T48" fmla="*/ 86 w 1112"/>
              <a:gd name="T49" fmla="*/ 4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2" h="529">
                <a:moveTo>
                  <a:pt x="86" y="43"/>
                </a:moveTo>
                <a:lnTo>
                  <a:pt x="0" y="71"/>
                </a:lnTo>
                <a:lnTo>
                  <a:pt x="15" y="200"/>
                </a:lnTo>
                <a:lnTo>
                  <a:pt x="57" y="357"/>
                </a:lnTo>
                <a:lnTo>
                  <a:pt x="171" y="458"/>
                </a:lnTo>
                <a:lnTo>
                  <a:pt x="300" y="529"/>
                </a:lnTo>
                <a:lnTo>
                  <a:pt x="513" y="515"/>
                </a:lnTo>
                <a:lnTo>
                  <a:pt x="741" y="486"/>
                </a:lnTo>
                <a:lnTo>
                  <a:pt x="912" y="443"/>
                </a:lnTo>
                <a:lnTo>
                  <a:pt x="1055" y="386"/>
                </a:lnTo>
                <a:lnTo>
                  <a:pt x="1097" y="315"/>
                </a:lnTo>
                <a:lnTo>
                  <a:pt x="1112" y="243"/>
                </a:lnTo>
                <a:lnTo>
                  <a:pt x="1112" y="157"/>
                </a:lnTo>
                <a:lnTo>
                  <a:pt x="1112" y="86"/>
                </a:lnTo>
                <a:lnTo>
                  <a:pt x="1083" y="29"/>
                </a:lnTo>
                <a:lnTo>
                  <a:pt x="1026" y="0"/>
                </a:lnTo>
                <a:lnTo>
                  <a:pt x="912" y="14"/>
                </a:lnTo>
                <a:lnTo>
                  <a:pt x="784" y="43"/>
                </a:lnTo>
                <a:lnTo>
                  <a:pt x="641" y="29"/>
                </a:lnTo>
                <a:lnTo>
                  <a:pt x="513" y="14"/>
                </a:lnTo>
                <a:lnTo>
                  <a:pt x="371" y="14"/>
                </a:lnTo>
                <a:lnTo>
                  <a:pt x="228" y="14"/>
                </a:lnTo>
                <a:lnTo>
                  <a:pt x="200" y="29"/>
                </a:lnTo>
                <a:lnTo>
                  <a:pt x="171" y="43"/>
                </a:lnTo>
                <a:lnTo>
                  <a:pt x="86" y="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3" name="Rectangle 51"/>
          <p:cNvSpPr>
            <a:spLocks noChangeArrowheads="1"/>
          </p:cNvSpPr>
          <p:nvPr/>
        </p:nvSpPr>
        <p:spPr bwMode="auto">
          <a:xfrm>
            <a:off x="4935416" y="5518150"/>
            <a:ext cx="1037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Real World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4" name="Rectangle 52"/>
          <p:cNvSpPr>
            <a:spLocks noChangeArrowheads="1"/>
          </p:cNvSpPr>
          <p:nvPr/>
        </p:nvSpPr>
        <p:spPr bwMode="auto">
          <a:xfrm>
            <a:off x="4851889" y="5745164"/>
            <a:ext cx="121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Environment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5" name="Rectangle 53"/>
          <p:cNvSpPr>
            <a:spLocks noChangeArrowheads="1"/>
          </p:cNvSpPr>
          <p:nvPr/>
        </p:nvSpPr>
        <p:spPr bwMode="auto">
          <a:xfrm>
            <a:off x="2744666" y="3975100"/>
            <a:ext cx="1229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Localization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73" name="Line 61"/>
          <p:cNvSpPr>
            <a:spLocks noChangeShapeType="1"/>
          </p:cNvSpPr>
          <p:nvPr/>
        </p:nvSpPr>
        <p:spPr bwMode="auto">
          <a:xfrm flipV="1">
            <a:off x="3446585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>
            <a:off x="4360985" y="4152900"/>
            <a:ext cx="23211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5" name="Line 63"/>
          <p:cNvSpPr>
            <a:spLocks noChangeShapeType="1"/>
          </p:cNvSpPr>
          <p:nvPr/>
        </p:nvSpPr>
        <p:spPr bwMode="auto">
          <a:xfrm flipH="1">
            <a:off x="6260123" y="5791200"/>
            <a:ext cx="4220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6" name="Line 64"/>
          <p:cNvSpPr>
            <a:spLocks noChangeShapeType="1"/>
          </p:cNvSpPr>
          <p:nvPr/>
        </p:nvSpPr>
        <p:spPr bwMode="auto">
          <a:xfrm flipH="1">
            <a:off x="4360985" y="5791200"/>
            <a:ext cx="3516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7" name="Line 65"/>
          <p:cNvSpPr>
            <a:spLocks noChangeShapeType="1"/>
          </p:cNvSpPr>
          <p:nvPr/>
        </p:nvSpPr>
        <p:spPr bwMode="auto">
          <a:xfrm>
            <a:off x="7596554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>
            <a:off x="7404589" y="4814889"/>
            <a:ext cx="385396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Path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2" name="Rectangle 40"/>
          <p:cNvSpPr>
            <a:spLocks noChangeArrowheads="1"/>
          </p:cNvSpPr>
          <p:nvPr/>
        </p:nvSpPr>
        <p:spPr bwMode="auto">
          <a:xfrm>
            <a:off x="2639159" y="4770439"/>
            <a:ext cx="166481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Environment Model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>
            <a:off x="3015762" y="4973639"/>
            <a:ext cx="86457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Local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5081954" y="3930651"/>
            <a:ext cx="84992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"Position" 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6" name="Rectangle 44"/>
          <p:cNvSpPr>
            <a:spLocks noChangeArrowheads="1"/>
          </p:cNvSpPr>
          <p:nvPr/>
        </p:nvSpPr>
        <p:spPr bwMode="auto">
          <a:xfrm>
            <a:off x="5040923" y="4133851"/>
            <a:ext cx="9583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Global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Vision-based Sensors: Hardware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CCD (</a:t>
            </a:r>
            <a:r>
              <a:rPr lang="en-US" i="1" dirty="0"/>
              <a:t>light-sensitive, discharging capacitors of 5 to 25 micron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Charge-coupled device, 1969 at AT&amp;T Bell Labs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CMOS (</a:t>
            </a:r>
            <a:r>
              <a:rPr lang="en-US" i="1" dirty="0"/>
              <a:t>Complementary Metal Oxide Semiconductor technology</a:t>
            </a:r>
            <a:r>
              <a:rPr lang="en-US" dirty="0" smtClean="0"/>
              <a:t>) sensor</a:t>
            </a:r>
          </a:p>
          <a:p>
            <a:pPr lvl="1"/>
            <a:r>
              <a:rPr lang="en-US" dirty="0" smtClean="0"/>
              <a:t>Active pixel sensor</a:t>
            </a:r>
          </a:p>
          <a:p>
            <a:pPr lvl="1"/>
            <a:r>
              <a:rPr lang="en-US" dirty="0" smtClean="0"/>
              <a:t>Cheaper, lower power, traditionally lower quality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000"/>
            <a:ext cx="3614615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42667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4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for personal &amp; commercial use</a:t>
            </a:r>
          </a:p>
          <a:p>
            <a:r>
              <a:rPr lang="en-US" dirty="0" smtClean="0"/>
              <a:t>C++, C, Python, Java</a:t>
            </a:r>
          </a:p>
          <a:p>
            <a:r>
              <a:rPr lang="en-US" dirty="0" smtClean="0"/>
              <a:t>Windows, Linux, OS X, </a:t>
            </a:r>
            <a:r>
              <a:rPr lang="en-US" dirty="0" err="1" smtClean="0"/>
              <a:t>iOS</a:t>
            </a:r>
            <a:r>
              <a:rPr lang="en-US" dirty="0" smtClean="0"/>
              <a:t>, Android</a:t>
            </a:r>
          </a:p>
          <a:p>
            <a:endParaRPr lang="en-US" dirty="0"/>
          </a:p>
          <a:p>
            <a:r>
              <a:rPr lang="en-US" dirty="0" smtClean="0"/>
              <a:t>&gt;9m downloads</a:t>
            </a:r>
          </a:p>
          <a:p>
            <a:r>
              <a:rPr lang="en-US" dirty="0" smtClean="0"/>
              <a:t>Lots of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4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628900"/>
            <a:ext cx="563880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Installation troubles?</a:t>
            </a:r>
          </a:p>
          <a:p>
            <a:endParaRPr lang="en-US" dirty="0" smtClean="0"/>
          </a:p>
          <a:p>
            <a:r>
              <a:rPr lang="en-US" dirty="0" smtClean="0"/>
              <a:t>ROS Impressions</a:t>
            </a:r>
          </a:p>
          <a:p>
            <a:pPr lvl="1"/>
            <a:r>
              <a:rPr lang="en-US" dirty="0" smtClean="0"/>
              <a:t>Good, Bad, Ugly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Prep for Lab 2</a:t>
            </a:r>
          </a:p>
          <a:p>
            <a:endParaRPr lang="en-US" dirty="0"/>
          </a:p>
          <a:p>
            <a:r>
              <a:rPr lang="en-US" dirty="0" smtClean="0"/>
              <a:t>Wait List</a:t>
            </a:r>
          </a:p>
        </p:txBody>
      </p:sp>
    </p:spTree>
    <p:extLst>
      <p:ext uri="{BB962C8B-B14F-4D97-AF65-F5344CB8AC3E}">
        <p14:creationId xmlns:p14="http://schemas.microsoft.com/office/powerpoint/2010/main" val="324338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Blob (color) </a:t>
            </a:r>
            <a:r>
              <a:rPr lang="en-US" dirty="0" smtClean="0"/>
              <a:t>detection</a:t>
            </a:r>
          </a:p>
          <a:p>
            <a:pPr lvl="1"/>
            <a:r>
              <a:rPr lang="en-US" sz="1800" dirty="0">
                <a:hlinkClick r:id="rId2"/>
              </a:rPr>
              <a:t>http://docs.opencv.org/master/d0/d7a/</a:t>
            </a:r>
            <a:r>
              <a:rPr lang="en-US" sz="1800" dirty="0" smtClean="0">
                <a:hlinkClick r:id="rId2"/>
              </a:rPr>
              <a:t>classcv_1_1SimpleBlobDetector.html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>
                <a:hlinkClick r:id="rId3"/>
              </a:rPr>
              <a:t>http://en.wikipedia.org/wiki/</a:t>
            </a:r>
            <a:r>
              <a:rPr lang="en-US" dirty="0" smtClean="0">
                <a:hlinkClick r:id="rId3"/>
              </a:rPr>
              <a:t>Edge_detection</a:t>
            </a:r>
            <a:endParaRPr lang="en-US" dirty="0" smtClean="0"/>
          </a:p>
          <a:p>
            <a:pPr lvl="1"/>
            <a:r>
              <a:rPr lang="en-US" dirty="0" smtClean="0"/>
              <a:t>Canny edge detection: John F. Canny, 1986</a:t>
            </a:r>
          </a:p>
          <a:p>
            <a:pPr lvl="1"/>
            <a:r>
              <a:rPr lang="en-US" sz="1400" dirty="0">
                <a:hlinkClick r:id="rId4"/>
              </a:rPr>
              <a:t>http://docs.opencv.org/2.4/doc/tutorials/imgproc/imgtrans/canny_detector/</a:t>
            </a:r>
            <a:r>
              <a:rPr lang="en-US" sz="1400" dirty="0" smtClean="0">
                <a:hlinkClick r:id="rId4"/>
              </a:rPr>
              <a:t>canny_detector.html</a:t>
            </a:r>
            <a:endParaRPr lang="en-US" sz="1400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1" y="3886200"/>
            <a:ext cx="5723089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876800"/>
            <a:ext cx="32131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600" y="5854700"/>
            <a:ext cx="3327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5943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SIFT (Scale Invariant </a:t>
            </a:r>
            <a:r>
              <a:rPr lang="en-US" dirty="0"/>
              <a:t>Feature Transform) </a:t>
            </a:r>
            <a:r>
              <a:rPr lang="en-US" dirty="0" smtClean="0"/>
              <a:t>features </a:t>
            </a:r>
          </a:p>
          <a:p>
            <a:pPr lvl="1"/>
            <a:r>
              <a:rPr lang="en-US" sz="1400" dirty="0">
                <a:hlinkClick r:id="rId2"/>
              </a:rPr>
              <a:t>http://docs.opencv.org/master/da/df5/</a:t>
            </a:r>
            <a:r>
              <a:rPr lang="en-US" sz="1400" dirty="0" smtClean="0">
                <a:hlinkClick r:id="rId2"/>
              </a:rPr>
              <a:t>tutorial_py_sift_intro.html</a:t>
            </a:r>
            <a:endParaRPr lang="en-US" sz="1400" dirty="0" smtClean="0"/>
          </a:p>
          <a:p>
            <a:pPr lvl="1"/>
            <a:r>
              <a:rPr lang="en-US" dirty="0" smtClean="0"/>
              <a:t>Detect objects despite changes to scale, noise, orientation, illumination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>
                <a:hlinkClick r:id="rId3"/>
              </a:rPr>
              <a:t>http://deep.host22.com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http://deeplearning.net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77" y="7620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</a:t>
            </a:r>
            <a:r>
              <a:rPr lang="en-US" dirty="0" smtClean="0"/>
              <a:t>Focus</a:t>
            </a:r>
            <a:endParaRPr lang="en-US" dirty="0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428750"/>
            <a:ext cx="717452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9621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35637"/>
            <a:ext cx="1477108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19800"/>
            <a:ext cx="206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“Blur Circle”: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5257800"/>
            <a:ext cx="3469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 = focal length</a:t>
            </a:r>
          </a:p>
          <a:p>
            <a:r>
              <a:rPr lang="en-US" dirty="0" smtClean="0"/>
              <a:t>d= z = distance to object</a:t>
            </a:r>
          </a:p>
          <a:p>
            <a:r>
              <a:rPr lang="en-US" dirty="0" smtClean="0"/>
              <a:t>e = where focused image is formed</a:t>
            </a:r>
          </a:p>
          <a:p>
            <a:r>
              <a:rPr lang="en-US" dirty="0" smtClean="0"/>
              <a:t>L = diameter of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7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973788"/>
            <a:ext cx="5334000" cy="48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Stereo Vision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000" dirty="0"/>
              <a:t>Idealized camera geometry for stereo vision</a:t>
            </a:r>
          </a:p>
          <a:p>
            <a:pPr lvl="1"/>
            <a:r>
              <a:rPr lang="en-US" sz="2000" dirty="0"/>
              <a:t>Disparity between two images -&gt; Computing of depth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819401"/>
            <a:ext cx="355209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810000"/>
            <a:ext cx="136280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421151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38918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510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6847" y="5125027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867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219200"/>
            <a:ext cx="8370277" cy="4876800"/>
          </a:xfrm>
        </p:spPr>
        <p:txBody>
          <a:bodyPr>
            <a:normAutofit fontScale="85000" lnSpcReduction="20000"/>
          </a:bodyPr>
          <a:lstStyle/>
          <a:p>
            <a:pPr marL="800100" lvl="1" indent="-419100">
              <a:buFont typeface="Wingdings" charset="0"/>
              <a:buNone/>
            </a:pPr>
            <a:endParaRPr lang="en-US" sz="2000" dirty="0"/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Distance is inversely proportional to disparity</a:t>
            </a:r>
          </a:p>
          <a:p>
            <a:pPr marL="800100" lvl="1" indent="-419100"/>
            <a:r>
              <a:rPr lang="en-US" dirty="0"/>
              <a:t>closer objects can be measured more accurately 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Disparity is proportional to </a:t>
            </a:r>
            <a:r>
              <a:rPr lang="en-US" dirty="0" smtClean="0"/>
              <a:t>b, horizontal distance between lenses</a:t>
            </a:r>
            <a:endParaRPr lang="en-US" dirty="0"/>
          </a:p>
          <a:p>
            <a:pPr marL="800100" lvl="1" indent="-419100"/>
            <a:r>
              <a:rPr lang="en-US" dirty="0"/>
              <a:t>For a given disparity error, the accuracy of the depth estimate increases with increasing baseline b.</a:t>
            </a:r>
          </a:p>
          <a:p>
            <a:pPr marL="800100" lvl="1" indent="-419100"/>
            <a:r>
              <a:rPr lang="en-US" dirty="0"/>
              <a:t>However, as b is increased, some objects may appear in one camera, but not in the other.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A point visible from both cameras produces a conjugate pair. </a:t>
            </a:r>
          </a:p>
          <a:p>
            <a:pPr marL="800100" lvl="1" indent="-419100"/>
            <a:r>
              <a:rPr lang="en-US" dirty="0"/>
              <a:t>Conjugate pairs lie on </a:t>
            </a:r>
            <a:r>
              <a:rPr lang="en-US" dirty="0" err="1"/>
              <a:t>epipolar</a:t>
            </a:r>
            <a:r>
              <a:rPr lang="en-US" dirty="0"/>
              <a:t> line (parallel to the x-axis for the arrangement in the figure above)</a:t>
            </a:r>
          </a:p>
        </p:txBody>
      </p:sp>
    </p:spTree>
    <p:extLst>
      <p:ext uri="{BB962C8B-B14F-4D97-AF65-F5344CB8AC3E}">
        <p14:creationId xmlns:p14="http://schemas.microsoft.com/office/powerpoint/2010/main" val="413640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 Example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724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Extracting depth information from a stereo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a1 and a2: left and right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b1 and b2: vertical edge filtered </a:t>
            </a:r>
            <a:br>
              <a:rPr lang="en-US" dirty="0"/>
            </a:br>
            <a:r>
              <a:rPr lang="en-US" dirty="0"/>
              <a:t>left and right </a:t>
            </a:r>
            <a:r>
              <a:rPr lang="en-US" dirty="0" smtClean="0"/>
              <a:t>image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c: confidence image: </a:t>
            </a:r>
            <a:br>
              <a:rPr lang="en-US" dirty="0"/>
            </a:br>
            <a:r>
              <a:rPr lang="en-US" dirty="0"/>
              <a:t>bright = high confidence </a:t>
            </a:r>
            <a:r>
              <a:rPr lang="en-US" sz="1600" dirty="0"/>
              <a:t>(good texture)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d: depth image: </a:t>
            </a:r>
            <a:br>
              <a:rPr lang="en-US" dirty="0"/>
            </a:br>
            <a:r>
              <a:rPr lang="en-US" dirty="0"/>
              <a:t>bright = close; dark = </a:t>
            </a:r>
            <a:r>
              <a:rPr lang="en-US" dirty="0" smtClean="0"/>
              <a:t>far</a:t>
            </a:r>
          </a:p>
          <a:p>
            <a:endParaRPr lang="en-US" dirty="0" smtClean="0"/>
          </a:p>
          <a:p>
            <a:r>
              <a:rPr lang="en-US" dirty="0" smtClean="0"/>
              <a:t>Artificial example: a bunch of fence posts</a:t>
            </a:r>
            <a:endParaRPr lang="en-US" dirty="0"/>
          </a:p>
        </p:txBody>
      </p:sp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4840166" y="1752600"/>
          <a:ext cx="439761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3" imgW="4885714" imgH="5315692" progId="Paint.Picture">
                  <p:embed/>
                </p:oleObj>
              </mc:Choice>
              <mc:Fallback>
                <p:oleObj name="Bitmap Image" r:id="rId3" imgW="4885714" imgH="53156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166" y="1752600"/>
                        <a:ext cx="4397619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20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http://wiki.ros.org/camera_calibration/Tutorials/</a:t>
            </a:r>
            <a:r>
              <a:rPr lang="en-US" dirty="0" smtClean="0">
                <a:hlinkClick r:id="rId3"/>
              </a:rPr>
              <a:t>StereoCalibration</a:t>
            </a:r>
            <a:endParaRPr lang="en-US" dirty="0" smtClean="0"/>
          </a:p>
          <a:p>
            <a:pPr lvl="1"/>
            <a:r>
              <a:rPr lang="en-US" dirty="0" smtClean="0"/>
              <a:t>How would you need to move the checkerboard?</a:t>
            </a:r>
          </a:p>
          <a:p>
            <a:r>
              <a:rPr lang="en-US" dirty="0">
                <a:hlinkClick r:id="rId4"/>
              </a:rPr>
              <a:t>http://wiki.ros.org/</a:t>
            </a:r>
            <a:r>
              <a:rPr lang="en-US" dirty="0" smtClean="0">
                <a:hlinkClick r:id="rId4"/>
              </a:rPr>
              <a:t>image_geometry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Human-Motion Tracking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3654" name="CMU-EPFL_Tracking_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276350"/>
            <a:ext cx="6400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3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0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36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3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65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be some good questions to ask to see if students understand material?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7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Skeleton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JjXZAnBzE3Y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5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05200" y="1066800"/>
            <a:ext cx="2286000" cy="114300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World Environment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Control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0"/>
            <a:endCxn id="5" idx="1"/>
          </p:cNvCxnSpPr>
          <p:nvPr/>
        </p:nvCxnSpPr>
        <p:spPr>
          <a:xfrm>
            <a:off x="5789295" y="1638300"/>
            <a:ext cx="916305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76581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7" idx="3"/>
          </p:cNvCxnSpPr>
          <p:nvPr/>
        </p:nvCxnSpPr>
        <p:spPr>
          <a:xfrm flipH="1">
            <a:off x="2743200" y="4940105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flipV="1">
            <a:off x="17907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4" idx="2"/>
          </p:cNvCxnSpPr>
          <p:nvPr/>
        </p:nvCxnSpPr>
        <p:spPr>
          <a:xfrm flipV="1">
            <a:off x="2743200" y="1638300"/>
            <a:ext cx="769091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3227587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Environment Model, Local 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18055" y="4293774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</a:t>
            </a:r>
          </a:p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352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Sensors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Proprioceptive sensors </a:t>
            </a:r>
          </a:p>
          <a:p>
            <a:pPr lvl="1"/>
            <a:r>
              <a:rPr lang="en-US"/>
              <a:t>measure values internally to the system (robot), </a:t>
            </a:r>
          </a:p>
          <a:p>
            <a:pPr lvl="1"/>
            <a:r>
              <a:rPr lang="en-US"/>
              <a:t>e.g. motor speed, wheel load, heading of the robot, battery status </a:t>
            </a:r>
          </a:p>
          <a:p>
            <a:r>
              <a:rPr lang="en-US"/>
              <a:t>Exteroceptive sensors </a:t>
            </a:r>
          </a:p>
          <a:p>
            <a:pPr lvl="1"/>
            <a:r>
              <a:rPr lang="en-US"/>
              <a:t>information from the robots environment</a:t>
            </a:r>
          </a:p>
          <a:p>
            <a:pPr lvl="1"/>
            <a:r>
              <a:rPr lang="en-US"/>
              <a:t>distances to objects, intensity of the ambient light, unique features.</a:t>
            </a:r>
          </a:p>
          <a:p>
            <a:r>
              <a:rPr lang="en-US"/>
              <a:t>Passive sensors </a:t>
            </a:r>
          </a:p>
          <a:p>
            <a:pPr lvl="1"/>
            <a:r>
              <a:rPr lang="en-US"/>
              <a:t>energy coming for the environment </a:t>
            </a:r>
          </a:p>
          <a:p>
            <a:r>
              <a:rPr lang="en-US"/>
              <a:t>Active sensors </a:t>
            </a:r>
          </a:p>
          <a:p>
            <a:pPr lvl="1"/>
            <a:r>
              <a:rPr lang="en-US"/>
              <a:t>emit their proper energy and measure the reaction </a:t>
            </a:r>
          </a:p>
          <a:p>
            <a:pPr lvl="1"/>
            <a:r>
              <a:rPr lang="en-US"/>
              <a:t>better performance, but some influence on envrionment </a:t>
            </a:r>
          </a:p>
        </p:txBody>
      </p:sp>
    </p:spTree>
    <p:extLst>
      <p:ext uri="{BB962C8B-B14F-4D97-AF65-F5344CB8AC3E}">
        <p14:creationId xmlns:p14="http://schemas.microsoft.com/office/powerpoint/2010/main" val="406863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(1)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422031" y="1295401"/>
            <a:ext cx="8299938" cy="5019675"/>
            <a:chOff x="-144" y="672"/>
            <a:chExt cx="6534" cy="3648"/>
          </a:xfrm>
        </p:grpSpPr>
        <p:pic>
          <p:nvPicPr>
            <p:cNvPr id="19047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672"/>
              <a:ext cx="6534" cy="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04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4080"/>
              <a:ext cx="54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63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(2)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91499" name="Group 11"/>
          <p:cNvGrpSpPr>
            <a:grpSpLocks/>
          </p:cNvGrpSpPr>
          <p:nvPr/>
        </p:nvGrpSpPr>
        <p:grpSpPr bwMode="auto">
          <a:xfrm>
            <a:off x="422031" y="1219201"/>
            <a:ext cx="8229600" cy="5351463"/>
            <a:chOff x="-96" y="816"/>
            <a:chExt cx="6528" cy="3918"/>
          </a:xfrm>
        </p:grpSpPr>
        <p:pic>
          <p:nvPicPr>
            <p:cNvPr id="19149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356"/>
              <a:ext cx="6522" cy="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14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816"/>
              <a:ext cx="6528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makes a good sensor?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do you differentiate between sensors?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explain why vision is non-trivial</a:t>
            </a:r>
          </a:p>
          <a:p>
            <a:r>
              <a:rPr lang="en-US" dirty="0" smtClean="0"/>
              <a:t>Explain how to calculate distances and positions with stereo cameras</a:t>
            </a:r>
          </a:p>
          <a:p>
            <a:r>
              <a:rPr lang="en-US" dirty="0" smtClean="0"/>
              <a:t>List the different types of sensors</a:t>
            </a:r>
          </a:p>
          <a:p>
            <a:r>
              <a:rPr lang="en-US" dirty="0" smtClean="0"/>
              <a:t>Quantify ways in which one sensor differs from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6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TurtleBot</a:t>
            </a:r>
            <a:endParaRPr lang="en-US" dirty="0" smtClean="0"/>
          </a:p>
          <a:p>
            <a:pPr lvl="1"/>
            <a:r>
              <a:rPr lang="en-US" dirty="0" smtClean="0"/>
              <a:t>Driving around with keyboard</a:t>
            </a:r>
          </a:p>
          <a:p>
            <a:pPr lvl="1"/>
            <a:r>
              <a:rPr lang="en-US" dirty="0" smtClean="0"/>
              <a:t>Vision : red ball</a:t>
            </a:r>
          </a:p>
          <a:p>
            <a:pPr lvl="1"/>
            <a:r>
              <a:rPr lang="en-US" dirty="0" smtClean="0"/>
              <a:t>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429000"/>
            <a:ext cx="3516184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0"/>
            <a:ext cx="3516184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I find the red ball?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if it’s moving?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RGB, </a:t>
            </a:r>
            <a:r>
              <a:rPr lang="en-US" dirty="0"/>
              <a:t>HSL, </a:t>
            </a:r>
            <a:r>
              <a:rPr lang="en-US" dirty="0" smtClean="0"/>
              <a:t>HSV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33528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32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RGB, </a:t>
            </a:r>
            <a:r>
              <a:rPr lang="en-US" dirty="0"/>
              <a:t>HSL, </a:t>
            </a:r>
            <a:r>
              <a:rPr lang="en-US" dirty="0" smtClean="0"/>
              <a:t>HSV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r>
              <a:rPr lang="en-US" dirty="0" smtClean="0"/>
              <a:t>HSL, HSV: easier to define, closer to human vision</a:t>
            </a:r>
          </a:p>
          <a:p>
            <a:r>
              <a:rPr lang="en-US" dirty="0">
                <a:hlinkClick r:id="rId2"/>
              </a:rPr>
              <a:t>http://colorizer.org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71600"/>
            <a:ext cx="33528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432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Tracking Sensors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Motion estimation of ball and robot for soccer playing using color tracking</a:t>
            </a:r>
          </a:p>
        </p:txBody>
      </p:sp>
      <p:pic>
        <p:nvPicPr>
          <p:cNvPr id="271364" name="Picture 4" descr="Robot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773363"/>
            <a:ext cx="4007827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Robot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2773363"/>
            <a:ext cx="400929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3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789</Words>
  <Application>Microsoft Macintosh PowerPoint</Application>
  <PresentationFormat>On-screen Show (4:3)</PresentationFormat>
  <Paragraphs>161</Paragraphs>
  <Slides>33</Slides>
  <Notes>4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Bitmap Image</vt:lpstr>
      <vt:lpstr>PowerPoint Presentation</vt:lpstr>
      <vt:lpstr>Lab 1</vt:lpstr>
      <vt:lpstr>PowerPoint Presentation</vt:lpstr>
      <vt:lpstr>Today’s Objectives</vt:lpstr>
      <vt:lpstr>HSV</vt:lpstr>
      <vt:lpstr>Simple Vision</vt:lpstr>
      <vt:lpstr>RGB, HSL, HSV</vt:lpstr>
      <vt:lpstr>RGB, HSL, HSV</vt:lpstr>
      <vt:lpstr>Color Tracking Sensors</vt:lpstr>
      <vt:lpstr>Pixy</vt:lpstr>
      <vt:lpstr>How many black spots?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</vt:lpstr>
      <vt:lpstr>Vision-based Sensors: Hardware</vt:lpstr>
      <vt:lpstr>OpenCV</vt:lpstr>
      <vt:lpstr>PowerPoint Presentation</vt:lpstr>
      <vt:lpstr>PowerPoint Presentation</vt:lpstr>
      <vt:lpstr>Depth from Focus</vt:lpstr>
      <vt:lpstr>Stereo Vision</vt:lpstr>
      <vt:lpstr>Stereo Vision</vt:lpstr>
      <vt:lpstr>Stereo Vision Example</vt:lpstr>
      <vt:lpstr>PowerPoint Presentation</vt:lpstr>
      <vt:lpstr>Adaptive Human-Motion Tracking</vt:lpstr>
      <vt:lpstr>PowerPoint Presentation</vt:lpstr>
      <vt:lpstr>Kinect Skeleton Tracking</vt:lpstr>
      <vt:lpstr>Classification of Sensors</vt:lpstr>
      <vt:lpstr>General Classification (1)</vt:lpstr>
      <vt:lpstr>General Classification (2)</vt:lpstr>
      <vt:lpstr>Free Write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217</cp:revision>
  <dcterms:created xsi:type="dcterms:W3CDTF">2006-08-16T00:00:00Z</dcterms:created>
  <dcterms:modified xsi:type="dcterms:W3CDTF">2016-01-20T17:08:59Z</dcterms:modified>
</cp:coreProperties>
</file>