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03" r:id="rId2"/>
    <p:sldId id="411" r:id="rId3"/>
    <p:sldId id="345" r:id="rId4"/>
    <p:sldId id="354" r:id="rId5"/>
    <p:sldId id="355" r:id="rId6"/>
    <p:sldId id="356" r:id="rId7"/>
    <p:sldId id="357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75" r:id="rId26"/>
    <p:sldId id="376" r:id="rId27"/>
    <p:sldId id="377" r:id="rId28"/>
    <p:sldId id="378" r:id="rId29"/>
    <p:sldId id="412" r:id="rId30"/>
    <p:sldId id="413" r:id="rId31"/>
    <p:sldId id="379" r:id="rId32"/>
    <p:sldId id="380" r:id="rId33"/>
    <p:sldId id="41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043" autoAdjust="0"/>
  </p:normalViewPr>
  <p:slideViewPr>
    <p:cSldViewPr>
      <p:cViewPr varScale="1">
        <p:scale>
          <a:sx n="88" d="100"/>
          <a:sy n="88" d="100"/>
        </p:scale>
        <p:origin x="-208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B26A7-A4BB-4FC7-B9A4-651736ADF8CB}" type="datetimeFigureOut">
              <a:rPr lang="en-US" smtClean="0"/>
              <a:t>1/23/16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B72A3-7CAD-4E54-9CCB-4B395CB6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91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e.g. calibration of a laser sensor or of the distortion cause by the optic of a camera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e.g. Hue instability of camera, black level noise of camera 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B72A3-7CAD-4E54-9CCB-4B395CB63D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03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for position (assume at sea level)</a:t>
            </a:r>
          </a:p>
          <a:p>
            <a:r>
              <a:rPr lang="en-US" dirty="0" smtClean="0"/>
              <a:t>4 for position + time (more accurate)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B72A3-7CAD-4E54-9CCB-4B395CB63D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32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Received Signal Strength Indication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B72A3-7CAD-4E54-9CCB-4B395CB63D9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22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Received Signal Strength Indication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B72A3-7CAD-4E54-9CCB-4B395CB63D9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22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Gyroscope = orientation</a:t>
            </a:r>
          </a:p>
          <a:p>
            <a:r>
              <a:rPr lang="en-US" dirty="0" smtClean="0"/>
              <a:t>Non-rotational. Crystals get stressed under movement, causing voltage</a:t>
            </a:r>
          </a:p>
          <a:p>
            <a:r>
              <a:rPr lang="en-US" dirty="0" smtClean="0"/>
              <a:t>Quantified</a:t>
            </a:r>
            <a:r>
              <a:rPr lang="en-US" baseline="0" dirty="0" smtClean="0"/>
              <a:t> Self movement</a:t>
            </a:r>
          </a:p>
          <a:p>
            <a:r>
              <a:rPr lang="en-US" baseline="0" dirty="0" err="1" smtClean="0"/>
              <a:t>Iphone</a:t>
            </a:r>
            <a:r>
              <a:rPr lang="en-US" baseline="0" dirty="0" smtClean="0"/>
              <a:t> = accelerometer + compass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B72A3-7CAD-4E54-9CCB-4B395CB63D9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38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lorizer.org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Kc8ty9mog-I" TargetMode="Externa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wiftnav.com/piksi.html" TargetMode="External"/><Relationship Id="rId3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velmind.com/" TargetMode="External"/><Relationship Id="rId4" Type="http://schemas.openxmlformats.org/officeDocument/2006/relationships/hyperlink" Target="https://www.youtube.com/watch?v=UMCkqU5k6rg" TargetMode="External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RGB, </a:t>
            </a:r>
            <a:r>
              <a:rPr lang="en-US" dirty="0"/>
              <a:t>HSL, </a:t>
            </a:r>
            <a:r>
              <a:rPr lang="en-US" dirty="0" smtClean="0"/>
              <a:t>HSV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762000"/>
            <a:ext cx="8229600" cy="4525963"/>
          </a:xfrm>
        </p:spPr>
        <p:txBody>
          <a:bodyPr/>
          <a:lstStyle/>
          <a:p>
            <a:r>
              <a:rPr lang="en-US" dirty="0" smtClean="0"/>
              <a:t>HSL, HSV: easier to define, closer to human vision</a:t>
            </a:r>
          </a:p>
          <a:p>
            <a:r>
              <a:rPr lang="en-US" dirty="0">
                <a:hlinkClick r:id="rId2"/>
              </a:rPr>
              <a:t>http://colorizer.org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343400"/>
            <a:ext cx="3352800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371600"/>
            <a:ext cx="3352800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743200"/>
            <a:ext cx="3759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2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In Situ</a:t>
            </a:r>
            <a:r>
              <a:rPr lang="en-US"/>
              <a:t> Sensor Performance (2)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Monotype Sorts" charset="0"/>
              <a:buNone/>
            </a:pPr>
            <a:r>
              <a:rPr lang="en-US" sz="2000" dirty="0">
                <a:solidFill>
                  <a:srgbClr val="000000"/>
                </a:solidFill>
              </a:rPr>
              <a:t>Characteristics that are especially relevant for real world environments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/>
              <a:t>Systematic error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</a:t>
            </a:r>
            <a:r>
              <a:rPr lang="en-US" dirty="0"/>
              <a:t>deterministic errors</a:t>
            </a:r>
          </a:p>
          <a:p>
            <a:pPr lvl="1"/>
            <a:r>
              <a:rPr lang="en-US" dirty="0"/>
              <a:t>caused by factors that can (in theory) be modeled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</a:t>
            </a:r>
            <a:r>
              <a:rPr lang="en-US" dirty="0"/>
              <a:t>prediction</a:t>
            </a:r>
          </a:p>
          <a:p>
            <a:r>
              <a:rPr lang="en-US" dirty="0" smtClean="0"/>
              <a:t>Random </a:t>
            </a:r>
            <a:r>
              <a:rPr lang="en-US" dirty="0"/>
              <a:t>error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</a:t>
            </a:r>
            <a:r>
              <a:rPr lang="en-US" dirty="0"/>
              <a:t>non-deterministic</a:t>
            </a:r>
          </a:p>
          <a:p>
            <a:pPr lvl="1"/>
            <a:r>
              <a:rPr lang="en-US" dirty="0"/>
              <a:t>no prediction possible</a:t>
            </a:r>
          </a:p>
          <a:p>
            <a:pPr lvl="1"/>
            <a:r>
              <a:rPr lang="en-US" dirty="0"/>
              <a:t>however, they can be described probabilistically </a:t>
            </a:r>
          </a:p>
          <a:p>
            <a:r>
              <a:rPr lang="en-US" dirty="0" smtClean="0"/>
              <a:t>Precision</a:t>
            </a:r>
            <a:endParaRPr lang="en-US" dirty="0"/>
          </a:p>
          <a:p>
            <a:pPr lvl="1"/>
            <a:r>
              <a:rPr lang="en-US" i="0" dirty="0"/>
              <a:t>reproducibility</a:t>
            </a:r>
            <a:r>
              <a:rPr lang="en-US" dirty="0"/>
              <a:t> of sensor results</a:t>
            </a:r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791200"/>
            <a:ext cx="239150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70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Characterizing Error: </a:t>
            </a:r>
            <a:r>
              <a:rPr lang="en-US" dirty="0" smtClean="0"/>
              <a:t>Challenges </a:t>
            </a:r>
            <a:r>
              <a:rPr lang="en-US" dirty="0"/>
              <a:t>in Mobile Robotics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Mobile </a:t>
            </a:r>
            <a:r>
              <a:rPr lang="en-US" dirty="0" smtClean="0"/>
              <a:t>Robot: perceive</a:t>
            </a:r>
            <a:r>
              <a:rPr lang="en-US" dirty="0"/>
              <a:t>, analyze and interpret </a:t>
            </a:r>
            <a:r>
              <a:rPr lang="en-US" dirty="0" smtClean="0"/>
              <a:t>state </a:t>
            </a:r>
          </a:p>
          <a:p>
            <a:endParaRPr lang="en-US" dirty="0"/>
          </a:p>
          <a:p>
            <a:r>
              <a:rPr lang="en-US" dirty="0"/>
              <a:t>Measurements </a:t>
            </a:r>
            <a:r>
              <a:rPr lang="en-US" dirty="0" smtClean="0"/>
              <a:t>are </a:t>
            </a:r>
            <a:r>
              <a:rPr lang="en-US" dirty="0"/>
              <a:t>dynamically changing and error </a:t>
            </a:r>
            <a:r>
              <a:rPr lang="en-US" dirty="0" smtClean="0"/>
              <a:t>prone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Examples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changing illuminations</a:t>
            </a:r>
          </a:p>
          <a:p>
            <a:pPr lvl="1"/>
            <a:r>
              <a:rPr lang="en-US" dirty="0"/>
              <a:t>specular reflections</a:t>
            </a:r>
          </a:p>
          <a:p>
            <a:pPr lvl="1"/>
            <a:r>
              <a:rPr lang="en-US" dirty="0"/>
              <a:t>light or sound absorbing surfaces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cross-sensitivity of robot sensor to robot pose and robot-environment dynamics</a:t>
            </a:r>
          </a:p>
          <a:p>
            <a:pPr lvl="2"/>
            <a:r>
              <a:rPr lang="en-US" sz="2800" dirty="0"/>
              <a:t>rarely possible to model </a:t>
            </a: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/>
              <a:t> </a:t>
            </a:r>
            <a:r>
              <a:rPr lang="en-US" sz="2800" dirty="0"/>
              <a:t>appear as random errors</a:t>
            </a:r>
          </a:p>
          <a:p>
            <a:pPr lvl="2"/>
            <a:r>
              <a:rPr lang="en-US" sz="2800" dirty="0"/>
              <a:t>systematic errors and random errors </a:t>
            </a:r>
            <a:r>
              <a:rPr lang="en-US" sz="2800" dirty="0" smtClean="0"/>
              <a:t>may be </a:t>
            </a:r>
            <a:r>
              <a:rPr lang="en-US" sz="2800" dirty="0"/>
              <a:t>well defined in controlled </a:t>
            </a:r>
            <a:r>
              <a:rPr lang="en-US" sz="2800" dirty="0" smtClean="0"/>
              <a:t>environment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1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Multi-Modal Error </a:t>
            </a:r>
            <a:r>
              <a:rPr lang="en-US" dirty="0" smtClean="0"/>
              <a:t>Distributions</a:t>
            </a:r>
            <a:endParaRPr lang="en-US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Behavior of sensors modeled by probability distribution (random errors)</a:t>
            </a:r>
          </a:p>
          <a:p>
            <a:pPr lvl="1"/>
            <a:r>
              <a:rPr lang="en-US" dirty="0"/>
              <a:t>usually very little knowledge about </a:t>
            </a:r>
            <a:r>
              <a:rPr lang="en-US" dirty="0" smtClean="0"/>
              <a:t>causes </a:t>
            </a:r>
            <a:r>
              <a:rPr lang="en-US" dirty="0"/>
              <a:t>of random errors</a:t>
            </a:r>
          </a:p>
          <a:p>
            <a:pPr lvl="1"/>
            <a:r>
              <a:rPr lang="en-US" dirty="0"/>
              <a:t>often probability distribution is </a:t>
            </a:r>
            <a:r>
              <a:rPr lang="en-US" dirty="0">
                <a:solidFill>
                  <a:srgbClr val="3366FF"/>
                </a:solidFill>
              </a:rPr>
              <a:t>assumed</a:t>
            </a:r>
            <a:r>
              <a:rPr lang="en-US" dirty="0"/>
              <a:t> to be symmetric or even Gaussian</a:t>
            </a:r>
          </a:p>
          <a:p>
            <a:pPr lvl="1"/>
            <a:r>
              <a:rPr lang="en-US" dirty="0"/>
              <a:t>however, </a:t>
            </a:r>
            <a:r>
              <a:rPr lang="en-US" dirty="0" smtClean="0"/>
              <a:t>may be very wrong….</a:t>
            </a:r>
            <a:endParaRPr lang="en-US" dirty="0"/>
          </a:p>
          <a:p>
            <a:pPr lvl="2"/>
            <a:r>
              <a:rPr lang="en-US" sz="2800" dirty="0" smtClean="0">
                <a:solidFill>
                  <a:srgbClr val="3366FF"/>
                </a:solidFill>
              </a:rPr>
              <a:t>Sonar</a:t>
            </a:r>
            <a:r>
              <a:rPr lang="en-US" sz="2800" dirty="0" smtClean="0"/>
              <a:t> </a:t>
            </a:r>
            <a:r>
              <a:rPr lang="en-US" sz="2800" dirty="0"/>
              <a:t>(ultrasonic) sensor might overestimate the distance in real environment and is therefore not symmetric</a:t>
            </a:r>
          </a:p>
          <a:p>
            <a:pPr lvl="2"/>
            <a:r>
              <a:rPr lang="en-US" sz="2800" dirty="0" smtClean="0"/>
              <a:t>Sonar </a:t>
            </a:r>
            <a:r>
              <a:rPr lang="en-US" sz="2800" dirty="0"/>
              <a:t>sensor might be best modeled by two modes:</a:t>
            </a:r>
            <a:br>
              <a:rPr lang="en-US" sz="2800" dirty="0"/>
            </a:br>
            <a:r>
              <a:rPr lang="en-US" sz="2800" dirty="0" smtClean="0"/>
              <a:t>1. the </a:t>
            </a:r>
            <a:r>
              <a:rPr lang="en-US" sz="2800" dirty="0"/>
              <a:t>case that the signal returns directly</a:t>
            </a:r>
            <a:br>
              <a:rPr lang="en-US" sz="2800" dirty="0"/>
            </a:br>
            <a:r>
              <a:rPr lang="en-US" sz="2800" dirty="0" smtClean="0"/>
              <a:t>2. the </a:t>
            </a:r>
            <a:r>
              <a:rPr lang="en-US" sz="2800" dirty="0"/>
              <a:t>case that the signals returns after multi-path </a:t>
            </a:r>
            <a:r>
              <a:rPr lang="en-US" sz="2800" dirty="0" smtClean="0"/>
              <a:t>reflections</a:t>
            </a:r>
            <a:endParaRPr lang="en-US" sz="2800" dirty="0"/>
          </a:p>
          <a:p>
            <a:pPr lvl="2"/>
            <a:r>
              <a:rPr lang="en-US" sz="2800" dirty="0">
                <a:solidFill>
                  <a:srgbClr val="3366FF"/>
                </a:solidFill>
              </a:rPr>
              <a:t>Stereo vision </a:t>
            </a:r>
            <a:r>
              <a:rPr lang="en-US" sz="2800" dirty="0"/>
              <a:t>system </a:t>
            </a:r>
            <a:r>
              <a:rPr lang="en-US" sz="2800" dirty="0">
                <a:solidFill>
                  <a:srgbClr val="000000"/>
                </a:solidFill>
              </a:rPr>
              <a:t>might correlate to images incorrectly, thus </a:t>
            </a:r>
            <a:r>
              <a:rPr lang="en-US" sz="2800" dirty="0"/>
              <a:t>causing results that make no sense at </a:t>
            </a:r>
            <a:r>
              <a:rPr lang="en-US" sz="2800" dirty="0" smtClean="0"/>
              <a:t>all… </a:t>
            </a:r>
            <a:endParaRPr lang="en-US" sz="2800" dirty="0"/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762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Wheel / Motor Encoders (1)</a:t>
            </a:r>
          </a:p>
        </p:txBody>
      </p:sp>
      <p:sp>
        <p:nvSpPr>
          <p:cNvPr id="1986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/>
          </a:bodyPr>
          <a:lstStyle/>
          <a:p>
            <a:r>
              <a:rPr lang="en-US" sz="2800" dirty="0"/>
              <a:t>measure </a:t>
            </a:r>
            <a:r>
              <a:rPr lang="en-US" sz="2800" dirty="0">
                <a:solidFill>
                  <a:srgbClr val="3366FF"/>
                </a:solidFill>
              </a:rPr>
              <a:t>position</a:t>
            </a:r>
            <a:r>
              <a:rPr lang="en-US" sz="2800" dirty="0"/>
              <a:t> or </a:t>
            </a:r>
            <a:r>
              <a:rPr lang="en-US" sz="2800" dirty="0">
                <a:solidFill>
                  <a:srgbClr val="3366FF"/>
                </a:solidFill>
              </a:rPr>
              <a:t>speed</a:t>
            </a:r>
            <a:r>
              <a:rPr lang="en-US" sz="2800" dirty="0"/>
              <a:t> of the wheels </a:t>
            </a:r>
            <a:endParaRPr lang="en-US" sz="2800" dirty="0" smtClean="0"/>
          </a:p>
          <a:p>
            <a:r>
              <a:rPr lang="en-US" sz="2800" dirty="0" smtClean="0"/>
              <a:t>Integrate wheel </a:t>
            </a:r>
            <a:r>
              <a:rPr lang="en-US" sz="2800" dirty="0"/>
              <a:t>movements </a:t>
            </a:r>
            <a:r>
              <a:rPr lang="en-US" sz="2800" dirty="0" smtClean="0"/>
              <a:t>to </a:t>
            </a:r>
            <a:r>
              <a:rPr lang="en-US" sz="2800" dirty="0"/>
              <a:t>get an estimate of </a:t>
            </a:r>
            <a:r>
              <a:rPr lang="en-US" sz="2800" dirty="0" smtClean="0"/>
              <a:t>robots </a:t>
            </a:r>
            <a:r>
              <a:rPr lang="en-US" sz="2800" dirty="0"/>
              <a:t>position  </a:t>
            </a: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/>
              <a:t> </a:t>
            </a:r>
            <a:r>
              <a:rPr lang="en-US" sz="2800" dirty="0" err="1"/>
              <a:t>odometry</a:t>
            </a:r>
            <a:r>
              <a:rPr lang="en-US" sz="2800" dirty="0"/>
              <a:t> </a:t>
            </a:r>
          </a:p>
          <a:p>
            <a:r>
              <a:rPr lang="en-US" sz="2800" dirty="0"/>
              <a:t>optical encoders are proprioceptive sensors</a:t>
            </a:r>
          </a:p>
          <a:p>
            <a:pPr lvl="1"/>
            <a:r>
              <a:rPr lang="en-US" dirty="0" smtClean="0"/>
              <a:t>position </a:t>
            </a:r>
            <a:r>
              <a:rPr lang="en-US" dirty="0"/>
              <a:t>estimation in relation to a fixed reference frame is only valuable for short </a:t>
            </a:r>
            <a:r>
              <a:rPr lang="en-US" dirty="0" smtClean="0"/>
              <a:t>movements</a:t>
            </a:r>
            <a:endParaRPr lang="en-US" dirty="0"/>
          </a:p>
          <a:p>
            <a:r>
              <a:rPr lang="en-US" sz="2800" dirty="0"/>
              <a:t>typical resolutions: 2000 increments per revolution. </a:t>
            </a:r>
          </a:p>
        </p:txBody>
      </p:sp>
    </p:spTree>
    <p:extLst>
      <p:ext uri="{BB962C8B-B14F-4D97-AF65-F5344CB8AC3E}">
        <p14:creationId xmlns:p14="http://schemas.microsoft.com/office/powerpoint/2010/main" val="1359079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Wheel / Motor Encoders</a:t>
            </a:r>
            <a:r>
              <a:rPr lang="en-US" dirty="0"/>
              <a:t> (2)</a:t>
            </a:r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/>
          </a:p>
        </p:txBody>
      </p:sp>
      <p:pic>
        <p:nvPicPr>
          <p:cNvPr id="2" name="Picture 1" descr="82f98d1a4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25400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Wheel / Motor Encoders (2)</a:t>
            </a:r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/>
          </a:p>
        </p:txBody>
      </p:sp>
      <p:pic>
        <p:nvPicPr>
          <p:cNvPr id="2" name="Picture 1" descr="82f98d1a42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2540000" cy="1968500"/>
          </a:xfrm>
          <a:prstGeom prst="rect">
            <a:avLst/>
          </a:prstGeom>
        </p:spPr>
      </p:pic>
      <p:pic>
        <p:nvPicPr>
          <p:cNvPr id="4" name="Picture 3" descr="220px-Encoder_disc_(3-Bit_binary)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660" y="2840719"/>
            <a:ext cx="279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Wheel / Motor Encoders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/>
          </a:p>
        </p:txBody>
      </p:sp>
      <p:pic>
        <p:nvPicPr>
          <p:cNvPr id="3" name="Picture 2" descr="QuadratureEncoderSignal-300x6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5486400"/>
            <a:ext cx="4482353" cy="1016000"/>
          </a:xfrm>
          <a:prstGeom prst="rect">
            <a:avLst/>
          </a:prstGeom>
        </p:spPr>
      </p:pic>
      <p:pic>
        <p:nvPicPr>
          <p:cNvPr id="5" name="Picture 4" descr="Sens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3773714"/>
          </a:xfrm>
          <a:prstGeom prst="rect">
            <a:avLst/>
          </a:prstGeom>
        </p:spPr>
      </p:pic>
      <p:pic>
        <p:nvPicPr>
          <p:cNvPr id="6" name="Picture 5" descr="quadrat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408715"/>
            <a:ext cx="3810000" cy="24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6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Wheel / Motor Encoders (2)</a:t>
            </a:r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200"/>
          </a:p>
        </p:txBody>
      </p:sp>
      <p:sp>
        <p:nvSpPr>
          <p:cNvPr id="199685" name="Text Box 5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4.1.3</a:t>
            </a:r>
          </a:p>
        </p:txBody>
      </p:sp>
      <p:pic>
        <p:nvPicPr>
          <p:cNvPr id="199686" name="Picture 6" descr="D:\matière\linear_incremental_encod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2" y="3352801"/>
            <a:ext cx="4501662" cy="31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9687" name="Group 7"/>
          <p:cNvGrpSpPr>
            <a:grpSpLocks/>
          </p:cNvGrpSpPr>
          <p:nvPr/>
        </p:nvGrpSpPr>
        <p:grpSpPr bwMode="auto">
          <a:xfrm>
            <a:off x="4994031" y="1220612"/>
            <a:ext cx="3798277" cy="5586562"/>
            <a:chOff x="216" y="125"/>
            <a:chExt cx="2970" cy="4033"/>
          </a:xfrm>
        </p:grpSpPr>
        <p:grpSp>
          <p:nvGrpSpPr>
            <p:cNvPr id="199688" name="Group 8"/>
            <p:cNvGrpSpPr>
              <a:grpSpLocks/>
            </p:cNvGrpSpPr>
            <p:nvPr/>
          </p:nvGrpSpPr>
          <p:grpSpPr bwMode="auto">
            <a:xfrm>
              <a:off x="1002" y="125"/>
              <a:ext cx="576" cy="1105"/>
              <a:chOff x="864" y="1283"/>
              <a:chExt cx="576" cy="1105"/>
            </a:xfrm>
          </p:grpSpPr>
          <p:grpSp>
            <p:nvGrpSpPr>
              <p:cNvPr id="199689" name="Group 9"/>
              <p:cNvGrpSpPr>
                <a:grpSpLocks/>
              </p:cNvGrpSpPr>
              <p:nvPr/>
            </p:nvGrpSpPr>
            <p:grpSpPr bwMode="auto">
              <a:xfrm>
                <a:off x="864" y="1283"/>
                <a:ext cx="576" cy="603"/>
                <a:chOff x="1872" y="659"/>
                <a:chExt cx="576" cy="603"/>
              </a:xfrm>
            </p:grpSpPr>
            <p:sp>
              <p:nvSpPr>
                <p:cNvPr id="199690" name="Rectangle 10"/>
                <p:cNvSpPr>
                  <a:spLocks noChangeArrowheads="1"/>
                </p:cNvSpPr>
                <p:nvPr/>
              </p:nvSpPr>
              <p:spPr bwMode="auto">
                <a:xfrm>
                  <a:off x="1872" y="70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691" name="Rectangle 11"/>
                <p:cNvSpPr>
                  <a:spLocks noChangeArrowheads="1"/>
                </p:cNvSpPr>
                <p:nvPr/>
              </p:nvSpPr>
              <p:spPr bwMode="auto">
                <a:xfrm>
                  <a:off x="1872" y="80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692" name="Rectangle 12"/>
                <p:cNvSpPr>
                  <a:spLocks noChangeArrowheads="1"/>
                </p:cNvSpPr>
                <p:nvPr/>
              </p:nvSpPr>
              <p:spPr bwMode="auto">
                <a:xfrm>
                  <a:off x="1872" y="89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693" name="Rectangle 13"/>
                <p:cNvSpPr>
                  <a:spLocks noChangeArrowheads="1"/>
                </p:cNvSpPr>
                <p:nvPr/>
              </p:nvSpPr>
              <p:spPr bwMode="auto">
                <a:xfrm>
                  <a:off x="1872" y="99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694" name="Rectangle 14"/>
                <p:cNvSpPr>
                  <a:spLocks noChangeArrowheads="1"/>
                </p:cNvSpPr>
                <p:nvPr/>
              </p:nvSpPr>
              <p:spPr bwMode="auto">
                <a:xfrm>
                  <a:off x="2160" y="65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695" name="Rectangle 15"/>
                <p:cNvSpPr>
                  <a:spLocks noChangeArrowheads="1"/>
                </p:cNvSpPr>
                <p:nvPr/>
              </p:nvSpPr>
              <p:spPr bwMode="auto">
                <a:xfrm>
                  <a:off x="2160" y="75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696" name="Rectangle 16"/>
                <p:cNvSpPr>
                  <a:spLocks noChangeArrowheads="1"/>
                </p:cNvSpPr>
                <p:nvPr/>
              </p:nvSpPr>
              <p:spPr bwMode="auto">
                <a:xfrm>
                  <a:off x="2160" y="85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697" name="Rectangle 17"/>
                <p:cNvSpPr>
                  <a:spLocks noChangeArrowheads="1"/>
                </p:cNvSpPr>
                <p:nvPr/>
              </p:nvSpPr>
              <p:spPr bwMode="auto">
                <a:xfrm>
                  <a:off x="2160" y="94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698" name="Group 18"/>
              <p:cNvGrpSpPr>
                <a:grpSpLocks/>
              </p:cNvGrpSpPr>
              <p:nvPr/>
            </p:nvGrpSpPr>
            <p:grpSpPr bwMode="auto">
              <a:xfrm>
                <a:off x="864" y="1785"/>
                <a:ext cx="576" cy="603"/>
                <a:chOff x="1872" y="1091"/>
                <a:chExt cx="576" cy="603"/>
              </a:xfrm>
            </p:grpSpPr>
            <p:sp>
              <p:nvSpPr>
                <p:cNvPr id="199699" name="Rectangle 19"/>
                <p:cNvSpPr>
                  <a:spLocks noChangeArrowheads="1"/>
                </p:cNvSpPr>
                <p:nvPr/>
              </p:nvSpPr>
              <p:spPr bwMode="auto">
                <a:xfrm>
                  <a:off x="1872" y="113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00" name="Rectangle 20"/>
                <p:cNvSpPr>
                  <a:spLocks noChangeArrowheads="1"/>
                </p:cNvSpPr>
                <p:nvPr/>
              </p:nvSpPr>
              <p:spPr bwMode="auto">
                <a:xfrm>
                  <a:off x="1872" y="123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01" name="Rectangle 21"/>
                <p:cNvSpPr>
                  <a:spLocks noChangeArrowheads="1"/>
                </p:cNvSpPr>
                <p:nvPr/>
              </p:nvSpPr>
              <p:spPr bwMode="auto">
                <a:xfrm>
                  <a:off x="1872" y="133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02" name="Rectangle 22"/>
                <p:cNvSpPr>
                  <a:spLocks noChangeArrowheads="1"/>
                </p:cNvSpPr>
                <p:nvPr/>
              </p:nvSpPr>
              <p:spPr bwMode="auto">
                <a:xfrm>
                  <a:off x="1872" y="142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03" name="Rectangle 23"/>
                <p:cNvSpPr>
                  <a:spLocks noChangeArrowheads="1"/>
                </p:cNvSpPr>
                <p:nvPr/>
              </p:nvSpPr>
              <p:spPr bwMode="auto">
                <a:xfrm>
                  <a:off x="2160" y="109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04" name="Rectangle 24"/>
                <p:cNvSpPr>
                  <a:spLocks noChangeArrowheads="1"/>
                </p:cNvSpPr>
                <p:nvPr/>
              </p:nvSpPr>
              <p:spPr bwMode="auto">
                <a:xfrm>
                  <a:off x="2160" y="118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05" name="Rectangle 25"/>
                <p:cNvSpPr>
                  <a:spLocks noChangeArrowheads="1"/>
                </p:cNvSpPr>
                <p:nvPr/>
              </p:nvSpPr>
              <p:spPr bwMode="auto">
                <a:xfrm>
                  <a:off x="2160" y="128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06" name="Rectangle 26"/>
                <p:cNvSpPr>
                  <a:spLocks noChangeArrowheads="1"/>
                </p:cNvSpPr>
                <p:nvPr/>
              </p:nvSpPr>
              <p:spPr bwMode="auto">
                <a:xfrm>
                  <a:off x="2160" y="137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99707" name="Group 27"/>
            <p:cNvGrpSpPr>
              <a:grpSpLocks/>
            </p:cNvGrpSpPr>
            <p:nvPr/>
          </p:nvGrpSpPr>
          <p:grpSpPr bwMode="auto">
            <a:xfrm>
              <a:off x="1760" y="139"/>
              <a:ext cx="144" cy="1035"/>
              <a:chOff x="864" y="1283"/>
              <a:chExt cx="144" cy="1035"/>
            </a:xfrm>
          </p:grpSpPr>
          <p:sp>
            <p:nvSpPr>
              <p:cNvPr id="199708" name="Rectangle 28"/>
              <p:cNvSpPr>
                <a:spLocks noChangeArrowheads="1"/>
              </p:cNvSpPr>
              <p:nvPr/>
            </p:nvSpPr>
            <p:spPr bwMode="auto">
              <a:xfrm>
                <a:off x="864" y="137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09" name="Rectangle 29"/>
              <p:cNvSpPr>
                <a:spLocks noChangeArrowheads="1"/>
              </p:cNvSpPr>
              <p:nvPr/>
            </p:nvSpPr>
            <p:spPr bwMode="auto">
              <a:xfrm>
                <a:off x="864" y="147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10" name="Rectangle 30"/>
              <p:cNvSpPr>
                <a:spLocks noChangeArrowheads="1"/>
              </p:cNvSpPr>
              <p:nvPr/>
            </p:nvSpPr>
            <p:spPr bwMode="auto">
              <a:xfrm>
                <a:off x="864" y="157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11" name="Rectangle 31"/>
              <p:cNvSpPr>
                <a:spLocks noChangeArrowheads="1"/>
              </p:cNvSpPr>
              <p:nvPr/>
            </p:nvSpPr>
            <p:spPr bwMode="auto">
              <a:xfrm>
                <a:off x="864" y="1667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12" name="Rectangle 32"/>
              <p:cNvSpPr>
                <a:spLocks noChangeArrowheads="1"/>
              </p:cNvSpPr>
              <p:nvPr/>
            </p:nvSpPr>
            <p:spPr bwMode="auto">
              <a:xfrm>
                <a:off x="864" y="176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13" name="Rectangle 33"/>
              <p:cNvSpPr>
                <a:spLocks noChangeArrowheads="1"/>
              </p:cNvSpPr>
              <p:nvPr/>
            </p:nvSpPr>
            <p:spPr bwMode="auto">
              <a:xfrm>
                <a:off x="864" y="185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14" name="Rectangle 34"/>
              <p:cNvSpPr>
                <a:spLocks noChangeArrowheads="1"/>
              </p:cNvSpPr>
              <p:nvPr/>
            </p:nvSpPr>
            <p:spPr bwMode="auto">
              <a:xfrm>
                <a:off x="864" y="128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15" name="Rectangle 35"/>
              <p:cNvSpPr>
                <a:spLocks noChangeArrowheads="1"/>
              </p:cNvSpPr>
              <p:nvPr/>
            </p:nvSpPr>
            <p:spPr bwMode="auto">
              <a:xfrm>
                <a:off x="864" y="195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16" name="Rectangle 36"/>
              <p:cNvSpPr>
                <a:spLocks noChangeArrowheads="1"/>
              </p:cNvSpPr>
              <p:nvPr/>
            </p:nvSpPr>
            <p:spPr bwMode="auto">
              <a:xfrm>
                <a:off x="864" y="205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99717" name="Text Box 37"/>
            <p:cNvSpPr txBox="1">
              <a:spLocks noChangeArrowheads="1"/>
            </p:cNvSpPr>
            <p:nvPr/>
          </p:nvSpPr>
          <p:spPr bwMode="auto">
            <a:xfrm>
              <a:off x="216" y="432"/>
              <a:ext cx="663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522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5229"/>
                </a:buClr>
                <a:buSzPct val="75000"/>
                <a:buFont typeface="Wingdings" charset="0"/>
                <a:buNone/>
              </a:pPr>
              <a:r>
                <a:rPr lang="en-US" sz="1600" b="0" i="0">
                  <a:solidFill>
                    <a:schemeClr val="tx1"/>
                  </a:solidFill>
                  <a:effectLst/>
                  <a:latin typeface="Times New Roman" charset="0"/>
                </a:rPr>
                <a:t>scanning reticle fields</a:t>
              </a:r>
            </a:p>
          </p:txBody>
        </p:sp>
        <p:sp>
          <p:nvSpPr>
            <p:cNvPr id="199718" name="Line 38"/>
            <p:cNvSpPr>
              <a:spLocks noChangeShapeType="1"/>
            </p:cNvSpPr>
            <p:nvPr/>
          </p:nvSpPr>
          <p:spPr bwMode="auto">
            <a:xfrm flipV="1">
              <a:off x="808" y="504"/>
              <a:ext cx="208" cy="2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9719" name="Text Box 39"/>
            <p:cNvSpPr txBox="1">
              <a:spLocks noChangeArrowheads="1"/>
            </p:cNvSpPr>
            <p:nvPr/>
          </p:nvSpPr>
          <p:spPr bwMode="auto">
            <a:xfrm>
              <a:off x="2617" y="440"/>
              <a:ext cx="486" cy="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522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5229"/>
                </a:buClr>
                <a:buSzPct val="75000"/>
                <a:buFont typeface="Wingdings" charset="0"/>
                <a:buNone/>
              </a:pPr>
              <a:r>
                <a:rPr lang="en-US" sz="1600" b="0" i="0" dirty="0">
                  <a:solidFill>
                    <a:schemeClr val="tx1"/>
                  </a:solidFill>
                  <a:effectLst/>
                  <a:latin typeface="Times New Roman" charset="0"/>
                </a:rPr>
                <a:t>scale slits</a:t>
              </a:r>
            </a:p>
          </p:txBody>
        </p:sp>
        <p:sp>
          <p:nvSpPr>
            <p:cNvPr id="199720" name="Line 40"/>
            <p:cNvSpPr>
              <a:spLocks noChangeShapeType="1"/>
            </p:cNvSpPr>
            <p:nvPr/>
          </p:nvSpPr>
          <p:spPr bwMode="auto">
            <a:xfrm flipH="1" flipV="1">
              <a:off x="2328" y="568"/>
              <a:ext cx="272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99721" name="Group 41"/>
            <p:cNvGrpSpPr>
              <a:grpSpLocks/>
            </p:cNvGrpSpPr>
            <p:nvPr/>
          </p:nvGrpSpPr>
          <p:grpSpPr bwMode="auto">
            <a:xfrm>
              <a:off x="384" y="1387"/>
              <a:ext cx="144" cy="1035"/>
              <a:chOff x="864" y="1283"/>
              <a:chExt cx="144" cy="1035"/>
            </a:xfrm>
          </p:grpSpPr>
          <p:sp>
            <p:nvSpPr>
              <p:cNvPr id="199722" name="Rectangle 42"/>
              <p:cNvSpPr>
                <a:spLocks noChangeArrowheads="1"/>
              </p:cNvSpPr>
              <p:nvPr/>
            </p:nvSpPr>
            <p:spPr bwMode="auto">
              <a:xfrm>
                <a:off x="864" y="137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23" name="Rectangle 43"/>
              <p:cNvSpPr>
                <a:spLocks noChangeArrowheads="1"/>
              </p:cNvSpPr>
              <p:nvPr/>
            </p:nvSpPr>
            <p:spPr bwMode="auto">
              <a:xfrm>
                <a:off x="864" y="147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24" name="Rectangle 44"/>
              <p:cNvSpPr>
                <a:spLocks noChangeArrowheads="1"/>
              </p:cNvSpPr>
              <p:nvPr/>
            </p:nvSpPr>
            <p:spPr bwMode="auto">
              <a:xfrm>
                <a:off x="864" y="157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25" name="Rectangle 45"/>
              <p:cNvSpPr>
                <a:spLocks noChangeArrowheads="1"/>
              </p:cNvSpPr>
              <p:nvPr/>
            </p:nvSpPr>
            <p:spPr bwMode="auto">
              <a:xfrm>
                <a:off x="864" y="1667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26" name="Rectangle 46"/>
              <p:cNvSpPr>
                <a:spLocks noChangeArrowheads="1"/>
              </p:cNvSpPr>
              <p:nvPr/>
            </p:nvSpPr>
            <p:spPr bwMode="auto">
              <a:xfrm>
                <a:off x="864" y="176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27" name="Rectangle 47"/>
              <p:cNvSpPr>
                <a:spLocks noChangeArrowheads="1"/>
              </p:cNvSpPr>
              <p:nvPr/>
            </p:nvSpPr>
            <p:spPr bwMode="auto">
              <a:xfrm>
                <a:off x="864" y="185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28" name="Rectangle 48"/>
              <p:cNvSpPr>
                <a:spLocks noChangeArrowheads="1"/>
              </p:cNvSpPr>
              <p:nvPr/>
            </p:nvSpPr>
            <p:spPr bwMode="auto">
              <a:xfrm>
                <a:off x="864" y="128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29" name="Rectangle 49"/>
              <p:cNvSpPr>
                <a:spLocks noChangeArrowheads="1"/>
              </p:cNvSpPr>
              <p:nvPr/>
            </p:nvSpPr>
            <p:spPr bwMode="auto">
              <a:xfrm>
                <a:off x="864" y="195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30" name="Rectangle 50"/>
              <p:cNvSpPr>
                <a:spLocks noChangeArrowheads="1"/>
              </p:cNvSpPr>
              <p:nvPr/>
            </p:nvSpPr>
            <p:spPr bwMode="auto">
              <a:xfrm>
                <a:off x="864" y="205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9731" name="Group 51"/>
            <p:cNvGrpSpPr>
              <a:grpSpLocks/>
            </p:cNvGrpSpPr>
            <p:nvPr/>
          </p:nvGrpSpPr>
          <p:grpSpPr bwMode="auto">
            <a:xfrm>
              <a:off x="386" y="1413"/>
              <a:ext cx="576" cy="1105"/>
              <a:chOff x="864" y="1283"/>
              <a:chExt cx="576" cy="1105"/>
            </a:xfrm>
          </p:grpSpPr>
          <p:grpSp>
            <p:nvGrpSpPr>
              <p:cNvPr id="199732" name="Group 52"/>
              <p:cNvGrpSpPr>
                <a:grpSpLocks/>
              </p:cNvGrpSpPr>
              <p:nvPr/>
            </p:nvGrpSpPr>
            <p:grpSpPr bwMode="auto">
              <a:xfrm>
                <a:off x="864" y="1283"/>
                <a:ext cx="576" cy="603"/>
                <a:chOff x="1872" y="659"/>
                <a:chExt cx="576" cy="603"/>
              </a:xfrm>
            </p:grpSpPr>
            <p:sp>
              <p:nvSpPr>
                <p:cNvPr id="199733" name="Rectangle 53"/>
                <p:cNvSpPr>
                  <a:spLocks noChangeArrowheads="1"/>
                </p:cNvSpPr>
                <p:nvPr/>
              </p:nvSpPr>
              <p:spPr bwMode="auto">
                <a:xfrm>
                  <a:off x="1872" y="70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34" name="Rectangle 54"/>
                <p:cNvSpPr>
                  <a:spLocks noChangeArrowheads="1"/>
                </p:cNvSpPr>
                <p:nvPr/>
              </p:nvSpPr>
              <p:spPr bwMode="auto">
                <a:xfrm>
                  <a:off x="1872" y="80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35" name="Rectangle 55"/>
                <p:cNvSpPr>
                  <a:spLocks noChangeArrowheads="1"/>
                </p:cNvSpPr>
                <p:nvPr/>
              </p:nvSpPr>
              <p:spPr bwMode="auto">
                <a:xfrm>
                  <a:off x="1872" y="89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36" name="Rectangle 56"/>
                <p:cNvSpPr>
                  <a:spLocks noChangeArrowheads="1"/>
                </p:cNvSpPr>
                <p:nvPr/>
              </p:nvSpPr>
              <p:spPr bwMode="auto">
                <a:xfrm>
                  <a:off x="1872" y="99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37" name="Rectangle 57"/>
                <p:cNvSpPr>
                  <a:spLocks noChangeArrowheads="1"/>
                </p:cNvSpPr>
                <p:nvPr/>
              </p:nvSpPr>
              <p:spPr bwMode="auto">
                <a:xfrm>
                  <a:off x="2160" y="65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38" name="Rectangle 58"/>
                <p:cNvSpPr>
                  <a:spLocks noChangeArrowheads="1"/>
                </p:cNvSpPr>
                <p:nvPr/>
              </p:nvSpPr>
              <p:spPr bwMode="auto">
                <a:xfrm>
                  <a:off x="2160" y="75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39" name="Rectangle 59"/>
                <p:cNvSpPr>
                  <a:spLocks noChangeArrowheads="1"/>
                </p:cNvSpPr>
                <p:nvPr/>
              </p:nvSpPr>
              <p:spPr bwMode="auto">
                <a:xfrm>
                  <a:off x="2160" y="85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40" name="Rectangle 60"/>
                <p:cNvSpPr>
                  <a:spLocks noChangeArrowheads="1"/>
                </p:cNvSpPr>
                <p:nvPr/>
              </p:nvSpPr>
              <p:spPr bwMode="auto">
                <a:xfrm>
                  <a:off x="2160" y="94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741" name="Group 61"/>
              <p:cNvGrpSpPr>
                <a:grpSpLocks/>
              </p:cNvGrpSpPr>
              <p:nvPr/>
            </p:nvGrpSpPr>
            <p:grpSpPr bwMode="auto">
              <a:xfrm>
                <a:off x="864" y="1785"/>
                <a:ext cx="576" cy="603"/>
                <a:chOff x="1872" y="1091"/>
                <a:chExt cx="576" cy="603"/>
              </a:xfrm>
            </p:grpSpPr>
            <p:sp>
              <p:nvSpPr>
                <p:cNvPr id="199742" name="Rectangle 62"/>
                <p:cNvSpPr>
                  <a:spLocks noChangeArrowheads="1"/>
                </p:cNvSpPr>
                <p:nvPr/>
              </p:nvSpPr>
              <p:spPr bwMode="auto">
                <a:xfrm>
                  <a:off x="1872" y="113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43" name="Rectangle 63"/>
                <p:cNvSpPr>
                  <a:spLocks noChangeArrowheads="1"/>
                </p:cNvSpPr>
                <p:nvPr/>
              </p:nvSpPr>
              <p:spPr bwMode="auto">
                <a:xfrm>
                  <a:off x="1872" y="123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44" name="Rectangle 64"/>
                <p:cNvSpPr>
                  <a:spLocks noChangeArrowheads="1"/>
                </p:cNvSpPr>
                <p:nvPr/>
              </p:nvSpPr>
              <p:spPr bwMode="auto">
                <a:xfrm>
                  <a:off x="1872" y="133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45" name="Rectangle 65"/>
                <p:cNvSpPr>
                  <a:spLocks noChangeArrowheads="1"/>
                </p:cNvSpPr>
                <p:nvPr/>
              </p:nvSpPr>
              <p:spPr bwMode="auto">
                <a:xfrm>
                  <a:off x="1872" y="142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46" name="Rectangle 66"/>
                <p:cNvSpPr>
                  <a:spLocks noChangeArrowheads="1"/>
                </p:cNvSpPr>
                <p:nvPr/>
              </p:nvSpPr>
              <p:spPr bwMode="auto">
                <a:xfrm>
                  <a:off x="2160" y="109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47" name="Rectangle 67"/>
                <p:cNvSpPr>
                  <a:spLocks noChangeArrowheads="1"/>
                </p:cNvSpPr>
                <p:nvPr/>
              </p:nvSpPr>
              <p:spPr bwMode="auto">
                <a:xfrm>
                  <a:off x="2160" y="118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48" name="Rectangle 68"/>
                <p:cNvSpPr>
                  <a:spLocks noChangeArrowheads="1"/>
                </p:cNvSpPr>
                <p:nvPr/>
              </p:nvSpPr>
              <p:spPr bwMode="auto">
                <a:xfrm>
                  <a:off x="2160" y="128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49" name="Rectangle 69"/>
                <p:cNvSpPr>
                  <a:spLocks noChangeArrowheads="1"/>
                </p:cNvSpPr>
                <p:nvPr/>
              </p:nvSpPr>
              <p:spPr bwMode="auto">
                <a:xfrm>
                  <a:off x="2160" y="137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99750" name="Group 70"/>
            <p:cNvGrpSpPr>
              <a:grpSpLocks/>
            </p:cNvGrpSpPr>
            <p:nvPr/>
          </p:nvGrpSpPr>
          <p:grpSpPr bwMode="auto">
            <a:xfrm>
              <a:off x="1096" y="1387"/>
              <a:ext cx="144" cy="1035"/>
              <a:chOff x="864" y="1283"/>
              <a:chExt cx="144" cy="1035"/>
            </a:xfrm>
          </p:grpSpPr>
          <p:sp>
            <p:nvSpPr>
              <p:cNvPr id="199751" name="Rectangle 71"/>
              <p:cNvSpPr>
                <a:spLocks noChangeArrowheads="1"/>
              </p:cNvSpPr>
              <p:nvPr/>
            </p:nvSpPr>
            <p:spPr bwMode="auto">
              <a:xfrm>
                <a:off x="864" y="137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52" name="Rectangle 72"/>
              <p:cNvSpPr>
                <a:spLocks noChangeArrowheads="1"/>
              </p:cNvSpPr>
              <p:nvPr/>
            </p:nvSpPr>
            <p:spPr bwMode="auto">
              <a:xfrm>
                <a:off x="864" y="147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53" name="Rectangle 73"/>
              <p:cNvSpPr>
                <a:spLocks noChangeArrowheads="1"/>
              </p:cNvSpPr>
              <p:nvPr/>
            </p:nvSpPr>
            <p:spPr bwMode="auto">
              <a:xfrm>
                <a:off x="864" y="157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54" name="Rectangle 74"/>
              <p:cNvSpPr>
                <a:spLocks noChangeArrowheads="1"/>
              </p:cNvSpPr>
              <p:nvPr/>
            </p:nvSpPr>
            <p:spPr bwMode="auto">
              <a:xfrm>
                <a:off x="864" y="1667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55" name="Rectangle 75"/>
              <p:cNvSpPr>
                <a:spLocks noChangeArrowheads="1"/>
              </p:cNvSpPr>
              <p:nvPr/>
            </p:nvSpPr>
            <p:spPr bwMode="auto">
              <a:xfrm>
                <a:off x="864" y="176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56" name="Rectangle 76"/>
              <p:cNvSpPr>
                <a:spLocks noChangeArrowheads="1"/>
              </p:cNvSpPr>
              <p:nvPr/>
            </p:nvSpPr>
            <p:spPr bwMode="auto">
              <a:xfrm>
                <a:off x="864" y="185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57" name="Rectangle 77"/>
              <p:cNvSpPr>
                <a:spLocks noChangeArrowheads="1"/>
              </p:cNvSpPr>
              <p:nvPr/>
            </p:nvSpPr>
            <p:spPr bwMode="auto">
              <a:xfrm>
                <a:off x="864" y="128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58" name="Rectangle 78"/>
              <p:cNvSpPr>
                <a:spLocks noChangeArrowheads="1"/>
              </p:cNvSpPr>
              <p:nvPr/>
            </p:nvSpPr>
            <p:spPr bwMode="auto">
              <a:xfrm>
                <a:off x="864" y="195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59" name="Rectangle 79"/>
              <p:cNvSpPr>
                <a:spLocks noChangeArrowheads="1"/>
              </p:cNvSpPr>
              <p:nvPr/>
            </p:nvSpPr>
            <p:spPr bwMode="auto">
              <a:xfrm>
                <a:off x="864" y="205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9760" name="Group 80"/>
            <p:cNvGrpSpPr>
              <a:grpSpLocks/>
            </p:cNvGrpSpPr>
            <p:nvPr/>
          </p:nvGrpSpPr>
          <p:grpSpPr bwMode="auto">
            <a:xfrm>
              <a:off x="2576" y="1411"/>
              <a:ext cx="144" cy="1035"/>
              <a:chOff x="864" y="1283"/>
              <a:chExt cx="144" cy="1035"/>
            </a:xfrm>
          </p:grpSpPr>
          <p:sp>
            <p:nvSpPr>
              <p:cNvPr id="199761" name="Rectangle 81"/>
              <p:cNvSpPr>
                <a:spLocks noChangeArrowheads="1"/>
              </p:cNvSpPr>
              <p:nvPr/>
            </p:nvSpPr>
            <p:spPr bwMode="auto">
              <a:xfrm>
                <a:off x="864" y="137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62" name="Rectangle 82"/>
              <p:cNvSpPr>
                <a:spLocks noChangeArrowheads="1"/>
              </p:cNvSpPr>
              <p:nvPr/>
            </p:nvSpPr>
            <p:spPr bwMode="auto">
              <a:xfrm>
                <a:off x="864" y="147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63" name="Rectangle 83"/>
              <p:cNvSpPr>
                <a:spLocks noChangeArrowheads="1"/>
              </p:cNvSpPr>
              <p:nvPr/>
            </p:nvSpPr>
            <p:spPr bwMode="auto">
              <a:xfrm>
                <a:off x="864" y="157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64" name="Rectangle 84"/>
              <p:cNvSpPr>
                <a:spLocks noChangeArrowheads="1"/>
              </p:cNvSpPr>
              <p:nvPr/>
            </p:nvSpPr>
            <p:spPr bwMode="auto">
              <a:xfrm>
                <a:off x="864" y="1667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65" name="Rectangle 85"/>
              <p:cNvSpPr>
                <a:spLocks noChangeArrowheads="1"/>
              </p:cNvSpPr>
              <p:nvPr/>
            </p:nvSpPr>
            <p:spPr bwMode="auto">
              <a:xfrm>
                <a:off x="864" y="176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66" name="Rectangle 86"/>
              <p:cNvSpPr>
                <a:spLocks noChangeArrowheads="1"/>
              </p:cNvSpPr>
              <p:nvPr/>
            </p:nvSpPr>
            <p:spPr bwMode="auto">
              <a:xfrm>
                <a:off x="864" y="185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67" name="Rectangle 87"/>
              <p:cNvSpPr>
                <a:spLocks noChangeArrowheads="1"/>
              </p:cNvSpPr>
              <p:nvPr/>
            </p:nvSpPr>
            <p:spPr bwMode="auto">
              <a:xfrm>
                <a:off x="864" y="128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68" name="Rectangle 88"/>
              <p:cNvSpPr>
                <a:spLocks noChangeArrowheads="1"/>
              </p:cNvSpPr>
              <p:nvPr/>
            </p:nvSpPr>
            <p:spPr bwMode="auto">
              <a:xfrm>
                <a:off x="864" y="195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69" name="Rectangle 89"/>
              <p:cNvSpPr>
                <a:spLocks noChangeArrowheads="1"/>
              </p:cNvSpPr>
              <p:nvPr/>
            </p:nvSpPr>
            <p:spPr bwMode="auto">
              <a:xfrm>
                <a:off x="864" y="205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9770" name="Group 90"/>
            <p:cNvGrpSpPr>
              <a:grpSpLocks/>
            </p:cNvGrpSpPr>
            <p:nvPr/>
          </p:nvGrpSpPr>
          <p:grpSpPr bwMode="auto">
            <a:xfrm>
              <a:off x="1824" y="1395"/>
              <a:ext cx="144" cy="1035"/>
              <a:chOff x="864" y="1283"/>
              <a:chExt cx="144" cy="1035"/>
            </a:xfrm>
          </p:grpSpPr>
          <p:sp>
            <p:nvSpPr>
              <p:cNvPr id="199771" name="Rectangle 91"/>
              <p:cNvSpPr>
                <a:spLocks noChangeArrowheads="1"/>
              </p:cNvSpPr>
              <p:nvPr/>
            </p:nvSpPr>
            <p:spPr bwMode="auto">
              <a:xfrm>
                <a:off x="864" y="137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72" name="Rectangle 92"/>
              <p:cNvSpPr>
                <a:spLocks noChangeArrowheads="1"/>
              </p:cNvSpPr>
              <p:nvPr/>
            </p:nvSpPr>
            <p:spPr bwMode="auto">
              <a:xfrm>
                <a:off x="864" y="147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73" name="Rectangle 93"/>
              <p:cNvSpPr>
                <a:spLocks noChangeArrowheads="1"/>
              </p:cNvSpPr>
              <p:nvPr/>
            </p:nvSpPr>
            <p:spPr bwMode="auto">
              <a:xfrm>
                <a:off x="864" y="157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74" name="Rectangle 94"/>
              <p:cNvSpPr>
                <a:spLocks noChangeArrowheads="1"/>
              </p:cNvSpPr>
              <p:nvPr/>
            </p:nvSpPr>
            <p:spPr bwMode="auto">
              <a:xfrm>
                <a:off x="864" y="1667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75" name="Rectangle 95"/>
              <p:cNvSpPr>
                <a:spLocks noChangeArrowheads="1"/>
              </p:cNvSpPr>
              <p:nvPr/>
            </p:nvSpPr>
            <p:spPr bwMode="auto">
              <a:xfrm>
                <a:off x="864" y="176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76" name="Rectangle 96"/>
              <p:cNvSpPr>
                <a:spLocks noChangeArrowheads="1"/>
              </p:cNvSpPr>
              <p:nvPr/>
            </p:nvSpPr>
            <p:spPr bwMode="auto">
              <a:xfrm>
                <a:off x="864" y="1859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77" name="Rectangle 97"/>
              <p:cNvSpPr>
                <a:spLocks noChangeArrowheads="1"/>
              </p:cNvSpPr>
              <p:nvPr/>
            </p:nvSpPr>
            <p:spPr bwMode="auto">
              <a:xfrm>
                <a:off x="864" y="1283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78" name="Rectangle 98"/>
              <p:cNvSpPr>
                <a:spLocks noChangeArrowheads="1"/>
              </p:cNvSpPr>
              <p:nvPr/>
            </p:nvSpPr>
            <p:spPr bwMode="auto">
              <a:xfrm>
                <a:off x="864" y="1955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779" name="Rectangle 99"/>
              <p:cNvSpPr>
                <a:spLocks noChangeArrowheads="1"/>
              </p:cNvSpPr>
              <p:nvPr/>
            </p:nvSpPr>
            <p:spPr bwMode="auto">
              <a:xfrm>
                <a:off x="864" y="2051"/>
                <a:ext cx="144" cy="26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9780" name="Group 100"/>
            <p:cNvGrpSpPr>
              <a:grpSpLocks/>
            </p:cNvGrpSpPr>
            <p:nvPr/>
          </p:nvGrpSpPr>
          <p:grpSpPr bwMode="auto">
            <a:xfrm>
              <a:off x="1098" y="1389"/>
              <a:ext cx="576" cy="1105"/>
              <a:chOff x="864" y="1283"/>
              <a:chExt cx="576" cy="1105"/>
            </a:xfrm>
          </p:grpSpPr>
          <p:grpSp>
            <p:nvGrpSpPr>
              <p:cNvPr id="199781" name="Group 101"/>
              <p:cNvGrpSpPr>
                <a:grpSpLocks/>
              </p:cNvGrpSpPr>
              <p:nvPr/>
            </p:nvGrpSpPr>
            <p:grpSpPr bwMode="auto">
              <a:xfrm>
                <a:off x="864" y="1283"/>
                <a:ext cx="576" cy="603"/>
                <a:chOff x="1872" y="659"/>
                <a:chExt cx="576" cy="603"/>
              </a:xfrm>
            </p:grpSpPr>
            <p:sp>
              <p:nvSpPr>
                <p:cNvPr id="199782" name="Rectangle 102"/>
                <p:cNvSpPr>
                  <a:spLocks noChangeArrowheads="1"/>
                </p:cNvSpPr>
                <p:nvPr/>
              </p:nvSpPr>
              <p:spPr bwMode="auto">
                <a:xfrm>
                  <a:off x="1872" y="70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83" name="Rectangle 103"/>
                <p:cNvSpPr>
                  <a:spLocks noChangeArrowheads="1"/>
                </p:cNvSpPr>
                <p:nvPr/>
              </p:nvSpPr>
              <p:spPr bwMode="auto">
                <a:xfrm>
                  <a:off x="1872" y="80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84" name="Rectangle 104"/>
                <p:cNvSpPr>
                  <a:spLocks noChangeArrowheads="1"/>
                </p:cNvSpPr>
                <p:nvPr/>
              </p:nvSpPr>
              <p:spPr bwMode="auto">
                <a:xfrm>
                  <a:off x="1872" y="89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85" name="Rectangle 105"/>
                <p:cNvSpPr>
                  <a:spLocks noChangeArrowheads="1"/>
                </p:cNvSpPr>
                <p:nvPr/>
              </p:nvSpPr>
              <p:spPr bwMode="auto">
                <a:xfrm>
                  <a:off x="1872" y="99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86" name="Rectangle 106"/>
                <p:cNvSpPr>
                  <a:spLocks noChangeArrowheads="1"/>
                </p:cNvSpPr>
                <p:nvPr/>
              </p:nvSpPr>
              <p:spPr bwMode="auto">
                <a:xfrm>
                  <a:off x="2160" y="65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87" name="Rectangle 107"/>
                <p:cNvSpPr>
                  <a:spLocks noChangeArrowheads="1"/>
                </p:cNvSpPr>
                <p:nvPr/>
              </p:nvSpPr>
              <p:spPr bwMode="auto">
                <a:xfrm>
                  <a:off x="2160" y="75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88" name="Rectangle 108"/>
                <p:cNvSpPr>
                  <a:spLocks noChangeArrowheads="1"/>
                </p:cNvSpPr>
                <p:nvPr/>
              </p:nvSpPr>
              <p:spPr bwMode="auto">
                <a:xfrm>
                  <a:off x="2160" y="85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89" name="Rectangle 109"/>
                <p:cNvSpPr>
                  <a:spLocks noChangeArrowheads="1"/>
                </p:cNvSpPr>
                <p:nvPr/>
              </p:nvSpPr>
              <p:spPr bwMode="auto">
                <a:xfrm>
                  <a:off x="2160" y="94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790" name="Group 110"/>
              <p:cNvGrpSpPr>
                <a:grpSpLocks/>
              </p:cNvGrpSpPr>
              <p:nvPr/>
            </p:nvGrpSpPr>
            <p:grpSpPr bwMode="auto">
              <a:xfrm>
                <a:off x="864" y="1785"/>
                <a:ext cx="576" cy="603"/>
                <a:chOff x="1872" y="1091"/>
                <a:chExt cx="576" cy="603"/>
              </a:xfrm>
            </p:grpSpPr>
            <p:sp>
              <p:nvSpPr>
                <p:cNvPr id="199791" name="Rectangle 111"/>
                <p:cNvSpPr>
                  <a:spLocks noChangeArrowheads="1"/>
                </p:cNvSpPr>
                <p:nvPr/>
              </p:nvSpPr>
              <p:spPr bwMode="auto">
                <a:xfrm>
                  <a:off x="1872" y="113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92" name="Rectangle 112"/>
                <p:cNvSpPr>
                  <a:spLocks noChangeArrowheads="1"/>
                </p:cNvSpPr>
                <p:nvPr/>
              </p:nvSpPr>
              <p:spPr bwMode="auto">
                <a:xfrm>
                  <a:off x="1872" y="123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93" name="Rectangle 113"/>
                <p:cNvSpPr>
                  <a:spLocks noChangeArrowheads="1"/>
                </p:cNvSpPr>
                <p:nvPr/>
              </p:nvSpPr>
              <p:spPr bwMode="auto">
                <a:xfrm>
                  <a:off x="1872" y="133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94" name="Rectangle 114"/>
                <p:cNvSpPr>
                  <a:spLocks noChangeArrowheads="1"/>
                </p:cNvSpPr>
                <p:nvPr/>
              </p:nvSpPr>
              <p:spPr bwMode="auto">
                <a:xfrm>
                  <a:off x="1872" y="142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95" name="Rectangle 115"/>
                <p:cNvSpPr>
                  <a:spLocks noChangeArrowheads="1"/>
                </p:cNvSpPr>
                <p:nvPr/>
              </p:nvSpPr>
              <p:spPr bwMode="auto">
                <a:xfrm>
                  <a:off x="2160" y="109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96" name="Rectangle 116"/>
                <p:cNvSpPr>
                  <a:spLocks noChangeArrowheads="1"/>
                </p:cNvSpPr>
                <p:nvPr/>
              </p:nvSpPr>
              <p:spPr bwMode="auto">
                <a:xfrm>
                  <a:off x="2160" y="118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97" name="Rectangle 117"/>
                <p:cNvSpPr>
                  <a:spLocks noChangeArrowheads="1"/>
                </p:cNvSpPr>
                <p:nvPr/>
              </p:nvSpPr>
              <p:spPr bwMode="auto">
                <a:xfrm>
                  <a:off x="2160" y="128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798" name="Rectangle 118"/>
                <p:cNvSpPr>
                  <a:spLocks noChangeArrowheads="1"/>
                </p:cNvSpPr>
                <p:nvPr/>
              </p:nvSpPr>
              <p:spPr bwMode="auto">
                <a:xfrm>
                  <a:off x="2160" y="137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99799" name="Group 119"/>
            <p:cNvGrpSpPr>
              <a:grpSpLocks/>
            </p:cNvGrpSpPr>
            <p:nvPr/>
          </p:nvGrpSpPr>
          <p:grpSpPr bwMode="auto">
            <a:xfrm>
              <a:off x="1826" y="1373"/>
              <a:ext cx="576" cy="1105"/>
              <a:chOff x="864" y="1283"/>
              <a:chExt cx="576" cy="1105"/>
            </a:xfrm>
          </p:grpSpPr>
          <p:grpSp>
            <p:nvGrpSpPr>
              <p:cNvPr id="199800" name="Group 120"/>
              <p:cNvGrpSpPr>
                <a:grpSpLocks/>
              </p:cNvGrpSpPr>
              <p:nvPr/>
            </p:nvGrpSpPr>
            <p:grpSpPr bwMode="auto">
              <a:xfrm>
                <a:off x="864" y="1283"/>
                <a:ext cx="576" cy="603"/>
                <a:chOff x="1872" y="659"/>
                <a:chExt cx="576" cy="603"/>
              </a:xfrm>
            </p:grpSpPr>
            <p:sp>
              <p:nvSpPr>
                <p:cNvPr id="199801" name="Rectangle 121"/>
                <p:cNvSpPr>
                  <a:spLocks noChangeArrowheads="1"/>
                </p:cNvSpPr>
                <p:nvPr/>
              </p:nvSpPr>
              <p:spPr bwMode="auto">
                <a:xfrm>
                  <a:off x="1872" y="70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02" name="Rectangle 122"/>
                <p:cNvSpPr>
                  <a:spLocks noChangeArrowheads="1"/>
                </p:cNvSpPr>
                <p:nvPr/>
              </p:nvSpPr>
              <p:spPr bwMode="auto">
                <a:xfrm>
                  <a:off x="1872" y="80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03" name="Rectangle 123"/>
                <p:cNvSpPr>
                  <a:spLocks noChangeArrowheads="1"/>
                </p:cNvSpPr>
                <p:nvPr/>
              </p:nvSpPr>
              <p:spPr bwMode="auto">
                <a:xfrm>
                  <a:off x="1872" y="89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04" name="Rectangle 124"/>
                <p:cNvSpPr>
                  <a:spLocks noChangeArrowheads="1"/>
                </p:cNvSpPr>
                <p:nvPr/>
              </p:nvSpPr>
              <p:spPr bwMode="auto">
                <a:xfrm>
                  <a:off x="1872" y="99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05" name="Rectangle 125"/>
                <p:cNvSpPr>
                  <a:spLocks noChangeArrowheads="1"/>
                </p:cNvSpPr>
                <p:nvPr/>
              </p:nvSpPr>
              <p:spPr bwMode="auto">
                <a:xfrm>
                  <a:off x="2160" y="65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06" name="Rectangle 126"/>
                <p:cNvSpPr>
                  <a:spLocks noChangeArrowheads="1"/>
                </p:cNvSpPr>
                <p:nvPr/>
              </p:nvSpPr>
              <p:spPr bwMode="auto">
                <a:xfrm>
                  <a:off x="2160" y="75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07" name="Rectangle 127"/>
                <p:cNvSpPr>
                  <a:spLocks noChangeArrowheads="1"/>
                </p:cNvSpPr>
                <p:nvPr/>
              </p:nvSpPr>
              <p:spPr bwMode="auto">
                <a:xfrm>
                  <a:off x="2160" y="85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08" name="Rectangle 128"/>
                <p:cNvSpPr>
                  <a:spLocks noChangeArrowheads="1"/>
                </p:cNvSpPr>
                <p:nvPr/>
              </p:nvSpPr>
              <p:spPr bwMode="auto">
                <a:xfrm>
                  <a:off x="2160" y="94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809" name="Group 129"/>
              <p:cNvGrpSpPr>
                <a:grpSpLocks/>
              </p:cNvGrpSpPr>
              <p:nvPr/>
            </p:nvGrpSpPr>
            <p:grpSpPr bwMode="auto">
              <a:xfrm>
                <a:off x="864" y="1785"/>
                <a:ext cx="576" cy="603"/>
                <a:chOff x="1872" y="1091"/>
                <a:chExt cx="576" cy="603"/>
              </a:xfrm>
            </p:grpSpPr>
            <p:sp>
              <p:nvSpPr>
                <p:cNvPr id="199810" name="Rectangle 130"/>
                <p:cNvSpPr>
                  <a:spLocks noChangeArrowheads="1"/>
                </p:cNvSpPr>
                <p:nvPr/>
              </p:nvSpPr>
              <p:spPr bwMode="auto">
                <a:xfrm>
                  <a:off x="1872" y="113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11" name="Rectangle 131"/>
                <p:cNvSpPr>
                  <a:spLocks noChangeArrowheads="1"/>
                </p:cNvSpPr>
                <p:nvPr/>
              </p:nvSpPr>
              <p:spPr bwMode="auto">
                <a:xfrm>
                  <a:off x="1872" y="123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12" name="Rectangle 132"/>
                <p:cNvSpPr>
                  <a:spLocks noChangeArrowheads="1"/>
                </p:cNvSpPr>
                <p:nvPr/>
              </p:nvSpPr>
              <p:spPr bwMode="auto">
                <a:xfrm>
                  <a:off x="1872" y="133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13" name="Rectangle 133"/>
                <p:cNvSpPr>
                  <a:spLocks noChangeArrowheads="1"/>
                </p:cNvSpPr>
                <p:nvPr/>
              </p:nvSpPr>
              <p:spPr bwMode="auto">
                <a:xfrm>
                  <a:off x="1872" y="142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14" name="Rectangle 134"/>
                <p:cNvSpPr>
                  <a:spLocks noChangeArrowheads="1"/>
                </p:cNvSpPr>
                <p:nvPr/>
              </p:nvSpPr>
              <p:spPr bwMode="auto">
                <a:xfrm>
                  <a:off x="2160" y="109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15" name="Rectangle 135"/>
                <p:cNvSpPr>
                  <a:spLocks noChangeArrowheads="1"/>
                </p:cNvSpPr>
                <p:nvPr/>
              </p:nvSpPr>
              <p:spPr bwMode="auto">
                <a:xfrm>
                  <a:off x="2160" y="118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16" name="Rectangle 136"/>
                <p:cNvSpPr>
                  <a:spLocks noChangeArrowheads="1"/>
                </p:cNvSpPr>
                <p:nvPr/>
              </p:nvSpPr>
              <p:spPr bwMode="auto">
                <a:xfrm>
                  <a:off x="2160" y="128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17" name="Rectangle 137"/>
                <p:cNvSpPr>
                  <a:spLocks noChangeArrowheads="1"/>
                </p:cNvSpPr>
                <p:nvPr/>
              </p:nvSpPr>
              <p:spPr bwMode="auto">
                <a:xfrm>
                  <a:off x="2160" y="137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99818" name="Group 138"/>
            <p:cNvGrpSpPr>
              <a:grpSpLocks/>
            </p:cNvGrpSpPr>
            <p:nvPr/>
          </p:nvGrpSpPr>
          <p:grpSpPr bwMode="auto">
            <a:xfrm>
              <a:off x="2578" y="1365"/>
              <a:ext cx="576" cy="1105"/>
              <a:chOff x="864" y="1283"/>
              <a:chExt cx="576" cy="1105"/>
            </a:xfrm>
          </p:grpSpPr>
          <p:grpSp>
            <p:nvGrpSpPr>
              <p:cNvPr id="199819" name="Group 139"/>
              <p:cNvGrpSpPr>
                <a:grpSpLocks/>
              </p:cNvGrpSpPr>
              <p:nvPr/>
            </p:nvGrpSpPr>
            <p:grpSpPr bwMode="auto">
              <a:xfrm>
                <a:off x="864" y="1283"/>
                <a:ext cx="576" cy="603"/>
                <a:chOff x="1872" y="659"/>
                <a:chExt cx="576" cy="603"/>
              </a:xfrm>
            </p:grpSpPr>
            <p:sp>
              <p:nvSpPr>
                <p:cNvPr id="199820" name="Rectangle 140"/>
                <p:cNvSpPr>
                  <a:spLocks noChangeArrowheads="1"/>
                </p:cNvSpPr>
                <p:nvPr/>
              </p:nvSpPr>
              <p:spPr bwMode="auto">
                <a:xfrm>
                  <a:off x="1872" y="70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21" name="Rectangle 141"/>
                <p:cNvSpPr>
                  <a:spLocks noChangeArrowheads="1"/>
                </p:cNvSpPr>
                <p:nvPr/>
              </p:nvSpPr>
              <p:spPr bwMode="auto">
                <a:xfrm>
                  <a:off x="1872" y="80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22" name="Rectangle 142"/>
                <p:cNvSpPr>
                  <a:spLocks noChangeArrowheads="1"/>
                </p:cNvSpPr>
                <p:nvPr/>
              </p:nvSpPr>
              <p:spPr bwMode="auto">
                <a:xfrm>
                  <a:off x="1872" y="89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23" name="Rectangle 143"/>
                <p:cNvSpPr>
                  <a:spLocks noChangeArrowheads="1"/>
                </p:cNvSpPr>
                <p:nvPr/>
              </p:nvSpPr>
              <p:spPr bwMode="auto">
                <a:xfrm>
                  <a:off x="1872" y="99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24" name="Rectangle 144"/>
                <p:cNvSpPr>
                  <a:spLocks noChangeArrowheads="1"/>
                </p:cNvSpPr>
                <p:nvPr/>
              </p:nvSpPr>
              <p:spPr bwMode="auto">
                <a:xfrm>
                  <a:off x="2160" y="65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25" name="Rectangle 145"/>
                <p:cNvSpPr>
                  <a:spLocks noChangeArrowheads="1"/>
                </p:cNvSpPr>
                <p:nvPr/>
              </p:nvSpPr>
              <p:spPr bwMode="auto">
                <a:xfrm>
                  <a:off x="2160" y="75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26" name="Rectangle 146"/>
                <p:cNvSpPr>
                  <a:spLocks noChangeArrowheads="1"/>
                </p:cNvSpPr>
                <p:nvPr/>
              </p:nvSpPr>
              <p:spPr bwMode="auto">
                <a:xfrm>
                  <a:off x="2160" y="85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27" name="Rectangle 147"/>
                <p:cNvSpPr>
                  <a:spLocks noChangeArrowheads="1"/>
                </p:cNvSpPr>
                <p:nvPr/>
              </p:nvSpPr>
              <p:spPr bwMode="auto">
                <a:xfrm>
                  <a:off x="2160" y="94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828" name="Group 148"/>
              <p:cNvGrpSpPr>
                <a:grpSpLocks/>
              </p:cNvGrpSpPr>
              <p:nvPr/>
            </p:nvGrpSpPr>
            <p:grpSpPr bwMode="auto">
              <a:xfrm>
                <a:off x="864" y="1785"/>
                <a:ext cx="576" cy="603"/>
                <a:chOff x="1872" y="1091"/>
                <a:chExt cx="576" cy="603"/>
              </a:xfrm>
            </p:grpSpPr>
            <p:sp>
              <p:nvSpPr>
                <p:cNvPr id="199829" name="Rectangle 149"/>
                <p:cNvSpPr>
                  <a:spLocks noChangeArrowheads="1"/>
                </p:cNvSpPr>
                <p:nvPr/>
              </p:nvSpPr>
              <p:spPr bwMode="auto">
                <a:xfrm>
                  <a:off x="1872" y="113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30" name="Rectangle 150"/>
                <p:cNvSpPr>
                  <a:spLocks noChangeArrowheads="1"/>
                </p:cNvSpPr>
                <p:nvPr/>
              </p:nvSpPr>
              <p:spPr bwMode="auto">
                <a:xfrm>
                  <a:off x="1872" y="1235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31" name="Rectangle 151"/>
                <p:cNvSpPr>
                  <a:spLocks noChangeArrowheads="1"/>
                </p:cNvSpPr>
                <p:nvPr/>
              </p:nvSpPr>
              <p:spPr bwMode="auto">
                <a:xfrm>
                  <a:off x="1872" y="133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32" name="Rectangle 152"/>
                <p:cNvSpPr>
                  <a:spLocks noChangeArrowheads="1"/>
                </p:cNvSpPr>
                <p:nvPr/>
              </p:nvSpPr>
              <p:spPr bwMode="auto">
                <a:xfrm>
                  <a:off x="1872" y="142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33" name="Rectangle 153"/>
                <p:cNvSpPr>
                  <a:spLocks noChangeArrowheads="1"/>
                </p:cNvSpPr>
                <p:nvPr/>
              </p:nvSpPr>
              <p:spPr bwMode="auto">
                <a:xfrm>
                  <a:off x="2160" y="1091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34" name="Rectangle 154"/>
                <p:cNvSpPr>
                  <a:spLocks noChangeArrowheads="1"/>
                </p:cNvSpPr>
                <p:nvPr/>
              </p:nvSpPr>
              <p:spPr bwMode="auto">
                <a:xfrm>
                  <a:off x="2160" y="1187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35" name="Rectangle 155"/>
                <p:cNvSpPr>
                  <a:spLocks noChangeArrowheads="1"/>
                </p:cNvSpPr>
                <p:nvPr/>
              </p:nvSpPr>
              <p:spPr bwMode="auto">
                <a:xfrm>
                  <a:off x="2160" y="1283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36" name="Rectangle 156"/>
                <p:cNvSpPr>
                  <a:spLocks noChangeArrowheads="1"/>
                </p:cNvSpPr>
                <p:nvPr/>
              </p:nvSpPr>
              <p:spPr bwMode="auto">
                <a:xfrm>
                  <a:off x="2160" y="1379"/>
                  <a:ext cx="288" cy="267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99837" name="AutoShape 157"/>
            <p:cNvSpPr>
              <a:spLocks noChangeArrowheads="1"/>
            </p:cNvSpPr>
            <p:nvPr/>
          </p:nvSpPr>
          <p:spPr bwMode="auto">
            <a:xfrm flipV="1">
              <a:off x="608" y="1183"/>
              <a:ext cx="287" cy="298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9838" name="AutoShape 158"/>
            <p:cNvSpPr>
              <a:spLocks noChangeArrowheads="1"/>
            </p:cNvSpPr>
            <p:nvPr/>
          </p:nvSpPr>
          <p:spPr bwMode="auto">
            <a:xfrm flipV="1">
              <a:off x="1336" y="1191"/>
              <a:ext cx="287" cy="298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9839" name="AutoShape 159"/>
            <p:cNvSpPr>
              <a:spLocks noChangeArrowheads="1"/>
            </p:cNvSpPr>
            <p:nvPr/>
          </p:nvSpPr>
          <p:spPr bwMode="auto">
            <a:xfrm flipV="1">
              <a:off x="2048" y="1191"/>
              <a:ext cx="287" cy="298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9840" name="AutoShape 160"/>
            <p:cNvSpPr>
              <a:spLocks noChangeArrowheads="1"/>
            </p:cNvSpPr>
            <p:nvPr/>
          </p:nvSpPr>
          <p:spPr bwMode="auto">
            <a:xfrm flipV="1">
              <a:off x="2800" y="1191"/>
              <a:ext cx="287" cy="298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9841" name="Text Box 161"/>
            <p:cNvSpPr txBox="1">
              <a:spLocks noChangeArrowheads="1"/>
            </p:cNvSpPr>
            <p:nvPr/>
          </p:nvSpPr>
          <p:spPr bwMode="auto">
            <a:xfrm>
              <a:off x="376" y="2560"/>
              <a:ext cx="2784" cy="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522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5229"/>
                </a:buClr>
                <a:buSzPct val="75000"/>
                <a:buFont typeface="Wingdings" charset="0"/>
                <a:buNone/>
              </a:pPr>
              <a:r>
                <a:rPr lang="en-US" sz="1600" b="0" i="0">
                  <a:solidFill>
                    <a:schemeClr val="tx1"/>
                  </a:solidFill>
                  <a:effectLst/>
                  <a:latin typeface="Times New Roman" charset="0"/>
                </a:rPr>
                <a:t>Notice what happen when the direction changes:</a:t>
              </a:r>
            </a:p>
          </p:txBody>
        </p:sp>
        <p:grpSp>
          <p:nvGrpSpPr>
            <p:cNvPr id="199842" name="Group 162"/>
            <p:cNvGrpSpPr>
              <a:grpSpLocks/>
            </p:cNvGrpSpPr>
            <p:nvPr/>
          </p:nvGrpSpPr>
          <p:grpSpPr bwMode="auto">
            <a:xfrm>
              <a:off x="368" y="2791"/>
              <a:ext cx="2818" cy="1367"/>
              <a:chOff x="368" y="2791"/>
              <a:chExt cx="2818" cy="1367"/>
            </a:xfrm>
          </p:grpSpPr>
          <p:sp>
            <p:nvSpPr>
              <p:cNvPr id="199843" name="AutoShape 163"/>
              <p:cNvSpPr>
                <a:spLocks noChangeArrowheads="1"/>
              </p:cNvSpPr>
              <p:nvPr/>
            </p:nvSpPr>
            <p:spPr bwMode="auto">
              <a:xfrm>
                <a:off x="2112" y="2815"/>
                <a:ext cx="287" cy="298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844" name="AutoShape 164"/>
              <p:cNvSpPr>
                <a:spLocks noChangeArrowheads="1"/>
              </p:cNvSpPr>
              <p:nvPr/>
            </p:nvSpPr>
            <p:spPr bwMode="auto">
              <a:xfrm>
                <a:off x="2856" y="2823"/>
                <a:ext cx="287" cy="298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99845" name="Group 165"/>
              <p:cNvGrpSpPr>
                <a:grpSpLocks/>
              </p:cNvGrpSpPr>
              <p:nvPr/>
            </p:nvGrpSpPr>
            <p:grpSpPr bwMode="auto">
              <a:xfrm>
                <a:off x="368" y="2995"/>
                <a:ext cx="144" cy="1035"/>
                <a:chOff x="864" y="1283"/>
                <a:chExt cx="144" cy="1035"/>
              </a:xfrm>
            </p:grpSpPr>
            <p:sp>
              <p:nvSpPr>
                <p:cNvPr id="199846" name="Rectangle 166"/>
                <p:cNvSpPr>
                  <a:spLocks noChangeArrowheads="1"/>
                </p:cNvSpPr>
                <p:nvPr/>
              </p:nvSpPr>
              <p:spPr bwMode="auto">
                <a:xfrm>
                  <a:off x="864" y="1379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47" name="Rectangle 167"/>
                <p:cNvSpPr>
                  <a:spLocks noChangeArrowheads="1"/>
                </p:cNvSpPr>
                <p:nvPr/>
              </p:nvSpPr>
              <p:spPr bwMode="auto">
                <a:xfrm>
                  <a:off x="864" y="1475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48" name="Rectangle 168"/>
                <p:cNvSpPr>
                  <a:spLocks noChangeArrowheads="1"/>
                </p:cNvSpPr>
                <p:nvPr/>
              </p:nvSpPr>
              <p:spPr bwMode="auto">
                <a:xfrm>
                  <a:off x="864" y="1571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49" name="Rectangle 169"/>
                <p:cNvSpPr>
                  <a:spLocks noChangeArrowheads="1"/>
                </p:cNvSpPr>
                <p:nvPr/>
              </p:nvSpPr>
              <p:spPr bwMode="auto">
                <a:xfrm>
                  <a:off x="864" y="1667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50" name="Rectangle 170"/>
                <p:cNvSpPr>
                  <a:spLocks noChangeArrowheads="1"/>
                </p:cNvSpPr>
                <p:nvPr/>
              </p:nvSpPr>
              <p:spPr bwMode="auto">
                <a:xfrm>
                  <a:off x="864" y="1763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51" name="Rectangle 171"/>
                <p:cNvSpPr>
                  <a:spLocks noChangeArrowheads="1"/>
                </p:cNvSpPr>
                <p:nvPr/>
              </p:nvSpPr>
              <p:spPr bwMode="auto">
                <a:xfrm>
                  <a:off x="864" y="1859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52" name="Rectangle 172"/>
                <p:cNvSpPr>
                  <a:spLocks noChangeArrowheads="1"/>
                </p:cNvSpPr>
                <p:nvPr/>
              </p:nvSpPr>
              <p:spPr bwMode="auto">
                <a:xfrm>
                  <a:off x="864" y="1283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53" name="Rectangle 173"/>
                <p:cNvSpPr>
                  <a:spLocks noChangeArrowheads="1"/>
                </p:cNvSpPr>
                <p:nvPr/>
              </p:nvSpPr>
              <p:spPr bwMode="auto">
                <a:xfrm>
                  <a:off x="864" y="1955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54" name="Rectangle 174"/>
                <p:cNvSpPr>
                  <a:spLocks noChangeArrowheads="1"/>
                </p:cNvSpPr>
                <p:nvPr/>
              </p:nvSpPr>
              <p:spPr bwMode="auto">
                <a:xfrm>
                  <a:off x="864" y="2051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855" name="Group 175"/>
              <p:cNvGrpSpPr>
                <a:grpSpLocks/>
              </p:cNvGrpSpPr>
              <p:nvPr/>
            </p:nvGrpSpPr>
            <p:grpSpPr bwMode="auto">
              <a:xfrm>
                <a:off x="370" y="3021"/>
                <a:ext cx="576" cy="1105"/>
                <a:chOff x="864" y="1283"/>
                <a:chExt cx="576" cy="1105"/>
              </a:xfrm>
            </p:grpSpPr>
            <p:grpSp>
              <p:nvGrpSpPr>
                <p:cNvPr id="199856" name="Group 176"/>
                <p:cNvGrpSpPr>
                  <a:grpSpLocks/>
                </p:cNvGrpSpPr>
                <p:nvPr/>
              </p:nvGrpSpPr>
              <p:grpSpPr bwMode="auto">
                <a:xfrm>
                  <a:off x="864" y="1283"/>
                  <a:ext cx="576" cy="603"/>
                  <a:chOff x="1872" y="659"/>
                  <a:chExt cx="576" cy="603"/>
                </a:xfrm>
              </p:grpSpPr>
              <p:sp>
                <p:nvSpPr>
                  <p:cNvPr id="199857" name="Rectangle 17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70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58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803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59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89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60" name="Rectangle 180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99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61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65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62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75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63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85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64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94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9865" name="Group 185"/>
                <p:cNvGrpSpPr>
                  <a:grpSpLocks/>
                </p:cNvGrpSpPr>
                <p:nvPr/>
              </p:nvGrpSpPr>
              <p:grpSpPr bwMode="auto">
                <a:xfrm>
                  <a:off x="864" y="1785"/>
                  <a:ext cx="576" cy="603"/>
                  <a:chOff x="1872" y="1091"/>
                  <a:chExt cx="576" cy="603"/>
                </a:xfrm>
              </p:grpSpPr>
              <p:sp>
                <p:nvSpPr>
                  <p:cNvPr id="199866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13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67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23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68" name="Rectangle 18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33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69" name="Rectangle 18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42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70" name="Rectangle 190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09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71" name="Rectangle 19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18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72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283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73" name="Rectangle 193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37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9874" name="Group 194"/>
              <p:cNvGrpSpPr>
                <a:grpSpLocks/>
              </p:cNvGrpSpPr>
              <p:nvPr/>
            </p:nvGrpSpPr>
            <p:grpSpPr bwMode="auto">
              <a:xfrm>
                <a:off x="1080" y="2995"/>
                <a:ext cx="144" cy="1035"/>
                <a:chOff x="864" y="1283"/>
                <a:chExt cx="144" cy="1035"/>
              </a:xfrm>
            </p:grpSpPr>
            <p:sp>
              <p:nvSpPr>
                <p:cNvPr id="199875" name="Rectangle 195"/>
                <p:cNvSpPr>
                  <a:spLocks noChangeArrowheads="1"/>
                </p:cNvSpPr>
                <p:nvPr/>
              </p:nvSpPr>
              <p:spPr bwMode="auto">
                <a:xfrm>
                  <a:off x="864" y="1379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76" name="Rectangle 196"/>
                <p:cNvSpPr>
                  <a:spLocks noChangeArrowheads="1"/>
                </p:cNvSpPr>
                <p:nvPr/>
              </p:nvSpPr>
              <p:spPr bwMode="auto">
                <a:xfrm>
                  <a:off x="864" y="1475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77" name="Rectangle 197"/>
                <p:cNvSpPr>
                  <a:spLocks noChangeArrowheads="1"/>
                </p:cNvSpPr>
                <p:nvPr/>
              </p:nvSpPr>
              <p:spPr bwMode="auto">
                <a:xfrm>
                  <a:off x="864" y="1571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78" name="Rectangle 198"/>
                <p:cNvSpPr>
                  <a:spLocks noChangeArrowheads="1"/>
                </p:cNvSpPr>
                <p:nvPr/>
              </p:nvSpPr>
              <p:spPr bwMode="auto">
                <a:xfrm>
                  <a:off x="864" y="1667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79" name="Rectangle 199"/>
                <p:cNvSpPr>
                  <a:spLocks noChangeArrowheads="1"/>
                </p:cNvSpPr>
                <p:nvPr/>
              </p:nvSpPr>
              <p:spPr bwMode="auto">
                <a:xfrm>
                  <a:off x="864" y="1763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80" name="Rectangle 200"/>
                <p:cNvSpPr>
                  <a:spLocks noChangeArrowheads="1"/>
                </p:cNvSpPr>
                <p:nvPr/>
              </p:nvSpPr>
              <p:spPr bwMode="auto">
                <a:xfrm>
                  <a:off x="864" y="1859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81" name="Rectangle 201"/>
                <p:cNvSpPr>
                  <a:spLocks noChangeArrowheads="1"/>
                </p:cNvSpPr>
                <p:nvPr/>
              </p:nvSpPr>
              <p:spPr bwMode="auto">
                <a:xfrm>
                  <a:off x="864" y="1283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82" name="Rectangle 202"/>
                <p:cNvSpPr>
                  <a:spLocks noChangeArrowheads="1"/>
                </p:cNvSpPr>
                <p:nvPr/>
              </p:nvSpPr>
              <p:spPr bwMode="auto">
                <a:xfrm>
                  <a:off x="864" y="1955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883" name="Rectangle 203"/>
                <p:cNvSpPr>
                  <a:spLocks noChangeArrowheads="1"/>
                </p:cNvSpPr>
                <p:nvPr/>
              </p:nvSpPr>
              <p:spPr bwMode="auto">
                <a:xfrm>
                  <a:off x="864" y="2051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884" name="Group 204"/>
              <p:cNvGrpSpPr>
                <a:grpSpLocks/>
              </p:cNvGrpSpPr>
              <p:nvPr/>
            </p:nvGrpSpPr>
            <p:grpSpPr bwMode="auto">
              <a:xfrm>
                <a:off x="1082" y="2997"/>
                <a:ext cx="576" cy="1105"/>
                <a:chOff x="864" y="1283"/>
                <a:chExt cx="576" cy="1105"/>
              </a:xfrm>
            </p:grpSpPr>
            <p:grpSp>
              <p:nvGrpSpPr>
                <p:cNvPr id="199885" name="Group 205"/>
                <p:cNvGrpSpPr>
                  <a:grpSpLocks/>
                </p:cNvGrpSpPr>
                <p:nvPr/>
              </p:nvGrpSpPr>
              <p:grpSpPr bwMode="auto">
                <a:xfrm>
                  <a:off x="864" y="1283"/>
                  <a:ext cx="576" cy="603"/>
                  <a:chOff x="1872" y="659"/>
                  <a:chExt cx="576" cy="603"/>
                </a:xfrm>
              </p:grpSpPr>
              <p:sp>
                <p:nvSpPr>
                  <p:cNvPr id="199886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70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87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803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88" name="Rectangle 20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89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89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99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90" name="Rectangle 210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65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91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75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92" name="Rectangle 21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85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93" name="Rectangle 213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94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9894" name="Group 214"/>
                <p:cNvGrpSpPr>
                  <a:grpSpLocks/>
                </p:cNvGrpSpPr>
                <p:nvPr/>
              </p:nvGrpSpPr>
              <p:grpSpPr bwMode="auto">
                <a:xfrm>
                  <a:off x="864" y="1785"/>
                  <a:ext cx="576" cy="603"/>
                  <a:chOff x="1872" y="1091"/>
                  <a:chExt cx="576" cy="603"/>
                </a:xfrm>
              </p:grpSpPr>
              <p:sp>
                <p:nvSpPr>
                  <p:cNvPr id="199895" name="Rectangle 215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13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96" name="Rectangle 21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23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97" name="Rectangle 21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33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98" name="Rectangle 21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42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899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09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00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18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01" name="Rectangle 22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283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02" name="Rectangle 22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37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99903" name="AutoShape 223"/>
              <p:cNvSpPr>
                <a:spLocks noChangeArrowheads="1"/>
              </p:cNvSpPr>
              <p:nvPr/>
            </p:nvSpPr>
            <p:spPr bwMode="auto">
              <a:xfrm flipV="1">
                <a:off x="592" y="2791"/>
                <a:ext cx="287" cy="298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904" name="AutoShape 224"/>
              <p:cNvSpPr>
                <a:spLocks noChangeArrowheads="1"/>
              </p:cNvSpPr>
              <p:nvPr/>
            </p:nvSpPr>
            <p:spPr bwMode="auto">
              <a:xfrm flipV="1">
                <a:off x="1320" y="2799"/>
                <a:ext cx="287" cy="298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99905" name="Group 225"/>
              <p:cNvGrpSpPr>
                <a:grpSpLocks/>
              </p:cNvGrpSpPr>
              <p:nvPr/>
            </p:nvGrpSpPr>
            <p:grpSpPr bwMode="auto">
              <a:xfrm>
                <a:off x="1896" y="3003"/>
                <a:ext cx="144" cy="1035"/>
                <a:chOff x="864" y="1283"/>
                <a:chExt cx="144" cy="1035"/>
              </a:xfrm>
            </p:grpSpPr>
            <p:sp>
              <p:nvSpPr>
                <p:cNvPr id="199906" name="Rectangle 226"/>
                <p:cNvSpPr>
                  <a:spLocks noChangeArrowheads="1"/>
                </p:cNvSpPr>
                <p:nvPr/>
              </p:nvSpPr>
              <p:spPr bwMode="auto">
                <a:xfrm>
                  <a:off x="864" y="1379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07" name="Rectangle 227"/>
                <p:cNvSpPr>
                  <a:spLocks noChangeArrowheads="1"/>
                </p:cNvSpPr>
                <p:nvPr/>
              </p:nvSpPr>
              <p:spPr bwMode="auto">
                <a:xfrm>
                  <a:off x="864" y="1475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08" name="Rectangle 228"/>
                <p:cNvSpPr>
                  <a:spLocks noChangeArrowheads="1"/>
                </p:cNvSpPr>
                <p:nvPr/>
              </p:nvSpPr>
              <p:spPr bwMode="auto">
                <a:xfrm>
                  <a:off x="864" y="1571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09" name="Rectangle 229"/>
                <p:cNvSpPr>
                  <a:spLocks noChangeArrowheads="1"/>
                </p:cNvSpPr>
                <p:nvPr/>
              </p:nvSpPr>
              <p:spPr bwMode="auto">
                <a:xfrm>
                  <a:off x="864" y="1667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10" name="Rectangle 230"/>
                <p:cNvSpPr>
                  <a:spLocks noChangeArrowheads="1"/>
                </p:cNvSpPr>
                <p:nvPr/>
              </p:nvSpPr>
              <p:spPr bwMode="auto">
                <a:xfrm>
                  <a:off x="864" y="1763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11" name="Rectangle 231"/>
                <p:cNvSpPr>
                  <a:spLocks noChangeArrowheads="1"/>
                </p:cNvSpPr>
                <p:nvPr/>
              </p:nvSpPr>
              <p:spPr bwMode="auto">
                <a:xfrm>
                  <a:off x="864" y="1859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12" name="Rectangle 232"/>
                <p:cNvSpPr>
                  <a:spLocks noChangeArrowheads="1"/>
                </p:cNvSpPr>
                <p:nvPr/>
              </p:nvSpPr>
              <p:spPr bwMode="auto">
                <a:xfrm>
                  <a:off x="864" y="1283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13" name="Rectangle 233"/>
                <p:cNvSpPr>
                  <a:spLocks noChangeArrowheads="1"/>
                </p:cNvSpPr>
                <p:nvPr/>
              </p:nvSpPr>
              <p:spPr bwMode="auto">
                <a:xfrm>
                  <a:off x="864" y="1955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14" name="Rectangle 234"/>
                <p:cNvSpPr>
                  <a:spLocks noChangeArrowheads="1"/>
                </p:cNvSpPr>
                <p:nvPr/>
              </p:nvSpPr>
              <p:spPr bwMode="auto">
                <a:xfrm>
                  <a:off x="864" y="2051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915" name="Group 235"/>
              <p:cNvGrpSpPr>
                <a:grpSpLocks/>
              </p:cNvGrpSpPr>
              <p:nvPr/>
            </p:nvGrpSpPr>
            <p:grpSpPr bwMode="auto">
              <a:xfrm>
                <a:off x="1898" y="3029"/>
                <a:ext cx="576" cy="1105"/>
                <a:chOff x="864" y="1283"/>
                <a:chExt cx="576" cy="1105"/>
              </a:xfrm>
            </p:grpSpPr>
            <p:grpSp>
              <p:nvGrpSpPr>
                <p:cNvPr id="199916" name="Group 236"/>
                <p:cNvGrpSpPr>
                  <a:grpSpLocks/>
                </p:cNvGrpSpPr>
                <p:nvPr/>
              </p:nvGrpSpPr>
              <p:grpSpPr bwMode="auto">
                <a:xfrm>
                  <a:off x="864" y="1283"/>
                  <a:ext cx="576" cy="603"/>
                  <a:chOff x="1872" y="659"/>
                  <a:chExt cx="576" cy="603"/>
                </a:xfrm>
              </p:grpSpPr>
              <p:sp>
                <p:nvSpPr>
                  <p:cNvPr id="199917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70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18" name="Rectangle 23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803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19" name="Rectangle 23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89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20" name="Rectangle 240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99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21" name="Rectangle 24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65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22" name="Rectangle 24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75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23" name="Rectangle 243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85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24" name="Rectangle 244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94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9925" name="Group 245"/>
                <p:cNvGrpSpPr>
                  <a:grpSpLocks/>
                </p:cNvGrpSpPr>
                <p:nvPr/>
              </p:nvGrpSpPr>
              <p:grpSpPr bwMode="auto">
                <a:xfrm>
                  <a:off x="864" y="1785"/>
                  <a:ext cx="576" cy="603"/>
                  <a:chOff x="1872" y="1091"/>
                  <a:chExt cx="576" cy="603"/>
                </a:xfrm>
              </p:grpSpPr>
              <p:sp>
                <p:nvSpPr>
                  <p:cNvPr id="199926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13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27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23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28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33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29" name="Rectangle 24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42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30" name="Rectangle 250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09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31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18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32" name="Rectangle 25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283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33" name="Rectangle 253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37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9934" name="Group 254"/>
              <p:cNvGrpSpPr>
                <a:grpSpLocks/>
              </p:cNvGrpSpPr>
              <p:nvPr/>
            </p:nvGrpSpPr>
            <p:grpSpPr bwMode="auto">
              <a:xfrm>
                <a:off x="2608" y="3003"/>
                <a:ext cx="144" cy="1035"/>
                <a:chOff x="864" y="1283"/>
                <a:chExt cx="144" cy="1035"/>
              </a:xfrm>
            </p:grpSpPr>
            <p:sp>
              <p:nvSpPr>
                <p:cNvPr id="199935" name="Rectangle 255"/>
                <p:cNvSpPr>
                  <a:spLocks noChangeArrowheads="1"/>
                </p:cNvSpPr>
                <p:nvPr/>
              </p:nvSpPr>
              <p:spPr bwMode="auto">
                <a:xfrm>
                  <a:off x="864" y="1379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36" name="Rectangle 256"/>
                <p:cNvSpPr>
                  <a:spLocks noChangeArrowheads="1"/>
                </p:cNvSpPr>
                <p:nvPr/>
              </p:nvSpPr>
              <p:spPr bwMode="auto">
                <a:xfrm>
                  <a:off x="864" y="1475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37" name="Rectangle 257"/>
                <p:cNvSpPr>
                  <a:spLocks noChangeArrowheads="1"/>
                </p:cNvSpPr>
                <p:nvPr/>
              </p:nvSpPr>
              <p:spPr bwMode="auto">
                <a:xfrm>
                  <a:off x="864" y="1571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38" name="Rectangle 258"/>
                <p:cNvSpPr>
                  <a:spLocks noChangeArrowheads="1"/>
                </p:cNvSpPr>
                <p:nvPr/>
              </p:nvSpPr>
              <p:spPr bwMode="auto">
                <a:xfrm>
                  <a:off x="864" y="1667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39" name="Rectangle 259"/>
                <p:cNvSpPr>
                  <a:spLocks noChangeArrowheads="1"/>
                </p:cNvSpPr>
                <p:nvPr/>
              </p:nvSpPr>
              <p:spPr bwMode="auto">
                <a:xfrm>
                  <a:off x="864" y="1763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40" name="Rectangle 260"/>
                <p:cNvSpPr>
                  <a:spLocks noChangeArrowheads="1"/>
                </p:cNvSpPr>
                <p:nvPr/>
              </p:nvSpPr>
              <p:spPr bwMode="auto">
                <a:xfrm>
                  <a:off x="864" y="1859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41" name="Rectangle 261"/>
                <p:cNvSpPr>
                  <a:spLocks noChangeArrowheads="1"/>
                </p:cNvSpPr>
                <p:nvPr/>
              </p:nvSpPr>
              <p:spPr bwMode="auto">
                <a:xfrm>
                  <a:off x="864" y="1283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42" name="Rectangle 262"/>
                <p:cNvSpPr>
                  <a:spLocks noChangeArrowheads="1"/>
                </p:cNvSpPr>
                <p:nvPr/>
              </p:nvSpPr>
              <p:spPr bwMode="auto">
                <a:xfrm>
                  <a:off x="864" y="1955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9943" name="Rectangle 263"/>
                <p:cNvSpPr>
                  <a:spLocks noChangeArrowheads="1"/>
                </p:cNvSpPr>
                <p:nvPr/>
              </p:nvSpPr>
              <p:spPr bwMode="auto">
                <a:xfrm>
                  <a:off x="864" y="2051"/>
                  <a:ext cx="144" cy="267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99944" name="Group 264"/>
              <p:cNvGrpSpPr>
                <a:grpSpLocks/>
              </p:cNvGrpSpPr>
              <p:nvPr/>
            </p:nvGrpSpPr>
            <p:grpSpPr bwMode="auto">
              <a:xfrm>
                <a:off x="2610" y="3053"/>
                <a:ext cx="576" cy="1105"/>
                <a:chOff x="864" y="1283"/>
                <a:chExt cx="576" cy="1105"/>
              </a:xfrm>
            </p:grpSpPr>
            <p:grpSp>
              <p:nvGrpSpPr>
                <p:cNvPr id="199945" name="Group 265"/>
                <p:cNvGrpSpPr>
                  <a:grpSpLocks/>
                </p:cNvGrpSpPr>
                <p:nvPr/>
              </p:nvGrpSpPr>
              <p:grpSpPr bwMode="auto">
                <a:xfrm>
                  <a:off x="864" y="1283"/>
                  <a:ext cx="576" cy="603"/>
                  <a:chOff x="1872" y="659"/>
                  <a:chExt cx="576" cy="603"/>
                </a:xfrm>
              </p:grpSpPr>
              <p:sp>
                <p:nvSpPr>
                  <p:cNvPr id="199946" name="Rectangle 26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70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47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803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48" name="Rectangle 26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89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49" name="Rectangle 26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99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50" name="Rectangle 270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65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51" name="Rectangle 27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75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52" name="Rectangle 27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85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53" name="Rectangle 273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94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9954" name="Group 274"/>
                <p:cNvGrpSpPr>
                  <a:grpSpLocks/>
                </p:cNvGrpSpPr>
                <p:nvPr/>
              </p:nvGrpSpPr>
              <p:grpSpPr bwMode="auto">
                <a:xfrm>
                  <a:off x="864" y="1785"/>
                  <a:ext cx="576" cy="603"/>
                  <a:chOff x="1872" y="1091"/>
                  <a:chExt cx="576" cy="603"/>
                </a:xfrm>
              </p:grpSpPr>
              <p:sp>
                <p:nvSpPr>
                  <p:cNvPr id="199955" name="Rectangle 275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13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56" name="Rectangle 276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235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57" name="Rectangle 27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33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58" name="Rectangle 278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42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59" name="Rectangle 279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091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60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187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61" name="Rectangle 281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283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962" name="Rectangle 282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379"/>
                    <a:ext cx="288" cy="267"/>
                  </a:xfrm>
                  <a:prstGeom prst="rect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99963" name="Rectangle 283"/>
              <p:cNvSpPr>
                <a:spLocks noChangeArrowheads="1"/>
              </p:cNvSpPr>
              <p:nvPr/>
            </p:nvSpPr>
            <p:spPr bwMode="auto">
              <a:xfrm>
                <a:off x="1080" y="3159"/>
                <a:ext cx="288" cy="267"/>
              </a:xfrm>
              <a:prstGeom prst="rect">
                <a:avLst/>
              </a:prstGeom>
              <a:noFill/>
              <a:ln w="38100">
                <a:solidFill>
                  <a:srgbClr val="FF522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9964" name="Rectangle 284"/>
              <p:cNvSpPr>
                <a:spLocks noChangeArrowheads="1"/>
              </p:cNvSpPr>
              <p:nvPr/>
            </p:nvSpPr>
            <p:spPr bwMode="auto">
              <a:xfrm>
                <a:off x="2184" y="3647"/>
                <a:ext cx="288" cy="267"/>
              </a:xfrm>
              <a:prstGeom prst="rect">
                <a:avLst/>
              </a:prstGeom>
              <a:noFill/>
              <a:ln w="38100">
                <a:solidFill>
                  <a:srgbClr val="FF522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943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53"/>
            <a:ext cx="8229600" cy="1143000"/>
          </a:xfrm>
        </p:spPr>
        <p:txBody>
          <a:bodyPr/>
          <a:lstStyle/>
          <a:p>
            <a:r>
              <a:rPr lang="en-US" dirty="0"/>
              <a:t>Heading Sensors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8229600" cy="45259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 smtClean="0"/>
              <a:t>Proprioceptive </a:t>
            </a:r>
            <a:r>
              <a:rPr lang="en-US" dirty="0"/>
              <a:t>(gyroscope, inclinometer) or </a:t>
            </a:r>
            <a:r>
              <a:rPr lang="en-US" dirty="0" err="1" smtClean="0"/>
              <a:t>Exteroceptive</a:t>
            </a:r>
            <a:r>
              <a:rPr lang="en-US" dirty="0" smtClean="0"/>
              <a:t> </a:t>
            </a:r>
            <a:r>
              <a:rPr lang="en-US" dirty="0"/>
              <a:t>(compass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Determine </a:t>
            </a:r>
            <a:r>
              <a:rPr lang="en-US" dirty="0"/>
              <a:t>the </a:t>
            </a:r>
            <a:r>
              <a:rPr lang="en-US" dirty="0" smtClean="0"/>
              <a:t>robot’s orientation</a:t>
            </a:r>
            <a:endParaRPr lang="en-US" dirty="0"/>
          </a:p>
          <a:p>
            <a:r>
              <a:rPr lang="en-US" dirty="0" smtClean="0"/>
              <a:t>Heading + velocity integrates to position estimate</a:t>
            </a:r>
            <a:endParaRPr lang="en-US" dirty="0"/>
          </a:p>
          <a:p>
            <a:pPr lvl="1"/>
            <a:r>
              <a:rPr lang="en-US" dirty="0" smtClean="0"/>
              <a:t>Dead </a:t>
            </a:r>
            <a:r>
              <a:rPr lang="en-US" dirty="0"/>
              <a:t>reckoning (</a:t>
            </a:r>
            <a:r>
              <a:rPr lang="en-US" dirty="0" smtClean="0"/>
              <a:t>ships)</a:t>
            </a:r>
          </a:p>
          <a:p>
            <a:pPr lvl="1"/>
            <a:r>
              <a:rPr lang="en-US" dirty="0" smtClean="0"/>
              <a:t>Location + Orientation = </a:t>
            </a:r>
            <a:r>
              <a:rPr lang="en-US" i="1" dirty="0" smtClean="0">
                <a:solidFill>
                  <a:srgbClr val="3366FF"/>
                </a:solidFill>
              </a:rPr>
              <a:t>Pose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3" name="Picture 2" descr="p6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440" y="4038600"/>
            <a:ext cx="373155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0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Compass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~2000 </a:t>
            </a:r>
            <a:r>
              <a:rPr lang="en-US" sz="2400" dirty="0"/>
              <a:t>B.C.</a:t>
            </a:r>
          </a:p>
          <a:p>
            <a:pPr lvl="1"/>
            <a:r>
              <a:rPr lang="en-US" sz="2400" dirty="0" smtClean="0"/>
              <a:t>Chinese </a:t>
            </a:r>
            <a:r>
              <a:rPr lang="en-US" sz="2400" dirty="0"/>
              <a:t>suspended a piece of naturally magnetite from a silk thread and used it to guide a chariot over </a:t>
            </a:r>
            <a:r>
              <a:rPr lang="en-US" sz="2400" dirty="0" smtClean="0"/>
              <a:t>land </a:t>
            </a:r>
            <a:endParaRPr lang="en-US" sz="2400" dirty="0"/>
          </a:p>
          <a:p>
            <a:r>
              <a:rPr lang="en-US" sz="2400" dirty="0"/>
              <a:t>Magnetic field on earth </a:t>
            </a:r>
          </a:p>
          <a:p>
            <a:pPr lvl="1"/>
            <a:r>
              <a:rPr lang="en-US" sz="2400" dirty="0"/>
              <a:t>absolute measure for </a:t>
            </a:r>
            <a:r>
              <a:rPr lang="en-US" sz="2400" dirty="0" smtClean="0"/>
              <a:t>orientation </a:t>
            </a:r>
            <a:endParaRPr lang="en-US" sz="2400" dirty="0"/>
          </a:p>
          <a:p>
            <a:r>
              <a:rPr lang="en-US" sz="2400" dirty="0"/>
              <a:t>Large variety of solutions to measure the earth magnetic field</a:t>
            </a:r>
          </a:p>
          <a:p>
            <a:r>
              <a:rPr lang="en-US" sz="2400" dirty="0" smtClean="0"/>
              <a:t>Major drawbacks</a:t>
            </a:r>
            <a:endParaRPr lang="en-US" sz="2400" dirty="0"/>
          </a:p>
          <a:p>
            <a:pPr lvl="1"/>
            <a:r>
              <a:rPr lang="en-US" sz="2400" dirty="0"/>
              <a:t>weakness of the earth field</a:t>
            </a:r>
          </a:p>
          <a:p>
            <a:pPr lvl="1"/>
            <a:r>
              <a:rPr lang="en-US" sz="2400" dirty="0"/>
              <a:t>easily disturbed by magnetic objects or other sources</a:t>
            </a:r>
          </a:p>
          <a:p>
            <a:pPr lvl="1"/>
            <a:r>
              <a:rPr lang="en-US" sz="2400" dirty="0"/>
              <a:t>not feasible for </a:t>
            </a:r>
            <a:r>
              <a:rPr lang="en-US" sz="2400" dirty="0">
                <a:solidFill>
                  <a:srgbClr val="3366FF"/>
                </a:solidFill>
              </a:rPr>
              <a:t>indoor</a:t>
            </a:r>
            <a:r>
              <a:rPr lang="en-US" sz="2400" dirty="0"/>
              <a:t> environments</a:t>
            </a:r>
          </a:p>
        </p:txBody>
      </p:sp>
    </p:spTree>
    <p:extLst>
      <p:ext uri="{BB962C8B-B14F-4D97-AF65-F5344CB8AC3E}">
        <p14:creationId xmlns:p14="http://schemas.microsoft.com/office/powerpoint/2010/main" val="74093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Lab 2: Movement</a:t>
            </a:r>
          </a:p>
          <a:p>
            <a:r>
              <a:rPr lang="en-US" dirty="0" smtClean="0"/>
              <a:t>Lab 3: 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93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Gyrocompass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Patented in 1885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Practical in 1906 (Germany)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Find </a:t>
            </a:r>
            <a:r>
              <a:rPr lang="en-US" sz="2400" dirty="0"/>
              <a:t>true north as determined by Earth’s </a:t>
            </a:r>
            <a:r>
              <a:rPr lang="en-US" sz="2400" dirty="0" smtClean="0"/>
              <a:t>rotation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Not affected by ship’s composition, variety in magnetic field, etc.</a:t>
            </a:r>
            <a:endParaRPr lang="en-US" sz="2400" dirty="0"/>
          </a:p>
          <a:p>
            <a:endParaRPr lang="en-US" sz="3600" dirty="0"/>
          </a:p>
        </p:txBody>
      </p:sp>
      <p:pic>
        <p:nvPicPr>
          <p:cNvPr id="4" name="Picture 3" descr="Kreiselkompass_Schnitt_Anschüt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571355"/>
            <a:ext cx="2819399" cy="328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Gyroscope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800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Heading </a:t>
            </a:r>
            <a:r>
              <a:rPr lang="en-US" dirty="0" smtClean="0"/>
              <a:t>sensors</a:t>
            </a:r>
            <a:r>
              <a:rPr lang="en-US" dirty="0"/>
              <a:t> </a:t>
            </a:r>
            <a:r>
              <a:rPr lang="en-US" dirty="0" smtClean="0"/>
              <a:t>keep </a:t>
            </a:r>
            <a:r>
              <a:rPr lang="en-US" dirty="0"/>
              <a:t>the orientation to a fixed frame</a:t>
            </a:r>
          </a:p>
          <a:p>
            <a:pPr lvl="1"/>
            <a:r>
              <a:rPr lang="en-US" dirty="0"/>
              <a:t>absolute measure for the heading of </a:t>
            </a:r>
            <a:r>
              <a:rPr lang="en-US" dirty="0" smtClean="0"/>
              <a:t>mobile system </a:t>
            </a:r>
            <a:endParaRPr lang="en-US" dirty="0"/>
          </a:p>
          <a:p>
            <a:r>
              <a:rPr lang="en-US" dirty="0" smtClean="0"/>
              <a:t>Mechanical Gyroscopes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Drift: </a:t>
            </a:r>
            <a:r>
              <a:rPr lang="en-US" dirty="0"/>
              <a:t>0.1° in 6 </a:t>
            </a:r>
            <a:r>
              <a:rPr lang="en-US" dirty="0" smtClean="0"/>
              <a:t>hours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Spinning </a:t>
            </a:r>
            <a:r>
              <a:rPr lang="en-US" dirty="0"/>
              <a:t>axis is aligned with </a:t>
            </a:r>
            <a:r>
              <a:rPr lang="en-US" dirty="0" smtClean="0"/>
              <a:t>north</a:t>
            </a:r>
            <a:r>
              <a:rPr lang="en-US" dirty="0"/>
              <a:t>-south meridian, </a:t>
            </a:r>
            <a:r>
              <a:rPr lang="en-US" dirty="0" smtClean="0"/>
              <a:t>earth</a:t>
            </a:r>
            <a:r>
              <a:rPr lang="en-US" altLang="ja-JP" dirty="0" smtClean="0">
                <a:latin typeface="Arial"/>
              </a:rPr>
              <a:t>’</a:t>
            </a:r>
            <a:r>
              <a:rPr lang="en-US" dirty="0" smtClean="0"/>
              <a:t>s </a:t>
            </a:r>
            <a:r>
              <a:rPr lang="en-US" dirty="0"/>
              <a:t>rotation </a:t>
            </a:r>
            <a:r>
              <a:rPr lang="en-US" dirty="0" smtClean="0"/>
              <a:t>has </a:t>
            </a:r>
            <a:r>
              <a:rPr lang="en-US" dirty="0"/>
              <a:t>no effect on </a:t>
            </a:r>
            <a:r>
              <a:rPr lang="en-US" dirty="0" smtClean="0"/>
              <a:t>gyro</a:t>
            </a:r>
            <a:r>
              <a:rPr lang="en-US" altLang="ja-JP" dirty="0" smtClean="0">
                <a:latin typeface="Arial"/>
              </a:rPr>
              <a:t>’</a:t>
            </a:r>
            <a:r>
              <a:rPr lang="en-US" dirty="0" smtClean="0"/>
              <a:t>s </a:t>
            </a:r>
            <a:r>
              <a:rPr lang="en-US" dirty="0"/>
              <a:t>horizontal axis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</a:t>
            </a:r>
            <a:r>
              <a:rPr lang="en-US" dirty="0" smtClean="0"/>
              <a:t>points </a:t>
            </a:r>
            <a:r>
              <a:rPr lang="en-US" dirty="0"/>
              <a:t>east-west, </a:t>
            </a:r>
            <a:r>
              <a:rPr lang="en-US" dirty="0" smtClean="0"/>
              <a:t>horizontal </a:t>
            </a:r>
            <a:r>
              <a:rPr lang="en-US" dirty="0"/>
              <a:t>axis </a:t>
            </a:r>
            <a:r>
              <a:rPr lang="en-US" dirty="0" smtClean="0"/>
              <a:t>reads </a:t>
            </a:r>
            <a:r>
              <a:rPr lang="en-US" dirty="0"/>
              <a:t>the earth </a:t>
            </a:r>
            <a:r>
              <a:rPr lang="en-US" dirty="0" smtClean="0"/>
              <a:t>rotation</a:t>
            </a:r>
            <a:endParaRPr lang="en-US" dirty="0"/>
          </a:p>
          <a:p>
            <a:r>
              <a:rPr lang="en-US" dirty="0" smtClean="0"/>
              <a:t>Optical Gyroscopes (1980s)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2 laser beams in opposite direction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around circle</a:t>
            </a:r>
          </a:p>
          <a:p>
            <a:pPr lvl="1"/>
            <a:r>
              <a:rPr lang="en-US" dirty="0" smtClean="0"/>
              <a:t>Bandwidth </a:t>
            </a:r>
            <a:r>
              <a:rPr lang="en-US" dirty="0"/>
              <a:t>&gt;100 </a:t>
            </a:r>
            <a:r>
              <a:rPr lang="en-US" dirty="0" smtClean="0"/>
              <a:t>kHz</a:t>
            </a:r>
          </a:p>
          <a:p>
            <a:pPr lvl="1"/>
            <a:r>
              <a:rPr lang="en-US" dirty="0"/>
              <a:t>Resolution &lt; 0.0001 degrees/</a:t>
            </a:r>
            <a:r>
              <a:rPr lang="en-US" dirty="0" err="1"/>
              <a:t>hr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3" name="Picture 2" descr="220px-Gyroscope_oper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4084661"/>
            <a:ext cx="279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08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62" y="3727450"/>
            <a:ext cx="4642338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Gyroscopes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Concept:  inertial properties of a fast spinning rotor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gyroscopic precession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Angular momentum associated with a spinning wheel keeps the axis of the gyroscope </a:t>
            </a:r>
            <a:r>
              <a:rPr lang="en-US" sz="2000" dirty="0" err="1"/>
              <a:t>inertially</a:t>
            </a:r>
            <a:r>
              <a:rPr lang="en-US" sz="2000" dirty="0"/>
              <a:t> stable. 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Reactive torque </a:t>
            </a:r>
            <a:r>
              <a:rPr lang="en-US" sz="2000" dirty="0" err="1" smtClean="0"/>
              <a:t>tao</a:t>
            </a:r>
            <a:r>
              <a:rPr lang="en-US" sz="2000" dirty="0" smtClean="0"/>
              <a:t> </a:t>
            </a:r>
            <a:r>
              <a:rPr lang="en-US" sz="2000" dirty="0"/>
              <a:t>(tracking stability) is proportional to the spinning speed w, the precession speed W and the wheels inertia I.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No torque can be transmitted from the outer pivot to the wheel axis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spinning axis will therefore be space-stable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Quality: 0.1° in 6 hours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If the spinning axis is aligned with the </a:t>
            </a:r>
            <a:br>
              <a:rPr lang="en-US" sz="2000" dirty="0"/>
            </a:br>
            <a:r>
              <a:rPr lang="en-US" sz="2000" dirty="0"/>
              <a:t>north-south meridian, the </a:t>
            </a:r>
            <a:r>
              <a:rPr lang="en-US" sz="2000" dirty="0" smtClean="0"/>
              <a:t>earth</a:t>
            </a:r>
            <a:r>
              <a:rPr lang="en-US" altLang="ja-JP" sz="2000" dirty="0" smtClean="0">
                <a:latin typeface="Arial"/>
              </a:rPr>
              <a:t>’</a:t>
            </a:r>
            <a:r>
              <a:rPr lang="en-US" sz="2000" dirty="0" smtClean="0"/>
              <a:t>s </a:t>
            </a:r>
            <a:r>
              <a:rPr lang="en-US" sz="2000" dirty="0"/>
              <a:t>rotation </a:t>
            </a:r>
            <a:br>
              <a:rPr lang="en-US" sz="2000" dirty="0"/>
            </a:br>
            <a:r>
              <a:rPr lang="en-US" sz="2000" dirty="0"/>
              <a:t>has no effect on the </a:t>
            </a:r>
            <a:r>
              <a:rPr lang="en-US" sz="2000" dirty="0" smtClean="0"/>
              <a:t>gyro</a:t>
            </a:r>
            <a:r>
              <a:rPr lang="en-US" altLang="ja-JP" sz="2000" dirty="0" smtClean="0">
                <a:latin typeface="Arial"/>
              </a:rPr>
              <a:t>’</a:t>
            </a:r>
            <a:r>
              <a:rPr lang="en-US" sz="2000" dirty="0" smtClean="0"/>
              <a:t>s </a:t>
            </a:r>
            <a:r>
              <a:rPr lang="en-US" sz="2000" dirty="0"/>
              <a:t>horizontal axis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If it points east-west, the horizontal axis </a:t>
            </a:r>
            <a:br>
              <a:rPr lang="en-US" sz="2000" dirty="0"/>
            </a:br>
            <a:r>
              <a:rPr lang="en-US" sz="2000" dirty="0"/>
              <a:t>reads the earth rotation</a:t>
            </a:r>
          </a:p>
        </p:txBody>
      </p:sp>
      <p:graphicFrame>
        <p:nvGraphicFramePr>
          <p:cNvPr id="162823" name="Object 7"/>
          <p:cNvGraphicFramePr>
            <a:graphicFrameLocks noChangeAspect="1"/>
          </p:cNvGraphicFramePr>
          <p:nvPr/>
        </p:nvGraphicFramePr>
        <p:xfrm>
          <a:off x="7948246" y="3810001"/>
          <a:ext cx="91440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name="Equation" r:id="rId4" imgW="545760" imgH="177480" progId="Equation.3">
                  <p:embed/>
                </p:oleObj>
              </mc:Choice>
              <mc:Fallback>
                <p:oleObj name="Equation" r:id="rId4" imgW="5457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8246" y="3810001"/>
                        <a:ext cx="914400" cy="32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5003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Rate gyros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Same basic arrangement shown as regular mechanical gyros</a:t>
            </a:r>
          </a:p>
          <a:p>
            <a:endParaRPr lang="en-US"/>
          </a:p>
          <a:p>
            <a:r>
              <a:rPr lang="en-US"/>
              <a:t>But: gimble(s) are restrained by a torsional spring</a:t>
            </a:r>
          </a:p>
          <a:p>
            <a:pPr lvl="1"/>
            <a:r>
              <a:rPr lang="en-US"/>
              <a:t>enables to measure angular speeds instead of the orientation.</a:t>
            </a:r>
          </a:p>
          <a:p>
            <a:endParaRPr lang="en-US"/>
          </a:p>
          <a:p>
            <a:r>
              <a:rPr lang="en-US"/>
              <a:t>Others, more simple gyroscopes, use Coriolis forces to measure changes in heading. </a:t>
            </a:r>
          </a:p>
        </p:txBody>
      </p:sp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8491808" y="0"/>
            <a:ext cx="652192" cy="36933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effectLst/>
              </a:rPr>
              <a:t>4.1.4</a:t>
            </a:r>
          </a:p>
        </p:txBody>
      </p:sp>
    </p:spTree>
    <p:extLst>
      <p:ext uri="{BB962C8B-B14F-4D97-AF65-F5344CB8AC3E}">
        <p14:creationId xmlns:p14="http://schemas.microsoft.com/office/powerpoint/2010/main" val="355739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Optical Gyroscopes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Early 1980: first </a:t>
            </a:r>
            <a:r>
              <a:rPr lang="en-US" dirty="0"/>
              <a:t>installed in </a:t>
            </a:r>
            <a:r>
              <a:rPr lang="en-US" dirty="0" smtClean="0"/>
              <a:t>airplanes</a:t>
            </a:r>
            <a:endParaRPr lang="en-US" dirty="0"/>
          </a:p>
          <a:p>
            <a:r>
              <a:rPr lang="en-US" dirty="0" smtClean="0"/>
              <a:t>Angular </a:t>
            </a:r>
            <a:r>
              <a:rPr lang="en-US" dirty="0"/>
              <a:t>speed (heading) sensors using two monochromic </a:t>
            </a:r>
            <a:r>
              <a:rPr lang="en-US" dirty="0" smtClean="0"/>
              <a:t>light / laser </a:t>
            </a:r>
            <a:r>
              <a:rPr lang="en-US" dirty="0"/>
              <a:t>beams from </a:t>
            </a:r>
            <a:r>
              <a:rPr lang="en-US" dirty="0" smtClean="0"/>
              <a:t>same source </a:t>
            </a:r>
            <a:endParaRPr lang="en-US" dirty="0"/>
          </a:p>
          <a:p>
            <a:r>
              <a:rPr lang="en-US" dirty="0"/>
              <a:t>On is traveling </a:t>
            </a:r>
            <a:r>
              <a:rPr lang="en-US" dirty="0" smtClean="0"/>
              <a:t>clockwise</a:t>
            </a:r>
            <a:r>
              <a:rPr lang="en-US" dirty="0"/>
              <a:t>, the other </a:t>
            </a:r>
            <a:r>
              <a:rPr lang="en-US" dirty="0" smtClean="0"/>
              <a:t>counterclockwise</a:t>
            </a:r>
            <a:endParaRPr lang="en-US" dirty="0"/>
          </a:p>
          <a:p>
            <a:r>
              <a:rPr lang="en-US" dirty="0"/>
              <a:t>Laser beam traveling in direction of rotation </a:t>
            </a:r>
          </a:p>
          <a:p>
            <a:pPr lvl="1"/>
            <a:r>
              <a:rPr lang="en-US" dirty="0"/>
              <a:t>slightly shorter path -&gt; shows a higher frequency</a:t>
            </a:r>
          </a:p>
          <a:p>
            <a:pPr lvl="1"/>
            <a:r>
              <a:rPr lang="en-US" dirty="0"/>
              <a:t>difference in frequency </a:t>
            </a:r>
            <a:r>
              <a:rPr lang="en-US" dirty="0" err="1">
                <a:latin typeface="Symbol" charset="0"/>
              </a:rPr>
              <a:t>D</a:t>
            </a:r>
            <a:r>
              <a:rPr lang="en-US" dirty="0" err="1"/>
              <a:t>f</a:t>
            </a:r>
            <a:r>
              <a:rPr lang="en-US" dirty="0"/>
              <a:t> of the two beams is proportional to the angular velocity </a:t>
            </a:r>
            <a:r>
              <a:rPr lang="en-US" dirty="0">
                <a:latin typeface="Symbol" charset="0"/>
              </a:rPr>
              <a:t>W</a:t>
            </a:r>
            <a:r>
              <a:rPr lang="en-US" dirty="0"/>
              <a:t> of the cylinder</a:t>
            </a:r>
          </a:p>
          <a:p>
            <a:r>
              <a:rPr lang="en-US" dirty="0"/>
              <a:t>New solid-state optical gyroscopes based on the same principle are build using </a:t>
            </a:r>
            <a:r>
              <a:rPr lang="en-US" dirty="0" err="1"/>
              <a:t>microfabrication</a:t>
            </a:r>
            <a:r>
              <a:rPr lang="en-US" dirty="0"/>
              <a:t> </a:t>
            </a:r>
            <a:r>
              <a:rPr lang="en-US" dirty="0" smtClean="0"/>
              <a:t>technology</a:t>
            </a:r>
          </a:p>
          <a:p>
            <a:r>
              <a:rPr lang="en-US" dirty="0" smtClean="0"/>
              <a:t>MUCH more accurate than mechanical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13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Ground-Based Active and Passive Beacons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229600" cy="4525963"/>
          </a:xfrm>
        </p:spPr>
        <p:txBody>
          <a:bodyPr>
            <a:noAutofit/>
          </a:bodyPr>
          <a:lstStyle/>
          <a:p>
            <a:r>
              <a:rPr lang="en-US" sz="1900" dirty="0" smtClean="0"/>
              <a:t>Beacons </a:t>
            </a:r>
            <a:r>
              <a:rPr lang="en-US" sz="1900" dirty="0"/>
              <a:t>are signaling guiding devices with a precisely known </a:t>
            </a:r>
            <a:r>
              <a:rPr lang="en-US" sz="1900" dirty="0" smtClean="0"/>
              <a:t>positions</a:t>
            </a:r>
            <a:endParaRPr lang="en-US" sz="1900" dirty="0"/>
          </a:p>
          <a:p>
            <a:r>
              <a:rPr lang="en-US" sz="1900" dirty="0" smtClean="0"/>
              <a:t>Beacon-base </a:t>
            </a:r>
            <a:r>
              <a:rPr lang="en-US" sz="1900" dirty="0"/>
              <a:t>navigation is used since the humans started to travel</a:t>
            </a:r>
          </a:p>
          <a:p>
            <a:pPr lvl="1"/>
            <a:r>
              <a:rPr lang="en-US" sz="1900" dirty="0">
                <a:solidFill>
                  <a:srgbClr val="3366FF"/>
                </a:solidFill>
              </a:rPr>
              <a:t>Natural</a:t>
            </a:r>
            <a:r>
              <a:rPr lang="en-US" sz="1900" dirty="0"/>
              <a:t> beacons (landmarks) like stars, </a:t>
            </a:r>
            <a:r>
              <a:rPr lang="en-US" sz="1900" dirty="0" smtClean="0"/>
              <a:t>mountains, </a:t>
            </a:r>
            <a:r>
              <a:rPr lang="en-US" sz="1900" dirty="0"/>
              <a:t>or the sun</a:t>
            </a:r>
          </a:p>
          <a:p>
            <a:pPr lvl="1"/>
            <a:r>
              <a:rPr lang="en-US" sz="1900" dirty="0">
                <a:solidFill>
                  <a:srgbClr val="3366FF"/>
                </a:solidFill>
              </a:rPr>
              <a:t>Artificial</a:t>
            </a:r>
            <a:r>
              <a:rPr lang="en-US" sz="1900" dirty="0"/>
              <a:t> beacons like lighthouses </a:t>
            </a:r>
          </a:p>
          <a:p>
            <a:r>
              <a:rPr lang="en-US" sz="1900" dirty="0" smtClean="0"/>
              <a:t>Global </a:t>
            </a:r>
            <a:r>
              <a:rPr lang="en-US" sz="1900" dirty="0"/>
              <a:t>Positioning System </a:t>
            </a:r>
            <a:r>
              <a:rPr lang="en-US" sz="1900" dirty="0" smtClean="0"/>
              <a:t>revolutionized </a:t>
            </a:r>
            <a:r>
              <a:rPr lang="en-US" sz="1900" dirty="0"/>
              <a:t>modern navigation technology</a:t>
            </a:r>
          </a:p>
          <a:p>
            <a:pPr lvl="1"/>
            <a:r>
              <a:rPr lang="en-US" sz="1900" dirty="0" smtClean="0"/>
              <a:t>key sensor </a:t>
            </a:r>
            <a:r>
              <a:rPr lang="en-US" sz="1900" dirty="0"/>
              <a:t>for outdoor mobile robotics</a:t>
            </a:r>
          </a:p>
          <a:p>
            <a:pPr lvl="1"/>
            <a:r>
              <a:rPr lang="en-US" sz="1900" dirty="0" smtClean="0"/>
              <a:t>GPS not applicable indoors </a:t>
            </a:r>
            <a:endParaRPr lang="en-US" sz="1900" dirty="0"/>
          </a:p>
          <a:p>
            <a:r>
              <a:rPr lang="en-US" sz="1900" dirty="0"/>
              <a:t>Major drawback with the use of beacons in indoor:</a:t>
            </a:r>
          </a:p>
          <a:p>
            <a:pPr lvl="1"/>
            <a:r>
              <a:rPr lang="en-US" sz="1900" dirty="0" smtClean="0"/>
              <a:t>Beacons require environment changes: </a:t>
            </a:r>
            <a:r>
              <a:rPr lang="en-US" sz="1900" dirty="0" smtClean="0">
                <a:solidFill>
                  <a:srgbClr val="3366FF"/>
                </a:solidFill>
              </a:rPr>
              <a:t>costly </a:t>
            </a:r>
          </a:p>
          <a:p>
            <a:pPr lvl="1"/>
            <a:r>
              <a:rPr lang="en-US" sz="1900" dirty="0" smtClean="0"/>
              <a:t>Limit </a:t>
            </a:r>
            <a:r>
              <a:rPr lang="en-US" sz="1900" dirty="0"/>
              <a:t>flexibility and adaptability to changing </a:t>
            </a:r>
            <a:br>
              <a:rPr lang="en-US" sz="1900" dirty="0"/>
            </a:br>
            <a:r>
              <a:rPr lang="en-US" sz="1900" dirty="0" smtClean="0"/>
              <a:t>environments</a:t>
            </a:r>
            <a:endParaRPr lang="en-US" sz="1900" dirty="0"/>
          </a:p>
          <a:p>
            <a:r>
              <a:rPr lang="en-US" sz="1900" dirty="0" smtClean="0"/>
              <a:t>Key design choice in </a:t>
            </a:r>
            <a:r>
              <a:rPr lang="en-US" sz="1900" dirty="0" err="1" smtClean="0"/>
              <a:t>Robocup</a:t>
            </a:r>
            <a:endParaRPr lang="en-US" sz="1900" dirty="0" smtClean="0"/>
          </a:p>
          <a:p>
            <a:pPr lvl="1"/>
            <a:r>
              <a:rPr lang="en-US" sz="1900" dirty="0">
                <a:hlinkClick r:id="rId2"/>
              </a:rPr>
              <a:t>https://</a:t>
            </a:r>
            <a:r>
              <a:rPr lang="en-US" sz="1900" dirty="0" err="1">
                <a:hlinkClick r:id="rId2"/>
              </a:rPr>
              <a:t>www.youtube.com</a:t>
            </a:r>
            <a:r>
              <a:rPr lang="en-US" sz="1900" dirty="0">
                <a:hlinkClick r:id="rId2"/>
              </a:rPr>
              <a:t>/</a:t>
            </a:r>
            <a:r>
              <a:rPr lang="en-US" sz="1900" dirty="0" err="1">
                <a:hlinkClick r:id="rId2"/>
              </a:rPr>
              <a:t>watch?v</a:t>
            </a:r>
            <a:r>
              <a:rPr lang="en-US" sz="1900" dirty="0">
                <a:hlinkClick r:id="rId2"/>
              </a:rPr>
              <a:t>=Kc8ty9mog-I</a:t>
            </a:r>
            <a:endParaRPr lang="en-US" sz="1900" dirty="0"/>
          </a:p>
        </p:txBody>
      </p:sp>
      <p:pic>
        <p:nvPicPr>
          <p:cNvPr id="165896" name="Picture 8" descr="F:\Cours AMR\BookV9\BilderCh5\BeaconTriLas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77" y="4086226"/>
            <a:ext cx="3516923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27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Positioning System (GPS) (1)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Developed for military </a:t>
            </a:r>
            <a:r>
              <a:rPr lang="en-US" sz="2400" dirty="0" smtClean="0"/>
              <a:t>use, now commercial</a:t>
            </a:r>
            <a:endParaRPr lang="en-US" sz="2400" dirty="0"/>
          </a:p>
          <a:p>
            <a:pPr lvl="1"/>
            <a:r>
              <a:rPr lang="en-US" sz="2000" dirty="0" smtClean="0"/>
              <a:t>24 </a:t>
            </a:r>
            <a:r>
              <a:rPr lang="en-US" sz="2000" dirty="0"/>
              <a:t>satellites (including </a:t>
            </a:r>
            <a:r>
              <a:rPr lang="en-US" sz="2000" dirty="0" smtClean="0"/>
              <a:t>some spares</a:t>
            </a:r>
            <a:r>
              <a:rPr lang="en-US" sz="2000" dirty="0"/>
              <a:t>) </a:t>
            </a:r>
            <a:endParaRPr lang="en-US" sz="2000" dirty="0" smtClean="0"/>
          </a:p>
          <a:p>
            <a:pPr lvl="1"/>
            <a:r>
              <a:rPr lang="en-US" sz="2000" dirty="0" smtClean="0"/>
              <a:t>Orbit earth </a:t>
            </a:r>
            <a:r>
              <a:rPr lang="en-US" sz="2000" dirty="0"/>
              <a:t>every 12 hours at a height of 20.190 </a:t>
            </a:r>
            <a:r>
              <a:rPr lang="en-US" sz="2000" dirty="0" smtClean="0"/>
              <a:t>km </a:t>
            </a:r>
            <a:endParaRPr lang="en-US" sz="2000" dirty="0"/>
          </a:p>
          <a:p>
            <a:pPr lvl="1"/>
            <a:r>
              <a:rPr lang="en-US" sz="2000" dirty="0" smtClean="0"/>
              <a:t>Location </a:t>
            </a:r>
            <a:r>
              <a:rPr lang="en-US" sz="2000" dirty="0"/>
              <a:t>of </a:t>
            </a:r>
            <a:r>
              <a:rPr lang="en-US" sz="2000" dirty="0" smtClean="0"/>
              <a:t>GPS </a:t>
            </a:r>
            <a:r>
              <a:rPr lang="en-US" sz="2000" dirty="0"/>
              <a:t>receiver </a:t>
            </a:r>
            <a:r>
              <a:rPr lang="en-US" sz="2000" dirty="0" smtClean="0"/>
              <a:t>determined </a:t>
            </a:r>
            <a:r>
              <a:rPr lang="en-US" sz="2000" dirty="0"/>
              <a:t>through </a:t>
            </a:r>
            <a:r>
              <a:rPr lang="en-US" sz="2000" dirty="0" smtClean="0"/>
              <a:t>time </a:t>
            </a:r>
            <a:r>
              <a:rPr lang="en-US" sz="2000" dirty="0"/>
              <a:t>of flight measurement </a:t>
            </a:r>
          </a:p>
          <a:p>
            <a:pPr lvl="1"/>
            <a:endParaRPr lang="en-US" sz="2000" dirty="0"/>
          </a:p>
          <a:p>
            <a:r>
              <a:rPr lang="en-US" sz="2000" dirty="0"/>
              <a:t>Technical challenges:</a:t>
            </a:r>
          </a:p>
          <a:p>
            <a:pPr lvl="1"/>
            <a:r>
              <a:rPr lang="en-US" sz="2000" dirty="0">
                <a:solidFill>
                  <a:srgbClr val="3366FF"/>
                </a:solidFill>
              </a:rPr>
              <a:t>Time synchronization </a:t>
            </a:r>
            <a:r>
              <a:rPr lang="en-US" sz="2000" dirty="0"/>
              <a:t>between </a:t>
            </a:r>
            <a:r>
              <a:rPr lang="en-US" sz="2000" dirty="0" smtClean="0"/>
              <a:t>individual </a:t>
            </a:r>
            <a:r>
              <a:rPr lang="en-US" sz="2000" dirty="0"/>
              <a:t>satellites and </a:t>
            </a:r>
            <a:r>
              <a:rPr lang="en-US" sz="2000" dirty="0" smtClean="0"/>
              <a:t>GPS </a:t>
            </a:r>
            <a:r>
              <a:rPr lang="en-US" sz="2000" dirty="0"/>
              <a:t>receiver</a:t>
            </a:r>
          </a:p>
          <a:p>
            <a:pPr lvl="1"/>
            <a:r>
              <a:rPr lang="en-US" sz="2000" dirty="0"/>
              <a:t>Real time update of the exact </a:t>
            </a:r>
            <a:r>
              <a:rPr lang="en-US" sz="2000" dirty="0">
                <a:solidFill>
                  <a:srgbClr val="3366FF"/>
                </a:solidFill>
              </a:rPr>
              <a:t>location</a:t>
            </a:r>
            <a:r>
              <a:rPr lang="en-US" sz="2000" dirty="0"/>
              <a:t> of the satellites</a:t>
            </a:r>
          </a:p>
          <a:p>
            <a:pPr lvl="1"/>
            <a:r>
              <a:rPr lang="en-US" sz="2000" dirty="0"/>
              <a:t>Precise measurement of the time of flight</a:t>
            </a:r>
          </a:p>
          <a:p>
            <a:pPr lvl="1"/>
            <a:r>
              <a:rPr lang="en-US" sz="2000" dirty="0"/>
              <a:t>Interferences with other signals</a:t>
            </a:r>
          </a:p>
        </p:txBody>
      </p:sp>
    </p:spTree>
    <p:extLst>
      <p:ext uri="{BB962C8B-B14F-4D97-AF65-F5344CB8AC3E}">
        <p14:creationId xmlns:p14="http://schemas.microsoft.com/office/powerpoint/2010/main" val="119319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Positioning System (GPS) (2)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How many satellites do you need to see?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79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67390"/>
            <a:ext cx="7057292" cy="463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81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Positioning System (GPS) (3)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48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Time synchronization: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atomic clocks on each </a:t>
            </a:r>
            <a:r>
              <a:rPr lang="en-US" sz="1800" dirty="0" smtClean="0"/>
              <a:t>satellite, monitored from different ground stations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electromagnetic </a:t>
            </a:r>
            <a:r>
              <a:rPr lang="en-US" sz="1800" dirty="0"/>
              <a:t>radiation propagates at light </a:t>
            </a:r>
            <a:r>
              <a:rPr lang="en-US" sz="1800" dirty="0" smtClean="0"/>
              <a:t>speed</a:t>
            </a:r>
            <a:r>
              <a:rPr lang="en-US" sz="1800" dirty="0"/>
              <a:t> </a:t>
            </a: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3366FF"/>
                </a:solidFill>
              </a:rPr>
              <a:t>0.3 </a:t>
            </a:r>
            <a:r>
              <a:rPr lang="en-US" sz="1800" dirty="0">
                <a:solidFill>
                  <a:srgbClr val="3366FF"/>
                </a:solidFill>
              </a:rPr>
              <a:t>m </a:t>
            </a:r>
            <a:r>
              <a:rPr lang="en-US" sz="1800" dirty="0" smtClean="0">
                <a:solidFill>
                  <a:srgbClr val="3366FF"/>
                </a:solidFill>
              </a:rPr>
              <a:t>/ nanosecond</a:t>
            </a:r>
            <a:r>
              <a:rPr lang="en-US" sz="1800" dirty="0" smtClean="0"/>
              <a:t>)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/>
              <a:t>position accuracy proportional to precision of time </a:t>
            </a:r>
            <a:r>
              <a:rPr lang="en-US" sz="1800" dirty="0" smtClean="0"/>
              <a:t>measurement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Real time update of </a:t>
            </a:r>
            <a:r>
              <a:rPr lang="en-US" sz="1800" dirty="0" smtClean="0">
                <a:solidFill>
                  <a:srgbClr val="3366FF"/>
                </a:solidFill>
              </a:rPr>
              <a:t>exact </a:t>
            </a:r>
            <a:r>
              <a:rPr lang="en-US" sz="1800" dirty="0">
                <a:solidFill>
                  <a:srgbClr val="3366FF"/>
                </a:solidFill>
              </a:rPr>
              <a:t>location of </a:t>
            </a:r>
            <a:r>
              <a:rPr lang="en-US" sz="1800" dirty="0" smtClean="0">
                <a:solidFill>
                  <a:srgbClr val="3366FF"/>
                </a:solidFill>
              </a:rPr>
              <a:t>satellites</a:t>
            </a:r>
            <a:r>
              <a:rPr lang="en-US" sz="18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Monitoring satellites </a:t>
            </a:r>
            <a:r>
              <a:rPr lang="en-US" sz="1800" dirty="0"/>
              <a:t>from a number of widely distributed ground stations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master station analyses all </a:t>
            </a:r>
            <a:r>
              <a:rPr lang="en-US" sz="1800" dirty="0" smtClean="0"/>
              <a:t>measurements &amp; transmits actual </a:t>
            </a:r>
            <a:r>
              <a:rPr lang="en-US" sz="1800" dirty="0"/>
              <a:t>position to each </a:t>
            </a:r>
            <a:r>
              <a:rPr lang="en-US" sz="1800" dirty="0" smtClean="0"/>
              <a:t>satellite 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Exact measurement of the time of </a:t>
            </a:r>
            <a:r>
              <a:rPr lang="en-US" sz="1800" dirty="0" smtClean="0"/>
              <a:t>flight: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quartz </a:t>
            </a:r>
            <a:r>
              <a:rPr lang="en-US" sz="1800" dirty="0"/>
              <a:t>clock on the GPS receivers are not very precise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four satellite allows identification of position values </a:t>
            </a:r>
            <a:r>
              <a:rPr lang="en-US" sz="1800" dirty="0"/>
              <a:t>(x, y, z) </a:t>
            </a:r>
            <a:r>
              <a:rPr lang="en-US" sz="1800" dirty="0" smtClean="0"/>
              <a:t>and clock </a:t>
            </a:r>
            <a:r>
              <a:rPr lang="en-US" sz="1800" dirty="0"/>
              <a:t>correction </a:t>
            </a:r>
            <a:r>
              <a:rPr lang="en-US" sz="1800" dirty="0">
                <a:cs typeface="Arial" charset="0"/>
              </a:rPr>
              <a:t>Δ</a:t>
            </a:r>
            <a:r>
              <a:rPr lang="en-US" sz="1800" dirty="0"/>
              <a:t>T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Position </a:t>
            </a:r>
            <a:r>
              <a:rPr lang="en-US" sz="1800" dirty="0"/>
              <a:t>accuracies down to a </a:t>
            </a:r>
            <a:r>
              <a:rPr lang="en-US" sz="1800" dirty="0" smtClean="0"/>
              <a:t>~2 meters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 smtClean="0"/>
              <a:t>Improvement: Differential GPS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~10cm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Need fixed, known location</a:t>
            </a:r>
          </a:p>
          <a:p>
            <a:pPr lvl="1">
              <a:lnSpc>
                <a:spcPct val="90000"/>
              </a:lnSpc>
            </a:pPr>
            <a:r>
              <a:rPr lang="en-US" sz="1800" dirty="0" err="1" smtClean="0"/>
              <a:t>Piski</a:t>
            </a:r>
            <a:r>
              <a:rPr lang="en-US" sz="1800" dirty="0"/>
              <a:t>: </a:t>
            </a:r>
            <a:r>
              <a:rPr lang="en-US" sz="1800" dirty="0">
                <a:hlinkClick r:id="rId2"/>
              </a:rPr>
              <a:t>http://swiftnav.com/</a:t>
            </a:r>
            <a:r>
              <a:rPr lang="en-US" sz="1800" dirty="0" smtClean="0">
                <a:hlinkClick r:id="rId2"/>
              </a:rPr>
              <a:t>piksi.html</a:t>
            </a: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Project possibilities here!</a:t>
            </a:r>
          </a:p>
          <a:p>
            <a:pPr lvl="1"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2" name="Picture 1" descr="piksi_t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029200"/>
            <a:ext cx="2415649" cy="165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6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“Indoor GPS”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you could set up </a:t>
            </a:r>
            <a:r>
              <a:rPr lang="en-US" i="1" dirty="0" smtClean="0">
                <a:solidFill>
                  <a:srgbClr val="FF0000"/>
                </a:solidFill>
              </a:rPr>
              <a:t>something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on a robot and a bunch of </a:t>
            </a:r>
            <a:r>
              <a:rPr lang="en-US" i="1" dirty="0" err="1" smtClean="0">
                <a:solidFill>
                  <a:srgbClr val="FF0000"/>
                </a:solidFill>
              </a:rPr>
              <a:t>somethings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 the environment, how could you localize?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4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 of Sensors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Proprioceptive sensors </a:t>
            </a:r>
          </a:p>
          <a:p>
            <a:pPr lvl="1"/>
            <a:r>
              <a:rPr lang="en-US"/>
              <a:t>measure values internally to the system (robot), </a:t>
            </a:r>
          </a:p>
          <a:p>
            <a:pPr lvl="1"/>
            <a:r>
              <a:rPr lang="en-US"/>
              <a:t>e.g. motor speed, wheel load, heading of the robot, battery status </a:t>
            </a:r>
          </a:p>
          <a:p>
            <a:r>
              <a:rPr lang="en-US"/>
              <a:t>Exteroceptive sensors </a:t>
            </a:r>
          </a:p>
          <a:p>
            <a:pPr lvl="1"/>
            <a:r>
              <a:rPr lang="en-US"/>
              <a:t>information from the robots environment</a:t>
            </a:r>
          </a:p>
          <a:p>
            <a:pPr lvl="1"/>
            <a:r>
              <a:rPr lang="en-US"/>
              <a:t>distances to objects, intensity of the ambient light, unique features.</a:t>
            </a:r>
          </a:p>
          <a:p>
            <a:r>
              <a:rPr lang="en-US"/>
              <a:t>Passive sensors </a:t>
            </a:r>
          </a:p>
          <a:p>
            <a:pPr lvl="1"/>
            <a:r>
              <a:rPr lang="en-US"/>
              <a:t>energy coming for the environment </a:t>
            </a:r>
          </a:p>
          <a:p>
            <a:r>
              <a:rPr lang="en-US"/>
              <a:t>Active sensors </a:t>
            </a:r>
          </a:p>
          <a:p>
            <a:pPr lvl="1"/>
            <a:r>
              <a:rPr lang="en-US"/>
              <a:t>emit their proper energy and measure the reaction </a:t>
            </a:r>
          </a:p>
          <a:p>
            <a:pPr lvl="1"/>
            <a:r>
              <a:rPr lang="en-US"/>
              <a:t>better performance, but some influence on envrionment </a:t>
            </a:r>
          </a:p>
        </p:txBody>
      </p:sp>
    </p:spTree>
    <p:extLst>
      <p:ext uri="{BB962C8B-B14F-4D97-AF65-F5344CB8AC3E}">
        <p14:creationId xmlns:p14="http://schemas.microsoft.com/office/powerpoint/2010/main" val="406863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“Indoor GPS”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hlinkClick r:id="rId3"/>
              </a:rPr>
              <a:t>http://www.marvelmind.com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https://www.youtube.com/watch?v=</a:t>
            </a:r>
            <a:r>
              <a:rPr lang="en-US" dirty="0" smtClean="0">
                <a:hlinkClick r:id="rId4"/>
              </a:rPr>
              <a:t>UMCkqU5k6rg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Sound</a:t>
            </a:r>
          </a:p>
          <a:p>
            <a:r>
              <a:rPr lang="en-US" dirty="0" smtClean="0"/>
              <a:t>Wi-Fi</a:t>
            </a:r>
          </a:p>
          <a:p>
            <a:pPr lvl="1"/>
            <a:r>
              <a:rPr lang="en-US" dirty="0" smtClean="0"/>
              <a:t>RSSI</a:t>
            </a:r>
            <a:endParaRPr lang="en-US" dirty="0"/>
          </a:p>
          <a:p>
            <a:pPr lvl="1"/>
            <a:r>
              <a:rPr lang="en-US" dirty="0" smtClean="0"/>
              <a:t>fingerprinting</a:t>
            </a:r>
          </a:p>
          <a:p>
            <a:pPr lvl="1"/>
            <a:r>
              <a:rPr lang="en-US" dirty="0" smtClean="0"/>
              <a:t>angle </a:t>
            </a:r>
            <a:r>
              <a:rPr lang="en-US" dirty="0"/>
              <a:t>of </a:t>
            </a:r>
            <a:r>
              <a:rPr lang="en-US" dirty="0" smtClean="0"/>
              <a:t>arrival</a:t>
            </a:r>
            <a:endParaRPr lang="en-US" dirty="0"/>
          </a:p>
          <a:p>
            <a:pPr lvl="1"/>
            <a:r>
              <a:rPr lang="en-US" dirty="0" smtClean="0"/>
              <a:t>Time of Flight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400" y="2743200"/>
            <a:ext cx="4165600" cy="256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3962400"/>
            <a:ext cx="20574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2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Neato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On-board Room Positioning System (RPS) technology</a:t>
            </a:r>
          </a:p>
          <a:p>
            <a:r>
              <a:rPr lang="en-US" dirty="0" smtClean="0"/>
              <a:t>Maps with only one projector!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276600"/>
            <a:ext cx="28702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0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Neato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www.researchgate.net</a:t>
            </a:r>
            <a:r>
              <a:rPr lang="en-US" dirty="0"/>
              <a:t>/publication/221070323_Vector_field_SLAM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352800"/>
            <a:ext cx="4572000" cy="255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276600"/>
            <a:ext cx="28702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9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Far…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Compass </a:t>
            </a:r>
          </a:p>
          <a:p>
            <a:r>
              <a:rPr lang="en-US" dirty="0" smtClean="0"/>
              <a:t>Wheel encoders</a:t>
            </a:r>
          </a:p>
          <a:p>
            <a:r>
              <a:rPr lang="en-US" dirty="0" smtClean="0"/>
              <a:t>Gyroscope</a:t>
            </a:r>
          </a:p>
          <a:p>
            <a:pPr lvl="1"/>
            <a:r>
              <a:rPr lang="en-US" dirty="0" err="1" smtClean="0"/>
              <a:t>v.s</a:t>
            </a:r>
            <a:r>
              <a:rPr lang="en-US" dirty="0" smtClean="0"/>
              <a:t>. Accelerometer?</a:t>
            </a:r>
          </a:p>
          <a:p>
            <a:r>
              <a:rPr lang="en-US" dirty="0" smtClean="0"/>
              <a:t>GPS</a:t>
            </a:r>
          </a:p>
          <a:p>
            <a:pPr lvl="1"/>
            <a:r>
              <a:rPr lang="en-US" dirty="0" smtClean="0"/>
              <a:t>Beacons</a:t>
            </a:r>
          </a:p>
          <a:p>
            <a:pPr lvl="1"/>
            <a:r>
              <a:rPr lang="en-US" dirty="0" smtClean="0"/>
              <a:t>Sound</a:t>
            </a:r>
          </a:p>
          <a:p>
            <a:pPr lvl="1"/>
            <a:r>
              <a:rPr lang="en-US" dirty="0" err="1" smtClean="0"/>
              <a:t>WiFi</a:t>
            </a:r>
            <a:endParaRPr lang="en-US" dirty="0" smtClean="0"/>
          </a:p>
          <a:p>
            <a:pPr lvl="1"/>
            <a:r>
              <a:rPr lang="en-US" dirty="0" smtClean="0"/>
              <a:t>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6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makes a good sensor?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How do you differentiate between sensors?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00200"/>
            <a:ext cx="7039246" cy="49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7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92" y="3173413"/>
            <a:ext cx="2321169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54" y="4097338"/>
            <a:ext cx="2461846" cy="62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25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Characterizing Sensor Performance (1)</a:t>
            </a:r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Monotype Sorts" charset="0"/>
              <a:buNone/>
            </a:pPr>
            <a:r>
              <a:rPr lang="en-US" i="1" dirty="0">
                <a:solidFill>
                  <a:schemeClr val="folHlink"/>
                </a:solidFill>
              </a:rPr>
              <a:t>Measurement in real world environment is error prone</a:t>
            </a:r>
          </a:p>
          <a:p>
            <a:r>
              <a:rPr lang="en-US" dirty="0"/>
              <a:t>Basic sensor response ratings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Dynamic range</a:t>
            </a:r>
          </a:p>
          <a:p>
            <a:pPr lvl="2"/>
            <a:r>
              <a:rPr lang="en-US" dirty="0"/>
              <a:t>ratio between lower and upper limits, usually in decibels (dB, power)</a:t>
            </a:r>
          </a:p>
          <a:p>
            <a:pPr lvl="2"/>
            <a:r>
              <a:rPr lang="en-US" dirty="0"/>
              <a:t>e.g. power measurement from 1 </a:t>
            </a:r>
            <a:r>
              <a:rPr lang="en-US" dirty="0" err="1"/>
              <a:t>Milliwatt</a:t>
            </a:r>
            <a:r>
              <a:rPr lang="en-US" dirty="0"/>
              <a:t> to 20 Watts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e.g. voltage measurement from 1 Millivolt to 20 Volt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i="0" dirty="0"/>
              <a:t>20 instead of 10 because square of voltage is equal to </a:t>
            </a:r>
            <a:r>
              <a:rPr lang="en-US" i="0" dirty="0" smtClean="0"/>
              <a:t>power</a:t>
            </a:r>
            <a:endParaRPr lang="en-US" i="0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3366FF"/>
                </a:solidFill>
              </a:rPr>
              <a:t>Range</a:t>
            </a:r>
          </a:p>
          <a:p>
            <a:pPr lvl="2"/>
            <a:r>
              <a:rPr lang="en-US" dirty="0"/>
              <a:t>upper limit</a:t>
            </a:r>
          </a:p>
        </p:txBody>
      </p:sp>
    </p:spTree>
    <p:extLst>
      <p:ext uri="{BB962C8B-B14F-4D97-AF65-F5344CB8AC3E}">
        <p14:creationId xmlns:p14="http://schemas.microsoft.com/office/powerpoint/2010/main" val="348059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Characterizing Sensor Performance (2)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Basic sensor response ratings (cont.)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Resolution</a:t>
            </a:r>
          </a:p>
          <a:p>
            <a:pPr lvl="2"/>
            <a:r>
              <a:rPr lang="en-US" dirty="0"/>
              <a:t>minimum difference between two values</a:t>
            </a:r>
          </a:p>
          <a:p>
            <a:pPr lvl="2"/>
            <a:r>
              <a:rPr lang="en-US" dirty="0"/>
              <a:t>usually: lower limit of dynamic range = resolution</a:t>
            </a:r>
          </a:p>
          <a:p>
            <a:pPr lvl="2"/>
            <a:r>
              <a:rPr lang="en-US" dirty="0"/>
              <a:t>for digital sensors it is usually the </a:t>
            </a:r>
            <a:r>
              <a:rPr lang="en-US" dirty="0" smtClean="0"/>
              <a:t>analog-to-digital conversion</a:t>
            </a:r>
            <a:endParaRPr lang="en-US" dirty="0"/>
          </a:p>
          <a:p>
            <a:pPr lvl="3"/>
            <a:r>
              <a:rPr lang="en-US" dirty="0"/>
              <a:t>e.g.  5V / 255 (8 bit)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Linearity</a:t>
            </a:r>
          </a:p>
          <a:p>
            <a:pPr lvl="2"/>
            <a:r>
              <a:rPr lang="en-US" dirty="0"/>
              <a:t>variation of output signal as function of the input signal</a:t>
            </a:r>
          </a:p>
          <a:p>
            <a:pPr lvl="2"/>
            <a:r>
              <a:rPr lang="en-US" dirty="0"/>
              <a:t>linearity is less important when signal is after treated with a computer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Bandwidth or Frequency</a:t>
            </a:r>
          </a:p>
          <a:p>
            <a:pPr lvl="2"/>
            <a:r>
              <a:rPr lang="en-US" dirty="0"/>
              <a:t>the speed with which a sensor can provide a stream of readings</a:t>
            </a:r>
          </a:p>
          <a:p>
            <a:pPr lvl="2"/>
            <a:r>
              <a:rPr lang="en-US" dirty="0"/>
              <a:t>usually there is an upper limit depending on the sensor and the sampling rate</a:t>
            </a:r>
          </a:p>
          <a:p>
            <a:pPr lvl="2"/>
            <a:r>
              <a:rPr lang="en-US" dirty="0"/>
              <a:t>Lower limit is also possible, e.g. acceleration sensor</a:t>
            </a:r>
          </a:p>
        </p:txBody>
      </p:sp>
    </p:spTree>
    <p:extLst>
      <p:ext uri="{BB962C8B-B14F-4D97-AF65-F5344CB8AC3E}">
        <p14:creationId xmlns:p14="http://schemas.microsoft.com/office/powerpoint/2010/main" val="3010763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687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err="1" smtClean="0"/>
              <a:t>Insitu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vs.</a:t>
            </a:r>
          </a:p>
          <a:p>
            <a:pPr marL="0" indent="0" algn="ctr">
              <a:buNone/>
            </a:pPr>
            <a:r>
              <a:rPr lang="en-US" sz="6000" dirty="0" smtClean="0"/>
              <a:t>in situ</a:t>
            </a:r>
            <a:endParaRPr lang="en-US" sz="6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0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23161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vs.</a:t>
            </a:r>
          </a:p>
          <a:p>
            <a:pPr marL="0" indent="0" algn="ctr">
              <a:buNone/>
            </a:pPr>
            <a:r>
              <a:rPr lang="en-US" sz="5400" i="1" dirty="0" smtClean="0"/>
              <a:t>in situ</a:t>
            </a:r>
            <a:endParaRPr lang="en-US" sz="54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4279900" cy="1905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526" y="4549676"/>
            <a:ext cx="441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in its original </a:t>
            </a:r>
            <a:r>
              <a:rPr lang="en-US" sz="2400" dirty="0" smtClean="0"/>
              <a:t>place</a:t>
            </a:r>
            <a:endParaRPr lang="en-US" sz="2400" dirty="0"/>
          </a:p>
          <a:p>
            <a:r>
              <a:rPr lang="en-US" sz="2400" dirty="0"/>
              <a:t>"mosaics and frescoes have been left in </a:t>
            </a:r>
            <a:r>
              <a:rPr lang="en-US" sz="2400" dirty="0" smtClean="0"/>
              <a:t>situ”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in </a:t>
            </a:r>
            <a:r>
              <a:rPr lang="en-US" sz="2400" dirty="0" smtClean="0"/>
              <a:t>position</a:t>
            </a:r>
            <a:endParaRPr lang="en-US" sz="2400" dirty="0"/>
          </a:p>
          <a:p>
            <a:r>
              <a:rPr lang="en-US" sz="2400" dirty="0"/>
              <a:t>"her guests were all in situ"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9" y="228600"/>
            <a:ext cx="4149725" cy="23320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49656" y="4611231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In the aerospace industry, equipment on-board aircraft must be tested </a:t>
            </a:r>
            <a:r>
              <a:rPr lang="en-US" sz="2000" i="1" dirty="0"/>
              <a:t>in situ</a:t>
            </a:r>
            <a:r>
              <a:rPr lang="en-US" sz="2000" dirty="0"/>
              <a:t>, or in place, to confirm everything functions properly as a system. Individually, each piece may work but interference from nearby equipment may create unanticipated problems. </a:t>
            </a:r>
          </a:p>
        </p:txBody>
      </p:sp>
    </p:spTree>
    <p:extLst>
      <p:ext uri="{BB962C8B-B14F-4D97-AF65-F5344CB8AC3E}">
        <p14:creationId xmlns:p14="http://schemas.microsoft.com/office/powerpoint/2010/main" val="176393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77" y="5638801"/>
            <a:ext cx="2813538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In Situ</a:t>
            </a:r>
            <a:r>
              <a:rPr lang="en-US"/>
              <a:t> Sensor Performance (1)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Sensitivity</a:t>
            </a:r>
            <a:endParaRPr lang="en-US" dirty="0">
              <a:solidFill>
                <a:srgbClr val="3366FF"/>
              </a:solidFill>
            </a:endParaRPr>
          </a:p>
          <a:p>
            <a:pPr lvl="1"/>
            <a:r>
              <a:rPr lang="en-US" dirty="0"/>
              <a:t>ratio of output change to input change</a:t>
            </a:r>
          </a:p>
          <a:p>
            <a:pPr lvl="1"/>
            <a:r>
              <a:rPr lang="en-US" dirty="0"/>
              <a:t>however, in real world environment, the sensor has very often high sensitivity to other environmental changes, e.g. illumination</a:t>
            </a:r>
          </a:p>
          <a:p>
            <a:r>
              <a:rPr lang="en-US" dirty="0">
                <a:solidFill>
                  <a:srgbClr val="3366FF"/>
                </a:solidFill>
              </a:rPr>
              <a:t>Cross-sensitivity</a:t>
            </a:r>
          </a:p>
          <a:p>
            <a:pPr lvl="1"/>
            <a:r>
              <a:rPr lang="en-US" dirty="0"/>
              <a:t>sensitivity to environmental parameters that are orthogonal to the target </a:t>
            </a:r>
            <a:r>
              <a:rPr lang="en-US" dirty="0" smtClean="0"/>
              <a:t>parameters (e.g., compass responding to building materials)</a:t>
            </a:r>
            <a:endParaRPr lang="en-US" dirty="0"/>
          </a:p>
          <a:p>
            <a:r>
              <a:rPr lang="en-US" dirty="0">
                <a:solidFill>
                  <a:srgbClr val="3366FF"/>
                </a:solidFill>
              </a:rPr>
              <a:t>Error / Accuracy</a:t>
            </a:r>
          </a:p>
          <a:p>
            <a:pPr lvl="1"/>
            <a:r>
              <a:rPr lang="en-US" dirty="0"/>
              <a:t>difference between the sensor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 output and the true value</a:t>
            </a:r>
          </a:p>
          <a:p>
            <a:pPr lvl="1"/>
            <a:endParaRPr lang="en-US" dirty="0"/>
          </a:p>
          <a:p>
            <a:pPr>
              <a:buFont typeface="Monotype Sorts" charset="0"/>
              <a:buNone/>
            </a:pPr>
            <a:r>
              <a:rPr lang="en-US" sz="2000" b="1" i="1" dirty="0"/>
              <a:t>								m = measured value</a:t>
            </a:r>
          </a:p>
          <a:p>
            <a:pPr>
              <a:buFont typeface="Monotype Sorts" charset="0"/>
              <a:buNone/>
            </a:pPr>
            <a:r>
              <a:rPr lang="en-US" sz="2000" b="1" i="1" dirty="0"/>
              <a:t>								v = true value</a:t>
            </a:r>
          </a:p>
        </p:txBody>
      </p:sp>
      <p:grpSp>
        <p:nvGrpSpPr>
          <p:cNvPr id="194565" name="Group 5"/>
          <p:cNvGrpSpPr>
            <a:grpSpLocks/>
          </p:cNvGrpSpPr>
          <p:nvPr/>
        </p:nvGrpSpPr>
        <p:grpSpPr bwMode="auto">
          <a:xfrm>
            <a:off x="4783015" y="5257800"/>
            <a:ext cx="1559169" cy="685800"/>
            <a:chOff x="3264" y="3312"/>
            <a:chExt cx="1064" cy="432"/>
          </a:xfrm>
        </p:grpSpPr>
        <p:sp>
          <p:nvSpPr>
            <p:cNvPr id="194566" name="Oval 6"/>
            <p:cNvSpPr>
              <a:spLocks noChangeArrowheads="1"/>
            </p:cNvSpPr>
            <p:nvPr/>
          </p:nvSpPr>
          <p:spPr bwMode="auto">
            <a:xfrm>
              <a:off x="3264" y="3552"/>
              <a:ext cx="528" cy="192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567" name="Text Box 7"/>
            <p:cNvSpPr txBox="1">
              <a:spLocks noChangeArrowheads="1"/>
            </p:cNvSpPr>
            <p:nvPr/>
          </p:nvSpPr>
          <p:spPr bwMode="auto">
            <a:xfrm>
              <a:off x="3840" y="3312"/>
              <a:ext cx="48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0">
                  <a:solidFill>
                    <a:schemeClr val="accent2"/>
                  </a:solidFill>
                  <a:effectLst/>
                </a:rPr>
                <a:t>error</a:t>
              </a: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94568" name="Line 8"/>
            <p:cNvSpPr>
              <a:spLocks noChangeShapeType="1"/>
            </p:cNvSpPr>
            <p:nvPr/>
          </p:nvSpPr>
          <p:spPr bwMode="auto">
            <a:xfrm flipV="1">
              <a:off x="3600" y="3456"/>
              <a:ext cx="240" cy="9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77556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3733</TotalTime>
  <Words>1691</Words>
  <Application>Microsoft Macintosh PowerPoint</Application>
  <PresentationFormat>On-screen Show (4:3)</PresentationFormat>
  <Paragraphs>268</Paragraphs>
  <Slides>33</Slides>
  <Notes>5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Equation</vt:lpstr>
      <vt:lpstr>RGB, HSL, HSV</vt:lpstr>
      <vt:lpstr>PowerPoint Presentation</vt:lpstr>
      <vt:lpstr>Classification of Sensors</vt:lpstr>
      <vt:lpstr>PowerPoint Presentation</vt:lpstr>
      <vt:lpstr>Characterizing Sensor Performance (1)</vt:lpstr>
      <vt:lpstr>Characterizing Sensor Performance (2)</vt:lpstr>
      <vt:lpstr>PowerPoint Presentation</vt:lpstr>
      <vt:lpstr>PowerPoint Presentation</vt:lpstr>
      <vt:lpstr>In Situ Sensor Performance (1)</vt:lpstr>
      <vt:lpstr>In Situ Sensor Performance (2)</vt:lpstr>
      <vt:lpstr>Characterizing Error: Challenges in Mobile Robotics</vt:lpstr>
      <vt:lpstr>Multi-Modal Error Distributions</vt:lpstr>
      <vt:lpstr>Wheel / Motor Encoders (1)</vt:lpstr>
      <vt:lpstr>Wheel / Motor Encoders (2)</vt:lpstr>
      <vt:lpstr>Wheel / Motor Encoders (2)</vt:lpstr>
      <vt:lpstr>Wheel / Motor Encoders (3)</vt:lpstr>
      <vt:lpstr>Wheel / Motor Encoders (2)</vt:lpstr>
      <vt:lpstr>Heading Sensors</vt:lpstr>
      <vt:lpstr>Compass</vt:lpstr>
      <vt:lpstr>Gyrocompass</vt:lpstr>
      <vt:lpstr>Gyroscope</vt:lpstr>
      <vt:lpstr>Mechanical Gyroscopes</vt:lpstr>
      <vt:lpstr>Rate gyros</vt:lpstr>
      <vt:lpstr>Optical Gyroscopes</vt:lpstr>
      <vt:lpstr>Ground-Based Active and Passive Beacons</vt:lpstr>
      <vt:lpstr>Global Positioning System (GPS) (1)</vt:lpstr>
      <vt:lpstr>Global Positioning System (GPS) (2)</vt:lpstr>
      <vt:lpstr>Global Positioning System (GPS) (3)</vt:lpstr>
      <vt:lpstr>“Indoor GPS”</vt:lpstr>
      <vt:lpstr>“Indoor GPS”</vt:lpstr>
      <vt:lpstr>Neato </vt:lpstr>
      <vt:lpstr>Neato </vt:lpstr>
      <vt:lpstr>So Far…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CptS: Introduction to Robotics</dc:title>
  <dc:creator>Matthew Taylor</dc:creator>
  <cp:lastModifiedBy>Matthew Taylor</cp:lastModifiedBy>
  <cp:revision>226</cp:revision>
  <dcterms:created xsi:type="dcterms:W3CDTF">2006-08-16T00:00:00Z</dcterms:created>
  <dcterms:modified xsi:type="dcterms:W3CDTF">2016-01-23T20:56:45Z</dcterms:modified>
</cp:coreProperties>
</file>