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4.xml" ContentType="application/vnd.openxmlformats-officedocument.presentationml.notesSlide+xml"/>
  <Override PartName="/ppt/embeddings/oleObject11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notesSlides/notesSlide7.xml" ContentType="application/vnd.openxmlformats-officedocument.presentationml.notesSlide+xml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notesSlides/notesSlide8.xml" ContentType="application/vnd.openxmlformats-officedocument.presentationml.notesSlide+xml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Action16.xml" ContentType="application/vnd.ms-office.inkAction+xml"/>
  <Override PartName="/ppt/tags/tag39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475" r:id="rId2"/>
    <p:sldId id="433" r:id="rId3"/>
    <p:sldId id="432" r:id="rId4"/>
    <p:sldId id="408" r:id="rId5"/>
    <p:sldId id="416" r:id="rId6"/>
    <p:sldId id="488" r:id="rId7"/>
    <p:sldId id="417" r:id="rId8"/>
    <p:sldId id="418" r:id="rId9"/>
    <p:sldId id="419" r:id="rId10"/>
    <p:sldId id="420" r:id="rId11"/>
    <p:sldId id="421" r:id="rId12"/>
    <p:sldId id="422" r:id="rId13"/>
    <p:sldId id="423" r:id="rId14"/>
    <p:sldId id="424" r:id="rId15"/>
    <p:sldId id="434" r:id="rId16"/>
    <p:sldId id="425" r:id="rId17"/>
    <p:sldId id="435" r:id="rId18"/>
    <p:sldId id="436" r:id="rId19"/>
    <p:sldId id="426" r:id="rId20"/>
    <p:sldId id="427" r:id="rId21"/>
    <p:sldId id="428" r:id="rId22"/>
    <p:sldId id="429" r:id="rId23"/>
    <p:sldId id="437" r:id="rId24"/>
    <p:sldId id="476" r:id="rId25"/>
    <p:sldId id="477" r:id="rId26"/>
    <p:sldId id="478" r:id="rId27"/>
    <p:sldId id="479" r:id="rId28"/>
    <p:sldId id="480" r:id="rId29"/>
    <p:sldId id="481" r:id="rId30"/>
    <p:sldId id="482" r:id="rId31"/>
    <p:sldId id="483" r:id="rId32"/>
    <p:sldId id="484" r:id="rId33"/>
    <p:sldId id="485" r:id="rId34"/>
    <p:sldId id="486" r:id="rId35"/>
    <p:sldId id="487" r:id="rId36"/>
    <p:sldId id="438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333" autoAdjust="0"/>
  </p:normalViewPr>
  <p:slideViewPr>
    <p:cSldViewPr>
      <p:cViewPr varScale="1">
        <p:scale>
          <a:sx n="142" d="100"/>
          <a:sy n="142" d="100"/>
        </p:scale>
        <p:origin x="-104" y="-9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image" Target="../media/image13.png"/><Relationship Id="rId2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image" Target="../media/image15.png"/><Relationship Id="rId2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4" Type="http://schemas.openxmlformats.org/officeDocument/2006/relationships/image" Target="../media/image28.wmf"/><Relationship Id="rId1" Type="http://schemas.openxmlformats.org/officeDocument/2006/relationships/image" Target="../media/image25.wmf"/><Relationship Id="rId2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4" Type="http://schemas.openxmlformats.org/officeDocument/2006/relationships/image" Target="../media/image25.wmf"/><Relationship Id="rId5" Type="http://schemas.openxmlformats.org/officeDocument/2006/relationships/image" Target="../media/image28.wmf"/><Relationship Id="rId1" Type="http://schemas.openxmlformats.org/officeDocument/2006/relationships/image" Target="../media/image29.wmf"/><Relationship Id="rId2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Relationship Id="rId2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ink/inkAction16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4096" units="deg"/>
          <inkml:channel name="T" type="integer" max="2.14748E9" units="dev"/>
        </inkml:traceFormat>
        <inkml:channelProperties>
          <inkml:channelProperty channel="X" name="resolution" value="1.88806" units="1/cm"/>
          <inkml:channelProperty channel="Y" name="resolution" value="1.64217" units="1/cm"/>
          <inkml:channelProperty channel="F" name="resolution" value="0" units="1/deg"/>
          <inkml:channelProperty channel="T" name="resolution" value="1" units="1/dev"/>
        </inkml:channelProperties>
      </inkml:inkSource>
      <inkml:timestamp xml:id="ts0" timeString="2016-02-02T21:01:54.049Z"/>
    </inkml:context>
    <inkml:brush xml:id="br0">
      <inkml:brushProperty name="width" value="0.02393" units="cm"/>
      <inkml:brushProperty name="height" value="0.02393" units="cm"/>
      <inkml:brushProperty name="color" value="#0000FF"/>
    </inkml:brush>
    <inkml:brush xml:id="brinv">
      <inkml:brushProperty name="width" value="0.05" units="cm"/>
      <inkml:brushProperty name="height" value="0.05" units="cm"/>
      <inkml:brushProperty name="color" value="#000000"/>
      <inkml:brushProperty name="transparency" value="255"/>
    </inkml:brush>
  </inkml:definitions>
  <iact:action type="add" startTime="24683">
    <iact:property name="dataType"/>
    <iact:actionData xml:id="d0">
      <inkml:trace xmlns:inkml="http://www.w3.org/2003/InkML" xml:id="stk0" contextRef="#ctx0" brushRef="#br0">65 840 624 0,'-26'20'288'15,"15"-44"-228"-15,1 8 -76 0,10 16 192 0,0 -4 -144 16,0 0 68 -16,0 0 -72 16,0 0 40 -16,0 0 -48 15,0 0 20 -15,0 4 -28 0,0 0 -8 16,0 0 0 -16,10 4 52 16,11 0 -44 -16,5 -4 164 15,21 4 -136 -15,15 -4 172 0,0 0 -160 31,15 -4 112 -15,11 0 -124 -16,16 0 60 0,15 0 -76 0,0 0 32 0,10 0 -40 16,11 -8 24 -16,10 4 -28 15,10 -4 -8 -15,6 -4 0 16,20 4 -4 -16,-5 -4 0 16,10 -4 0 -16,-10 4 0 15,0 -8 0 -15,-5 -4 0 16,-5 16 -12 -16,0 0 8 15,-21 4 24 -15,0 -12 -16 16,-16 4 68 -16,1 4 -56 16,-6 0 40 -16,6 0 -44 15,-11 0 8 -15,-5 0 -16 16,0 -4 20 -16,-16 0 -20 16,-5 4 -12 -16,-10 0 8 15,-10 0 0 -15,-11 4 0 0,-5 0 8 16,-10 0 -4 -16,5 -4 -4 15,-5 8 4 -15,-11 0 -16 16,-5 0 8 -16,-10 0 36 16,-5 0 -24 -16,-6 0 52 15,1 0 -44 -15,-6 0 36 16,-15 0 -40 -16,-10 -4 16 16,-1 0 -20 -16,-5 -4 8 15,-10 0 -12 -15,-5 0 -4 16,-5 0 4 -16,-6 -8 -4 15,-15 0 0 -15,0 0 8 16,-5 4 -4 -16,-11 0 8 0,-15 -4 -8 16,-5 4 8 -16,-11 0 -8 15,-5 0 -12 -15,6 4 4 16,-1 0 4 -16,-15 4 0 16,0 4 8 -16,0 -4 -4 15,-1 4 -4 -15,6 0 4 16,11 0 -4 -16,9 0 0 15,17 0 0 -15,-1 0 0 16,16 0 0 -16,10 0 0 16,10 4 -12 -16,11 0 8 15,15 -4 4 -15,16 0 0 32,16 0 0 -32,14 0 8 0,12 0 -4 0,19 0 -24 15,17 0 16 -15,20 0 12 16,0 0 -8 -16,16 4 -20 15,5 0 16 -15,5 0 0 16,-6 4 4 -16,6 0 8 16,0 4 -4 -16,5 0 -4 15,-5 4 4 -15,-5 0 -4 16,0 0 0 -16,0 0 8 16,-5 8 -4 -16,-6 0 -60 15,11 -4 48 -15,-11 0 -24 16,-10 4 24 -16,-10 -4 -8 15,-16 -4 12 -15,-15 0 16 0,-5 -4 -12 16,-16 0 12 -16,-5 0 -8 31,-11 0 44 -31,-5 0 -40 0,-10 0 20 0,-10 0 -20 16,-11 0 40 -16,-15 0 -36 14,-21 8 -48 -14,-20 4 28 15,-22 8 56 -15,-20 16 -36 16,-25 8 16 -16,-17 0 -20 15,-10 0 -16 -15,-4 0 8 16,-6 -4 12 -16,5 0 -12 16,10 4 36 -16,1 -8 -28 15,15 -4 8 -15,20 -4 -12 16,11 -4 -4 -16,16 -4 4 0,15 -4 -16 31,15 -4 8 -31,17 -4 16 0,9 -4 -12 16,11 0 0 -16,5 -4 4 15,5 0 16 -15,5 -4 -16 0,6 0 12 16,-1 0 -12 -16,6 0 8 16,-1 0 -8 -16,6 0 -12 15,0 0 4 -15,0 0 36 16,5 -4 -24 -16,0 4 -4 16,0 -4 0 -16,0 0 -4 15,0 4 0 -15,0 -4 8 16,0 0 -4 -16,0 4 -12 15,0 -4 4 -15,0 0 16 0,0 0 -12 16,0 12 0 -16,0 -4 4 16,0 0 -4 -16,0 0 0 15,0 0 -12 -15,0 0 8 16,0 0 16 -16,0 0 -12 16,0 -8 0 -16,0 0 4 15,0 8 -4 -15,0 -8 0 31,0 0 0 -31,0 0 0 0,0 0 -48 0,0 0 40 16,0 0 -168 -16,0 0 140 16,0 0 -304 -16,0 -4 260 15,0 0 -636 -15,0 -4 552 16,0 0 -976 -16</inkml:trace>
    </iact:actionData>
  </iact:action>
  <iact:action type="add" startTime="24684">
    <iact:property name="dataType"/>
    <iact:actionData xml:id="d1">
      <inkml:trace xmlns:inkml="http://www.w3.org/2003/InkML" xml:id="stk1" contextRef="#ctx0" brushRef="#brinv">0 0 2048 0</inkml:trace>
    </iact:actionData>
  </iact:action>
  <iact:action type="add" startTime="24685">
    <iact:property name="dataType"/>
    <iact:actionData xml:id="d2">
      <inkml:trace xmlns:inkml="http://www.w3.org/2003/InkML" xml:id="stk2" contextRef="#ctx0" brushRef="#brinv">5158 1172 2048 0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B26A7-A4BB-4FC7-B9A4-651736ADF8CB}" type="datetimeFigureOut">
              <a:rPr lang="en-US" smtClean="0"/>
              <a:t>2/2/16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B72A3-7CAD-4E54-9CCB-4B395CB63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91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Write out </a:t>
            </a:r>
            <a:r>
              <a:rPr lang="en-US" dirty="0" err="1" smtClean="0"/>
              <a:t>E^dot_R</a:t>
            </a:r>
            <a:r>
              <a:rPr lang="en-US" baseline="0" dirty="0" smtClean="0"/>
              <a:t> = </a:t>
            </a:r>
            <a:r>
              <a:rPr lang="en-US" baseline="0" dirty="0" err="1" smtClean="0"/>
              <a:t>Rmatix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E^dot_I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B72A3-7CAD-4E54-9CCB-4B395CB63D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27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7FC57C-7E76-8449-96BF-F4DE82C29515}" type="slidenum">
              <a:rPr lang="en-US"/>
              <a:pPr/>
              <a:t>10</a:t>
            </a:fld>
            <a:endParaRPr lang="en-US"/>
          </a:p>
        </p:txBody>
      </p:sp>
      <p:sp>
        <p:nvSpPr>
          <p:cNvPr id="97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Zero motion line</a:t>
            </a:r>
          </a:p>
          <a:p>
            <a:r>
              <a:rPr lang="en-US" dirty="0" smtClean="0"/>
              <a:t>Instantaneous Center of Rotation</a:t>
            </a:r>
          </a:p>
          <a:p>
            <a:r>
              <a:rPr lang="en-US" dirty="0" smtClean="0"/>
              <a:t>Ackerman</a:t>
            </a:r>
            <a:r>
              <a:rPr lang="en-US" baseline="0" dirty="0" smtClean="0"/>
              <a:t> steering (car)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bicycle: same degree of </a:t>
            </a:r>
            <a:r>
              <a:rPr lang="en-US" baseline="0" dirty="0" err="1" smtClean="0"/>
              <a:t>mobilitiy</a:t>
            </a:r>
            <a:r>
              <a:rPr lang="en-US" baseline="0" dirty="0" smtClean="0"/>
              <a:t> &amp; ICR</a:t>
            </a:r>
          </a:p>
          <a:p>
            <a:r>
              <a:rPr lang="en-US" baseline="0" dirty="0" smtClean="0"/>
              <a:t>2</a:t>
            </a:r>
            <a:r>
              <a:rPr lang="en-US" baseline="30000" dirty="0" smtClean="0"/>
              <a:t>nd</a:t>
            </a:r>
            <a:r>
              <a:rPr lang="en-US" baseline="0" dirty="0" smtClean="0"/>
              <a:t> steering wheel of car isn’t independent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B72A3-7CAD-4E54-9CCB-4B395CB63D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27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# degrees of freedom robot can manipulate</a:t>
            </a:r>
          </a:p>
          <a:p>
            <a:r>
              <a:rPr lang="en-US" dirty="0" smtClean="0"/>
              <a:t>2: ICR is on a line</a:t>
            </a:r>
          </a:p>
          <a:p>
            <a:r>
              <a:rPr lang="en-US" dirty="0" smtClean="0"/>
              <a:t>3: ICR can be anywhere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B72A3-7CAD-4E54-9CCB-4B395CB63D9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75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75CF61-7992-0E45-8671-42A0034BD7A0}" type="slidenum">
              <a:rPr lang="en-US"/>
              <a:pPr/>
              <a:t>19</a:t>
            </a:fld>
            <a:endParaRPr lang="en-US"/>
          </a:p>
        </p:txBody>
      </p:sp>
      <p:sp>
        <p:nvSpPr>
          <p:cNvPr id="97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644B4-90AC-DB4F-A2A0-21074C88194C}" type="slidenum">
              <a:rPr lang="en-US"/>
              <a:pPr/>
              <a:t>20</a:t>
            </a:fld>
            <a:endParaRPr lang="en-US"/>
          </a:p>
        </p:txBody>
      </p:sp>
      <p:sp>
        <p:nvSpPr>
          <p:cNvPr id="95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513B55-CEB9-304C-A41F-9E09F05E9D85}" type="slidenum">
              <a:rPr lang="en-US"/>
              <a:pPr/>
              <a:t>21</a:t>
            </a:fld>
            <a:endParaRPr lang="en-US"/>
          </a:p>
        </p:txBody>
      </p:sp>
      <p:sp>
        <p:nvSpPr>
          <p:cNvPr id="95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977E3E-9BAF-6547-8253-8F73FEBE63F0}" type="slidenum">
              <a:rPr lang="en-US"/>
              <a:pPr/>
              <a:t>22</a:t>
            </a:fld>
            <a:endParaRPr lang="en-US"/>
          </a:p>
        </p:txBody>
      </p:sp>
      <p:sp>
        <p:nvSpPr>
          <p:cNvPr id="96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vid.me</a:t>
            </a:r>
            <a:r>
              <a:rPr lang="en-US" dirty="0" smtClean="0"/>
              <a:t>/UJSI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B72A3-7CAD-4E54-9CCB-4B395CB63D9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03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934200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9ADD0E10-5087-A74F-A459-FE89DA9D98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30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34200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80AFD6B3-90C7-6846-A8D7-6E28A57C9D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1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3.png"/><Relationship Id="rId6" Type="http://schemas.openxmlformats.org/officeDocument/2006/relationships/oleObject" Target="../embeddings/oleObject2.bin"/><Relationship Id="rId7" Type="http://schemas.openxmlformats.org/officeDocument/2006/relationships/image" Target="../media/image14.png"/><Relationship Id="rId8" Type="http://schemas.openxmlformats.org/officeDocument/2006/relationships/oleObject" Target="../embeddings/oleObject3.bin"/><Relationship Id="rId9" Type="http://schemas.openxmlformats.org/officeDocument/2006/relationships/image" Target="../media/image15.png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1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.bin"/><Relationship Id="rId12" Type="http://schemas.openxmlformats.org/officeDocument/2006/relationships/image" Target="../media/image1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.bin"/><Relationship Id="rId4" Type="http://schemas.openxmlformats.org/officeDocument/2006/relationships/image" Target="../media/image15.png"/><Relationship Id="rId5" Type="http://schemas.openxmlformats.org/officeDocument/2006/relationships/oleObject" Target="../embeddings/oleObject6.bin"/><Relationship Id="rId6" Type="http://schemas.openxmlformats.org/officeDocument/2006/relationships/image" Target="../media/image16.png"/><Relationship Id="rId7" Type="http://schemas.openxmlformats.org/officeDocument/2006/relationships/oleObject" Target="../embeddings/oleObject7.bin"/><Relationship Id="rId8" Type="http://schemas.openxmlformats.org/officeDocument/2006/relationships/image" Target="../media/image17.png"/><Relationship Id="rId9" Type="http://schemas.openxmlformats.org/officeDocument/2006/relationships/oleObject" Target="../embeddings/oleObject8.bin"/><Relationship Id="rId10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oleObject" Target="../embeddings/oleObject10.bin"/><Relationship Id="rId5" Type="http://schemas.openxmlformats.org/officeDocument/2006/relationships/image" Target="../media/image20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22.png"/><Relationship Id="rId5" Type="http://schemas.openxmlformats.org/officeDocument/2006/relationships/oleObject" Target="../embeddings/oleObject11.bin"/><Relationship Id="rId6" Type="http://schemas.openxmlformats.org/officeDocument/2006/relationships/image" Target="../media/image20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25.wmf"/><Relationship Id="rId6" Type="http://schemas.openxmlformats.org/officeDocument/2006/relationships/oleObject" Target="../embeddings/oleObject13.bin"/><Relationship Id="rId7" Type="http://schemas.openxmlformats.org/officeDocument/2006/relationships/image" Target="../media/image26.wmf"/><Relationship Id="rId8" Type="http://schemas.openxmlformats.org/officeDocument/2006/relationships/oleObject" Target="../embeddings/oleObject14.bin"/><Relationship Id="rId9" Type="http://schemas.openxmlformats.org/officeDocument/2006/relationships/image" Target="../media/image27.wmf"/><Relationship Id="rId10" Type="http://schemas.openxmlformats.org/officeDocument/2006/relationships/oleObject" Target="../embeddings/oleObject15.bin"/><Relationship Id="rId11" Type="http://schemas.openxmlformats.org/officeDocument/2006/relationships/image" Target="../media/image28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wmf"/><Relationship Id="rId12" Type="http://schemas.openxmlformats.org/officeDocument/2006/relationships/oleObject" Target="../embeddings/oleObject20.bin"/><Relationship Id="rId13" Type="http://schemas.openxmlformats.org/officeDocument/2006/relationships/image" Target="../media/image28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29.wmf"/><Relationship Id="rId6" Type="http://schemas.openxmlformats.org/officeDocument/2006/relationships/oleObject" Target="../embeddings/oleObject17.bin"/><Relationship Id="rId7" Type="http://schemas.openxmlformats.org/officeDocument/2006/relationships/image" Target="../media/image27.wmf"/><Relationship Id="rId8" Type="http://schemas.openxmlformats.org/officeDocument/2006/relationships/oleObject" Target="../embeddings/oleObject18.bin"/><Relationship Id="rId9" Type="http://schemas.openxmlformats.org/officeDocument/2006/relationships/image" Target="../media/image30.wmf"/><Relationship Id="rId10" Type="http://schemas.openxmlformats.org/officeDocument/2006/relationships/oleObject" Target="../embeddings/oleObject1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31.wmf"/><Relationship Id="rId6" Type="http://schemas.openxmlformats.org/officeDocument/2006/relationships/oleObject" Target="../embeddings/oleObject22.bin"/><Relationship Id="rId7" Type="http://schemas.openxmlformats.org/officeDocument/2006/relationships/image" Target="../media/image27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32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11/relationships/inkAction" Target="../ink/inkAction16.xml"/><Relationship Id="rId4" Type="http://schemas.openxmlformats.org/officeDocument/2006/relationships/tags" Target="../tags/tag39.xml"/><Relationship Id="rId9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James Irwin</a:t>
            </a:r>
          </a:p>
          <a:p>
            <a:pPr lvl="1"/>
            <a:r>
              <a:rPr lang="en-US" dirty="0" err="1"/>
              <a:t>james.irwin@</a:t>
            </a:r>
            <a:r>
              <a:rPr lang="en-US" dirty="0" err="1" smtClean="0"/>
              <a:t>email.wsu.edu</a:t>
            </a:r>
            <a:endParaRPr lang="en-US" dirty="0" smtClean="0"/>
          </a:p>
          <a:p>
            <a:pPr lvl="1"/>
            <a:r>
              <a:rPr lang="en-US" dirty="0" smtClean="0"/>
              <a:t>Mon 1-5pm</a:t>
            </a:r>
          </a:p>
          <a:p>
            <a:pPr lvl="1"/>
            <a:r>
              <a:rPr lang="en-US" dirty="0" smtClean="0"/>
              <a:t>Tue 1:30-4pm</a:t>
            </a:r>
          </a:p>
          <a:p>
            <a:pPr lvl="1"/>
            <a:endParaRPr lang="en-US" dirty="0"/>
          </a:p>
          <a:p>
            <a:r>
              <a:rPr lang="en-US" dirty="0" err="1"/>
              <a:t>Amirkhosro</a:t>
            </a:r>
            <a:r>
              <a:rPr lang="en-US" dirty="0"/>
              <a:t> </a:t>
            </a:r>
            <a:r>
              <a:rPr lang="en-US" dirty="0" err="1" smtClean="0"/>
              <a:t>Vosughi</a:t>
            </a:r>
            <a:endParaRPr lang="en-US" dirty="0" smtClean="0"/>
          </a:p>
          <a:p>
            <a:pPr lvl="1"/>
            <a:r>
              <a:rPr lang="en-US" dirty="0" smtClean="0"/>
              <a:t>amirkhosro.vosughi@email.wsu.edu</a:t>
            </a:r>
            <a:endParaRPr lang="en-US" dirty="0"/>
          </a:p>
          <a:p>
            <a:pPr lvl="1"/>
            <a:r>
              <a:rPr lang="en-US" dirty="0" smtClean="0"/>
              <a:t>Mostly grading, will have some office hours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88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8"/>
    </mc:Choice>
    <mc:Fallback xmlns="">
      <p:transition spd="slow" advTm="511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9125" y="304800"/>
            <a:ext cx="7421563" cy="914400"/>
          </a:xfrm>
        </p:spPr>
        <p:txBody>
          <a:bodyPr/>
          <a:lstStyle/>
          <a:p>
            <a:r>
              <a:rPr lang="en-US" altLang="ko-KR" sz="3200">
                <a:ea typeface="Gulim" charset="0"/>
                <a:cs typeface="Gulim" charset="0"/>
              </a:rPr>
              <a:t>   </a:t>
            </a:r>
            <a:r>
              <a:rPr lang="en-US" altLang="ko-KR">
                <a:ea typeface="Gulim" charset="0"/>
                <a:cs typeface="Gulim" charset="0"/>
              </a:rPr>
              <a:t>Mobile Robot Locomotion</a:t>
            </a:r>
            <a:endParaRPr lang="en-US" altLang="ko-KR" sz="6000">
              <a:ea typeface="Gulim" charset="0"/>
              <a:cs typeface="Gulim" charset="0"/>
            </a:endParaRPr>
          </a:p>
        </p:txBody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261225" cy="852488"/>
          </a:xfrm>
          <a:noFill/>
          <a:ln/>
        </p:spPr>
        <p:txBody>
          <a:bodyPr lIns="92075" tIns="46038" rIns="92075" bIns="46038">
            <a:normAutofit fontScale="70000" lnSpcReduction="20000"/>
          </a:bodyPr>
          <a:lstStyle/>
          <a:p>
            <a:r>
              <a:rPr lang="en-US" altLang="ko-KR" sz="2800">
                <a:latin typeface="FrizQuadrata" charset="0"/>
                <a:ea typeface="Gulim" charset="0"/>
                <a:cs typeface="Gulim" charset="0"/>
              </a:rPr>
              <a:t>Instantaneous center of rotation (ICR) or Instantaneous center of curvature (ICC)</a:t>
            </a:r>
          </a:p>
          <a:p>
            <a:pPr lvl="1"/>
            <a:r>
              <a:rPr lang="en-US" altLang="ko-KR" sz="2400">
                <a:latin typeface="FrizQuadrata" charset="0"/>
                <a:ea typeface="Gulim" charset="0"/>
                <a:cs typeface="Gulim" charset="0"/>
              </a:rPr>
              <a:t>A cross point of all axes of the wheels</a:t>
            </a:r>
          </a:p>
          <a:p>
            <a:pPr lvl="1"/>
            <a:endParaRPr lang="en-US" altLang="ko-KR" sz="2400">
              <a:latin typeface="FrizQuadrata" charset="0"/>
              <a:ea typeface="Gulim" charset="0"/>
              <a:cs typeface="Gulim" charset="0"/>
            </a:endParaRPr>
          </a:p>
        </p:txBody>
      </p:sp>
      <p:pic>
        <p:nvPicPr>
          <p:cNvPr id="902148" name="Picture 4" descr="여러가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68613"/>
            <a:ext cx="8763000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33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422"/>
    </mc:Choice>
    <mc:Fallback xmlns="">
      <p:transition spd="slow" advTm="8342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814388"/>
          </a:xfrm>
        </p:spPr>
        <p:txBody>
          <a:bodyPr/>
          <a:lstStyle/>
          <a:p>
            <a:r>
              <a:rPr lang="en-US" altLang="ko-KR" sz="3200" dirty="0">
                <a:ea typeface="Gulim" charset="0"/>
                <a:cs typeface="Gulim" charset="0"/>
              </a:rPr>
              <a:t> </a:t>
            </a:r>
            <a:r>
              <a:rPr lang="en-US" altLang="ko-KR" dirty="0">
                <a:ea typeface="Gulim" charset="0"/>
                <a:cs typeface="Gulim" charset="0"/>
              </a:rPr>
              <a:t>Degree of Mobility</a:t>
            </a:r>
            <a:endParaRPr lang="en-US" altLang="ko-KR" sz="6000" dirty="0">
              <a:ea typeface="Gulim" charset="0"/>
              <a:cs typeface="Gulim" charset="0"/>
            </a:endParaRPr>
          </a:p>
        </p:txBody>
      </p:sp>
      <p:sp>
        <p:nvSpPr>
          <p:cNvPr id="100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90600"/>
            <a:ext cx="7315200" cy="1146175"/>
          </a:xfrm>
          <a:noFill/>
          <a:ln/>
        </p:spPr>
        <p:txBody>
          <a:bodyPr lIns="92075" tIns="46038" rIns="92075" bIns="46038"/>
          <a:lstStyle/>
          <a:p>
            <a:r>
              <a:rPr lang="en-US" altLang="ko-KR" sz="2000" dirty="0" smtClean="0">
                <a:latin typeface="FrizQuadrata" charset="0"/>
                <a:ea typeface="Gulim" charset="0"/>
                <a:cs typeface="Gulim" charset="0"/>
              </a:rPr>
              <a:t># degrees of freedom of robot chassis that can be immediately manipulated through changes in wheel velocity</a:t>
            </a:r>
            <a:endParaRPr lang="en-US" altLang="ko-KR" sz="2000" dirty="0">
              <a:latin typeface="FrizQuadrata" charset="0"/>
              <a:ea typeface="Gulim" charset="0"/>
              <a:cs typeface="Gulim" charset="0"/>
            </a:endParaRPr>
          </a:p>
        </p:txBody>
      </p:sp>
      <p:sp>
        <p:nvSpPr>
          <p:cNvPr id="1003524" name="Rectangle 4"/>
          <p:cNvSpPr>
            <a:spLocks noChangeArrowheads="1"/>
          </p:cNvSpPr>
          <p:nvPr/>
        </p:nvSpPr>
        <p:spPr bwMode="auto">
          <a:xfrm>
            <a:off x="533400" y="3581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ko-KR" sz="2000">
                <a:latin typeface="FrizQuadrata" charset="0"/>
                <a:ea typeface="Gulim" charset="0"/>
                <a:cs typeface="Gulim" charset="0"/>
              </a:rPr>
              <a:t>Degree of mobility : 0 </a:t>
            </a:r>
          </a:p>
        </p:txBody>
      </p:sp>
      <p:sp>
        <p:nvSpPr>
          <p:cNvPr id="1003525" name="Rectangle 5"/>
          <p:cNvSpPr>
            <a:spLocks noChangeArrowheads="1"/>
          </p:cNvSpPr>
          <p:nvPr/>
        </p:nvSpPr>
        <p:spPr bwMode="auto">
          <a:xfrm>
            <a:off x="457200" y="59436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ko-KR" sz="2000">
                <a:latin typeface="FrizQuadrata" charset="0"/>
                <a:ea typeface="Gulim" charset="0"/>
                <a:cs typeface="Gulim" charset="0"/>
              </a:rPr>
              <a:t>Degree of mobility : 2 </a:t>
            </a:r>
          </a:p>
        </p:txBody>
      </p:sp>
      <p:graphicFrame>
        <p:nvGraphicFramePr>
          <p:cNvPr id="10035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4988498"/>
              </p:ext>
            </p:extLst>
          </p:nvPr>
        </p:nvGraphicFramePr>
        <p:xfrm>
          <a:off x="533400" y="2209800"/>
          <a:ext cx="1328738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" name="비트맵 이미지" r:id="rId4" imgW="2029001" imgH="2209493" progId="Paint.Picture">
                  <p:embed/>
                </p:oleObj>
              </mc:Choice>
              <mc:Fallback>
                <p:oleObj name="비트맵 이미지" r:id="rId4" imgW="2029001" imgH="220949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09800"/>
                        <a:ext cx="1328738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527" name="Rectangle 7"/>
          <p:cNvSpPr>
            <a:spLocks noChangeArrowheads="1"/>
          </p:cNvSpPr>
          <p:nvPr/>
        </p:nvSpPr>
        <p:spPr bwMode="auto">
          <a:xfrm>
            <a:off x="4648200" y="59436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ko-KR" sz="2000">
                <a:latin typeface="FrizQuadrata" charset="0"/>
                <a:ea typeface="Gulim" charset="0"/>
                <a:cs typeface="Gulim" charset="0"/>
              </a:rPr>
              <a:t>Degree of mobility : 3 </a:t>
            </a:r>
          </a:p>
        </p:txBody>
      </p:sp>
      <p:graphicFrame>
        <p:nvGraphicFramePr>
          <p:cNvPr id="1003528" name="Object 8"/>
          <p:cNvGraphicFramePr>
            <a:graphicFrameLocks noChangeAspect="1"/>
          </p:cNvGraphicFramePr>
          <p:nvPr/>
        </p:nvGraphicFramePr>
        <p:xfrm>
          <a:off x="4953000" y="2209800"/>
          <a:ext cx="1476375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" name="비트맵 이미지" r:id="rId6" imgW="2352301" imgH="2562347" progId="Paint.Picture">
                  <p:embed/>
                </p:oleObj>
              </mc:Choice>
              <mc:Fallback>
                <p:oleObj name="비트맵 이미지" r:id="rId6" imgW="2352301" imgH="256234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209800"/>
                        <a:ext cx="1476375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5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457042"/>
              </p:ext>
            </p:extLst>
          </p:nvPr>
        </p:nvGraphicFramePr>
        <p:xfrm>
          <a:off x="533400" y="4724400"/>
          <a:ext cx="106838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" name="비트맵 이미지" r:id="rId8" imgW="1819280" imgH="2076545" progId="Paint.Picture">
                  <p:embed/>
                </p:oleObj>
              </mc:Choice>
              <mc:Fallback>
                <p:oleObj name="비트맵 이미지" r:id="rId8" imgW="1819280" imgH="207654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724400"/>
                        <a:ext cx="1068388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530" name="Rectangle 10"/>
          <p:cNvSpPr>
            <a:spLocks noChangeArrowheads="1"/>
          </p:cNvSpPr>
          <p:nvPr/>
        </p:nvSpPr>
        <p:spPr bwMode="auto">
          <a:xfrm>
            <a:off x="4724400" y="36576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ko-KR" sz="2000">
                <a:latin typeface="FrizQuadrata" charset="0"/>
                <a:ea typeface="Gulim" charset="0"/>
                <a:cs typeface="Gulim" charset="0"/>
              </a:rPr>
              <a:t>Degree of mobility : 1 </a:t>
            </a:r>
          </a:p>
        </p:txBody>
      </p:sp>
      <p:graphicFrame>
        <p:nvGraphicFramePr>
          <p:cNvPr id="100353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112151"/>
              </p:ext>
            </p:extLst>
          </p:nvPr>
        </p:nvGraphicFramePr>
        <p:xfrm>
          <a:off x="4724400" y="4648200"/>
          <a:ext cx="1600200" cy="133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" name="비트맵 이미지" r:id="rId10" imgW="2467229" imgH="2457438" progId="Paint.Picture">
                  <p:embed/>
                </p:oleObj>
              </mc:Choice>
              <mc:Fallback>
                <p:oleObj name="비트맵 이미지" r:id="rId10" imgW="2467229" imgH="245743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648200"/>
                        <a:ext cx="1600200" cy="1338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532" name="Text Box 12"/>
          <p:cNvSpPr txBox="1">
            <a:spLocks noChangeArrowheads="1"/>
          </p:cNvSpPr>
          <p:nvPr/>
        </p:nvSpPr>
        <p:spPr bwMode="auto">
          <a:xfrm>
            <a:off x="1905000" y="2667000"/>
            <a:ext cx="2438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tx2"/>
              </a:buClr>
              <a:buSzPct val="75000"/>
              <a:buFont typeface="Wingdings" charset="0"/>
              <a:buNone/>
            </a:pPr>
            <a:r>
              <a:rPr kumimoji="1" lang="en-US" altLang="ko-KR" sz="2000">
                <a:latin typeface="FrizQuadrata" charset="0"/>
                <a:ea typeface="DotumChe" charset="0"/>
                <a:cs typeface="DotumChe" charset="0"/>
              </a:rPr>
              <a:t>Cannot move anywhere (No ICR)</a:t>
            </a:r>
          </a:p>
        </p:txBody>
      </p:sp>
      <p:sp>
        <p:nvSpPr>
          <p:cNvPr id="1003533" name="Text Box 13"/>
          <p:cNvSpPr txBox="1">
            <a:spLocks noChangeArrowheads="1"/>
          </p:cNvSpPr>
          <p:nvPr/>
        </p:nvSpPr>
        <p:spPr bwMode="auto">
          <a:xfrm>
            <a:off x="6477000" y="2667000"/>
            <a:ext cx="198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tx2"/>
              </a:buClr>
              <a:buSzPct val="75000"/>
              <a:buFont typeface="Wingdings" charset="0"/>
              <a:buNone/>
            </a:pPr>
            <a:r>
              <a:rPr kumimoji="1" lang="en-US" altLang="ko-KR" sz="2000">
                <a:latin typeface="FrizQuadrata" charset="0"/>
                <a:ea typeface="DotumChe" charset="0"/>
                <a:cs typeface="DotumChe" charset="0"/>
              </a:rPr>
              <a:t>Fixed arc motion (Only one ICR)</a:t>
            </a:r>
          </a:p>
        </p:txBody>
      </p:sp>
      <p:sp>
        <p:nvSpPr>
          <p:cNvPr id="1003534" name="Text Box 14"/>
          <p:cNvSpPr txBox="1">
            <a:spLocks noChangeArrowheads="1"/>
          </p:cNvSpPr>
          <p:nvPr/>
        </p:nvSpPr>
        <p:spPr bwMode="auto">
          <a:xfrm>
            <a:off x="1828800" y="5029200"/>
            <a:ext cx="2209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tx2"/>
              </a:buClr>
              <a:buSzPct val="75000"/>
              <a:buFont typeface="Wingdings" charset="0"/>
              <a:buNone/>
            </a:pPr>
            <a:r>
              <a:rPr kumimoji="1" lang="en-US" altLang="ko-KR" sz="2000">
                <a:latin typeface="FrizQuadrata" charset="0"/>
                <a:ea typeface="DotumChe" charset="0"/>
                <a:cs typeface="DotumChe" charset="0"/>
              </a:rPr>
              <a:t>Variable arc motion (line of  ICRs)</a:t>
            </a:r>
          </a:p>
        </p:txBody>
      </p:sp>
      <p:sp>
        <p:nvSpPr>
          <p:cNvPr id="1003535" name="Text Box 15"/>
          <p:cNvSpPr txBox="1">
            <a:spLocks noChangeArrowheads="1"/>
          </p:cNvSpPr>
          <p:nvPr/>
        </p:nvSpPr>
        <p:spPr bwMode="auto">
          <a:xfrm>
            <a:off x="6553200" y="4800600"/>
            <a:ext cx="25146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tx2"/>
              </a:buClr>
              <a:buSzPct val="75000"/>
              <a:buFont typeface="Wingdings" charset="0"/>
              <a:buNone/>
            </a:pPr>
            <a:r>
              <a:rPr kumimoji="1" lang="en-US" altLang="ko-KR" sz="2000" dirty="0">
                <a:latin typeface="FrizQuadrata" charset="0"/>
                <a:ea typeface="DotumChe" charset="0"/>
                <a:cs typeface="DotumChe" charset="0"/>
              </a:rPr>
              <a:t>Fully free motion</a:t>
            </a:r>
          </a:p>
          <a:p>
            <a:pPr eaLnBrk="0" hangingPunct="0">
              <a:spcBef>
                <a:spcPct val="50000"/>
              </a:spcBef>
              <a:buClr>
                <a:schemeClr val="tx2"/>
              </a:buClr>
              <a:buSzPct val="75000"/>
              <a:buFont typeface="Wingdings" charset="0"/>
              <a:buNone/>
            </a:pPr>
            <a:r>
              <a:rPr kumimoji="1" lang="en-US" altLang="ko-KR" sz="2000" dirty="0" smtClean="0">
                <a:latin typeface="FrizQuadrata" charset="0"/>
                <a:ea typeface="DotumChe" charset="0"/>
                <a:cs typeface="DotumChe" charset="0"/>
              </a:rPr>
              <a:t>(ICR </a:t>
            </a:r>
            <a:r>
              <a:rPr kumimoji="1" lang="en-US" altLang="ko-KR" sz="2000" dirty="0">
                <a:latin typeface="FrizQuadrata" charset="0"/>
                <a:ea typeface="DotumChe" charset="0"/>
                <a:cs typeface="DotumChe" charset="0"/>
              </a:rPr>
              <a:t>can be located   at any position)</a:t>
            </a:r>
          </a:p>
        </p:txBody>
      </p:sp>
    </p:spTree>
    <p:extLst>
      <p:ext uri="{BB962C8B-B14F-4D97-AF65-F5344CB8AC3E}">
        <p14:creationId xmlns:p14="http://schemas.microsoft.com/office/powerpoint/2010/main" val="24296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131"/>
    </mc:Choice>
    <mc:Fallback xmlns="">
      <p:transition spd="slow" advTm="30813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688975"/>
          </a:xfrm>
        </p:spPr>
        <p:txBody>
          <a:bodyPr>
            <a:normAutofit fontScale="90000"/>
          </a:bodyPr>
          <a:lstStyle/>
          <a:p>
            <a:r>
              <a:rPr lang="en-US" altLang="ko-KR">
                <a:ea typeface="Gulim" charset="0"/>
                <a:cs typeface="Gulim" charset="0"/>
              </a:rPr>
              <a:t>Degree of Steerability</a:t>
            </a:r>
            <a:endParaRPr lang="en-US" altLang="ko-KR" sz="6000">
              <a:ea typeface="Gulim" charset="0"/>
              <a:cs typeface="Gulim" charset="0"/>
            </a:endParaRPr>
          </a:p>
        </p:txBody>
      </p:sp>
      <p:sp>
        <p:nvSpPr>
          <p:cNvPr id="1004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6373813" cy="1081088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altLang="ko-KR" sz="2000" dirty="0" smtClean="0">
                <a:latin typeface="FrizQuadrata" charset="0"/>
                <a:ea typeface="Gulim" charset="0"/>
                <a:cs typeface="Gulim" charset="0"/>
              </a:rPr>
              <a:t>The </a:t>
            </a:r>
            <a:r>
              <a:rPr lang="en-US" altLang="ko-KR" sz="2000" dirty="0">
                <a:latin typeface="FrizQuadrata" charset="0"/>
                <a:ea typeface="Gulim" charset="0"/>
                <a:cs typeface="Gulim" charset="0"/>
              </a:rPr>
              <a:t>number of centered </a:t>
            </a:r>
            <a:r>
              <a:rPr lang="en-US" altLang="ko-KR" sz="2000" dirty="0" err="1">
                <a:latin typeface="FrizQuadrata" charset="0"/>
                <a:ea typeface="Gulim" charset="0"/>
                <a:cs typeface="Gulim" charset="0"/>
              </a:rPr>
              <a:t>orientable</a:t>
            </a:r>
            <a:r>
              <a:rPr lang="en-US" altLang="ko-KR" sz="2000" dirty="0">
                <a:latin typeface="FrizQuadrata" charset="0"/>
                <a:ea typeface="Gulim" charset="0"/>
                <a:cs typeface="Gulim" charset="0"/>
              </a:rPr>
              <a:t> wheels that can be steered  independently in order to steer the </a:t>
            </a:r>
            <a:r>
              <a:rPr lang="en-US" altLang="ko-KR" sz="2000" dirty="0" smtClean="0">
                <a:latin typeface="FrizQuadrata" charset="0"/>
                <a:ea typeface="Gulim" charset="0"/>
                <a:cs typeface="Gulim" charset="0"/>
              </a:rPr>
              <a:t>robot</a:t>
            </a:r>
          </a:p>
          <a:p>
            <a:r>
              <a:rPr lang="en-US" altLang="ko-KR" sz="2000" dirty="0" smtClean="0">
                <a:latin typeface="FrizQuadrata" charset="0"/>
                <a:ea typeface="Gulim" charset="0"/>
                <a:cs typeface="Gulim" charset="0"/>
              </a:rPr>
              <a:t>Indirect impact on robot chassis pose</a:t>
            </a:r>
            <a:endParaRPr lang="en-US" altLang="ko-KR" sz="2000" dirty="0">
              <a:latin typeface="FrizQuadrata" charset="0"/>
              <a:ea typeface="Gulim" charset="0"/>
              <a:cs typeface="Gulim" charset="0"/>
            </a:endParaRPr>
          </a:p>
        </p:txBody>
      </p:sp>
      <p:sp>
        <p:nvSpPr>
          <p:cNvPr id="1004548" name="Rectangle 4"/>
          <p:cNvSpPr>
            <a:spLocks noChangeArrowheads="1"/>
          </p:cNvSpPr>
          <p:nvPr/>
        </p:nvSpPr>
        <p:spPr bwMode="auto">
          <a:xfrm>
            <a:off x="3124200" y="32004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ko-KR" sz="2000">
                <a:latin typeface="FrizQuadrata" charset="0"/>
                <a:ea typeface="Gulim" charset="0"/>
                <a:cs typeface="Gulim" charset="0"/>
              </a:rPr>
              <a:t>Degree of steerability :  0 </a:t>
            </a:r>
          </a:p>
        </p:txBody>
      </p:sp>
      <p:sp>
        <p:nvSpPr>
          <p:cNvPr id="1004549" name="Rectangle 5"/>
          <p:cNvSpPr>
            <a:spLocks noChangeArrowheads="1"/>
          </p:cNvSpPr>
          <p:nvPr/>
        </p:nvSpPr>
        <p:spPr bwMode="auto">
          <a:xfrm>
            <a:off x="5181600" y="60960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ko-KR" sz="2000">
                <a:latin typeface="FrizQuadrata" charset="0"/>
                <a:ea typeface="Gulim" charset="0"/>
                <a:cs typeface="Gulim" charset="0"/>
              </a:rPr>
              <a:t>Degree of steerability : 2</a:t>
            </a:r>
            <a:r>
              <a:rPr lang="en-US" altLang="ko-KR" sz="1600">
                <a:latin typeface="FrizQuadrata" charset="0"/>
                <a:ea typeface="Gulim" charset="0"/>
                <a:cs typeface="Gulim" charset="0"/>
              </a:rPr>
              <a:t> </a:t>
            </a:r>
          </a:p>
        </p:txBody>
      </p:sp>
      <p:graphicFrame>
        <p:nvGraphicFramePr>
          <p:cNvPr id="10045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579988"/>
              </p:ext>
            </p:extLst>
          </p:nvPr>
        </p:nvGraphicFramePr>
        <p:xfrm>
          <a:off x="4495800" y="2057400"/>
          <a:ext cx="106838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" name="비트맵 이미지" r:id="rId3" imgW="1819280" imgH="2076545" progId="Paint.Picture">
                  <p:embed/>
                </p:oleObj>
              </mc:Choice>
              <mc:Fallback>
                <p:oleObj name="비트맵 이미지" r:id="rId3" imgW="1819280" imgH="207654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057400"/>
                        <a:ext cx="1068388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45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321874"/>
              </p:ext>
            </p:extLst>
          </p:nvPr>
        </p:nvGraphicFramePr>
        <p:xfrm>
          <a:off x="3048000" y="2133600"/>
          <a:ext cx="1371600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" name="비트맵 이미지" r:id="rId5" imgW="2467229" imgH="2457438" progId="Paint.Picture">
                  <p:embed/>
                </p:oleObj>
              </mc:Choice>
              <mc:Fallback>
                <p:oleObj name="비트맵 이미지" r:id="rId5" imgW="2467229" imgH="245743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133600"/>
                        <a:ext cx="1371600" cy="114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45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44518"/>
              </p:ext>
            </p:extLst>
          </p:nvPr>
        </p:nvGraphicFramePr>
        <p:xfrm>
          <a:off x="228600" y="4953000"/>
          <a:ext cx="1447800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" name="비트맵 이미지" r:id="rId7" imgW="2267176" imgH="1733627" progId="Paint.Picture">
                  <p:embed/>
                </p:oleObj>
              </mc:Choice>
              <mc:Fallback>
                <p:oleObj name="비트맵 이미지" r:id="rId7" imgW="2267176" imgH="173362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953000"/>
                        <a:ext cx="1447800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455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263289"/>
              </p:ext>
            </p:extLst>
          </p:nvPr>
        </p:nvGraphicFramePr>
        <p:xfrm>
          <a:off x="381000" y="3505200"/>
          <a:ext cx="14478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6" name="비트맵 이미지" r:id="rId9" imgW="2572127" imgH="2572127" progId="Paint.Picture">
                  <p:embed/>
                </p:oleObj>
              </mc:Choice>
              <mc:Fallback>
                <p:oleObj name="비트맵 이미지" r:id="rId9" imgW="2572127" imgH="257212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505200"/>
                        <a:ext cx="14478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4554" name="Rectangle 10"/>
          <p:cNvSpPr>
            <a:spLocks noChangeArrowheads="1"/>
          </p:cNvSpPr>
          <p:nvPr/>
        </p:nvSpPr>
        <p:spPr bwMode="auto">
          <a:xfrm>
            <a:off x="152400" y="60960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ko-KR" sz="2000">
                <a:latin typeface="FrizQuadrata" charset="0"/>
                <a:ea typeface="Gulim" charset="0"/>
                <a:cs typeface="Gulim" charset="0"/>
              </a:rPr>
              <a:t>Degree of steerability : 1 </a:t>
            </a:r>
          </a:p>
        </p:txBody>
      </p:sp>
      <p:graphicFrame>
        <p:nvGraphicFramePr>
          <p:cNvPr id="1004555" name="Object 11"/>
          <p:cNvGraphicFramePr>
            <a:graphicFrameLocks noChangeAspect="1"/>
          </p:cNvGraphicFramePr>
          <p:nvPr/>
        </p:nvGraphicFramePr>
        <p:xfrm>
          <a:off x="5257800" y="4724400"/>
          <a:ext cx="1533525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7" name="비트맵 이미지" r:id="rId11" imgW="2609829" imgH="1771790" progId="Paint.Picture">
                  <p:embed/>
                </p:oleObj>
              </mc:Choice>
              <mc:Fallback>
                <p:oleObj name="비트맵 이미지" r:id="rId11" imgW="2609829" imgH="177179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724400"/>
                        <a:ext cx="1533525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4556" name="Text Box 12"/>
          <p:cNvSpPr txBox="1">
            <a:spLocks noChangeArrowheads="1"/>
          </p:cNvSpPr>
          <p:nvPr/>
        </p:nvSpPr>
        <p:spPr bwMode="auto">
          <a:xfrm>
            <a:off x="5715000" y="2209800"/>
            <a:ext cx="3352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charset="0"/>
              <a:buNone/>
            </a:pPr>
            <a:r>
              <a:rPr kumimoji="1" lang="en-US" altLang="ko-KR" sz="2000">
                <a:latin typeface="FrizQuadrata" charset="0"/>
                <a:ea typeface="DotumChe" charset="0"/>
                <a:cs typeface="DotumChe" charset="0"/>
              </a:rPr>
              <a:t>No centered orientable wheels</a:t>
            </a:r>
          </a:p>
        </p:txBody>
      </p:sp>
      <p:sp>
        <p:nvSpPr>
          <p:cNvPr id="1004557" name="Text Box 13"/>
          <p:cNvSpPr txBox="1">
            <a:spLocks noChangeArrowheads="1"/>
          </p:cNvSpPr>
          <p:nvPr/>
        </p:nvSpPr>
        <p:spPr bwMode="auto">
          <a:xfrm>
            <a:off x="1981200" y="4191000"/>
            <a:ext cx="2743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charset="0"/>
              <a:buNone/>
            </a:pPr>
            <a:r>
              <a:rPr kumimoji="1" lang="en-US" altLang="ko-KR" sz="2000" dirty="0">
                <a:latin typeface="FrizQuadrata" charset="0"/>
                <a:ea typeface="DotumChe" charset="0"/>
                <a:cs typeface="DotumChe" charset="0"/>
              </a:rPr>
              <a:t>One centered </a:t>
            </a:r>
            <a:r>
              <a:rPr kumimoji="1" lang="en-US" altLang="ko-KR" sz="2000" dirty="0" err="1">
                <a:latin typeface="FrizQuadrata" charset="0"/>
                <a:ea typeface="DotumChe" charset="0"/>
                <a:cs typeface="DotumChe" charset="0"/>
              </a:rPr>
              <a:t>orientable</a:t>
            </a:r>
            <a:r>
              <a:rPr kumimoji="1" lang="en-US" altLang="ko-KR" sz="2000" dirty="0">
                <a:latin typeface="FrizQuadrata" charset="0"/>
                <a:ea typeface="DotumChe" charset="0"/>
                <a:cs typeface="DotumChe" charset="0"/>
              </a:rPr>
              <a:t> wheel</a:t>
            </a:r>
            <a:r>
              <a:rPr kumimoji="1" lang="en-US" altLang="ko-KR" sz="1600" dirty="0">
                <a:latin typeface="FrizQuadrata" charset="0"/>
                <a:ea typeface="DotumChe" charset="0"/>
                <a:cs typeface="DotumChe" charset="0"/>
              </a:rPr>
              <a:t> </a:t>
            </a:r>
            <a:endParaRPr kumimoji="1" lang="en-US" altLang="ko-KR" dirty="0">
              <a:latin typeface="FrizQuadrata" charset="0"/>
              <a:ea typeface="DotumChe" charset="0"/>
              <a:cs typeface="DotumChe" charset="0"/>
            </a:endParaRPr>
          </a:p>
        </p:txBody>
      </p:sp>
      <p:sp>
        <p:nvSpPr>
          <p:cNvPr id="1004558" name="Text Box 14"/>
          <p:cNvSpPr txBox="1">
            <a:spLocks noChangeArrowheads="1"/>
          </p:cNvSpPr>
          <p:nvPr/>
        </p:nvSpPr>
        <p:spPr bwMode="auto">
          <a:xfrm>
            <a:off x="1905000" y="4989513"/>
            <a:ext cx="23622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charset="0"/>
              <a:buNone/>
            </a:pPr>
            <a:r>
              <a:rPr kumimoji="1" lang="en-US" altLang="ko-KR" sz="2000">
                <a:latin typeface="FrizQuadrata" charset="0"/>
                <a:ea typeface="DotumChe" charset="0"/>
                <a:cs typeface="DotumChe" charset="0"/>
              </a:rPr>
              <a:t>Two mutually dependent centered orientable wheels </a:t>
            </a:r>
          </a:p>
        </p:txBody>
      </p:sp>
      <p:sp>
        <p:nvSpPr>
          <p:cNvPr id="1004559" name="Text Box 15"/>
          <p:cNvSpPr txBox="1">
            <a:spLocks noChangeArrowheads="1"/>
          </p:cNvSpPr>
          <p:nvPr/>
        </p:nvSpPr>
        <p:spPr bwMode="auto">
          <a:xfrm>
            <a:off x="6858000" y="4884738"/>
            <a:ext cx="22098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charset="0"/>
              <a:buNone/>
            </a:pPr>
            <a:r>
              <a:rPr kumimoji="1" lang="en-US" altLang="ko-KR" sz="2000">
                <a:latin typeface="FrizQuadrata" charset="0"/>
                <a:ea typeface="DotumChe" charset="0"/>
                <a:cs typeface="DotumChe" charset="0"/>
              </a:rPr>
              <a:t>Two mutually independent centered orientable wheels </a:t>
            </a:r>
          </a:p>
        </p:txBody>
      </p:sp>
    </p:spTree>
    <p:extLst>
      <p:ext uri="{BB962C8B-B14F-4D97-AF65-F5344CB8AC3E}">
        <p14:creationId xmlns:p14="http://schemas.microsoft.com/office/powerpoint/2010/main" val="130027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969"/>
    </mc:Choice>
    <mc:Fallback xmlns="">
      <p:transition spd="slow" advTm="12796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Gulim" charset="0"/>
                <a:cs typeface="Gulim" charset="0"/>
              </a:rPr>
              <a:t> Degree of Maneuverability</a:t>
            </a:r>
          </a:p>
        </p:txBody>
      </p:sp>
      <p:sp>
        <p:nvSpPr>
          <p:cNvPr id="10055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2057400"/>
            <a:ext cx="6019800" cy="762000"/>
          </a:xfrm>
          <a:noFill/>
          <a:ln/>
        </p:spPr>
        <p:txBody>
          <a:bodyPr lIns="92075" tIns="46038" rIns="92075" bIns="46038">
            <a:normAutofit fontScale="85000" lnSpcReduction="20000"/>
          </a:bodyPr>
          <a:lstStyle/>
          <a:p>
            <a:pPr>
              <a:buFontTx/>
              <a:buNone/>
            </a:pPr>
            <a:r>
              <a:rPr lang="en-US" altLang="ko-KR" sz="1800" dirty="0">
                <a:latin typeface="FrizQuadrata" charset="0"/>
                <a:ea typeface="Gulim" charset="0"/>
                <a:cs typeface="Gulim" charset="0"/>
              </a:rPr>
              <a:t> Degree of Mobility           3       2       2       1       1</a:t>
            </a:r>
          </a:p>
          <a:p>
            <a:pPr>
              <a:buFontTx/>
              <a:buNone/>
            </a:pPr>
            <a:r>
              <a:rPr lang="en-US" altLang="ko-KR" sz="1800" dirty="0">
                <a:latin typeface="FrizQuadrata" charset="0"/>
                <a:ea typeface="Gulim" charset="0"/>
                <a:cs typeface="Gulim" charset="0"/>
              </a:rPr>
              <a:t>Degree of </a:t>
            </a:r>
            <a:r>
              <a:rPr lang="en-US" altLang="ko-KR" sz="1800" dirty="0" err="1">
                <a:latin typeface="FrizQuadrata" charset="0"/>
                <a:ea typeface="Gulim" charset="0"/>
                <a:cs typeface="Gulim" charset="0"/>
              </a:rPr>
              <a:t>Steerability</a:t>
            </a:r>
            <a:r>
              <a:rPr lang="en-US" altLang="ko-KR" sz="1800" dirty="0">
                <a:latin typeface="FrizQuadrata" charset="0"/>
                <a:ea typeface="Gulim" charset="0"/>
                <a:cs typeface="Gulim" charset="0"/>
              </a:rPr>
              <a:t>      </a:t>
            </a:r>
            <a:r>
              <a:rPr lang="en-US" altLang="ko-KR" sz="1800" dirty="0" smtClean="0">
                <a:latin typeface="FrizQuadrata" charset="0"/>
                <a:ea typeface="Gulim" charset="0"/>
                <a:cs typeface="Gulim" charset="0"/>
              </a:rPr>
              <a:t> 0       </a:t>
            </a:r>
            <a:r>
              <a:rPr lang="en-US" altLang="ko-KR" sz="1800" dirty="0">
                <a:latin typeface="FrizQuadrata" charset="0"/>
                <a:ea typeface="Gulim" charset="0"/>
                <a:cs typeface="Gulim" charset="0"/>
              </a:rPr>
              <a:t>0       1       1       2 </a:t>
            </a:r>
          </a:p>
          <a:p>
            <a:pPr>
              <a:buFontTx/>
              <a:buNone/>
            </a:pPr>
            <a:r>
              <a:rPr lang="en-US" altLang="ko-KR" sz="1600" dirty="0">
                <a:latin typeface="FrizQuadrata" charset="0"/>
                <a:ea typeface="Gulim" charset="0"/>
                <a:cs typeface="Gulim" charset="0"/>
              </a:rPr>
              <a:t> </a:t>
            </a:r>
          </a:p>
        </p:txBody>
      </p:sp>
      <p:grpSp>
        <p:nvGrpSpPr>
          <p:cNvPr id="1005572" name="Group 4"/>
          <p:cNvGrpSpPr>
            <a:grpSpLocks/>
          </p:cNvGrpSpPr>
          <p:nvPr/>
        </p:nvGrpSpPr>
        <p:grpSpPr bwMode="auto">
          <a:xfrm>
            <a:off x="1524000" y="1981200"/>
            <a:ext cx="4800600" cy="685800"/>
            <a:chOff x="864" y="1536"/>
            <a:chExt cx="3120" cy="480"/>
          </a:xfrm>
        </p:grpSpPr>
        <p:sp>
          <p:nvSpPr>
            <p:cNvPr id="1005573" name="Line 5"/>
            <p:cNvSpPr>
              <a:spLocks noChangeShapeType="1"/>
            </p:cNvSpPr>
            <p:nvPr/>
          </p:nvSpPr>
          <p:spPr bwMode="auto">
            <a:xfrm>
              <a:off x="864" y="1536"/>
              <a:ext cx="31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5574" name="Line 6"/>
            <p:cNvSpPr>
              <a:spLocks noChangeShapeType="1"/>
            </p:cNvSpPr>
            <p:nvPr/>
          </p:nvSpPr>
          <p:spPr bwMode="auto">
            <a:xfrm>
              <a:off x="864" y="2016"/>
              <a:ext cx="31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5575" name="Line 7"/>
            <p:cNvSpPr>
              <a:spLocks noChangeShapeType="1"/>
            </p:cNvSpPr>
            <p:nvPr/>
          </p:nvSpPr>
          <p:spPr bwMode="auto">
            <a:xfrm>
              <a:off x="864" y="1536"/>
              <a:ext cx="0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5576" name="Line 8"/>
            <p:cNvSpPr>
              <a:spLocks noChangeShapeType="1"/>
            </p:cNvSpPr>
            <p:nvPr/>
          </p:nvSpPr>
          <p:spPr bwMode="auto">
            <a:xfrm>
              <a:off x="2304" y="1536"/>
              <a:ext cx="0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5577" name="Line 9"/>
            <p:cNvSpPr>
              <a:spLocks noChangeShapeType="1"/>
            </p:cNvSpPr>
            <p:nvPr/>
          </p:nvSpPr>
          <p:spPr bwMode="auto">
            <a:xfrm>
              <a:off x="2640" y="1536"/>
              <a:ext cx="0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5578" name="Line 10"/>
            <p:cNvSpPr>
              <a:spLocks noChangeShapeType="1"/>
            </p:cNvSpPr>
            <p:nvPr/>
          </p:nvSpPr>
          <p:spPr bwMode="auto">
            <a:xfrm>
              <a:off x="2976" y="1536"/>
              <a:ext cx="0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5579" name="Line 11"/>
            <p:cNvSpPr>
              <a:spLocks noChangeShapeType="1"/>
            </p:cNvSpPr>
            <p:nvPr/>
          </p:nvSpPr>
          <p:spPr bwMode="auto">
            <a:xfrm>
              <a:off x="3312" y="1536"/>
              <a:ext cx="0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5580" name="Line 12"/>
            <p:cNvSpPr>
              <a:spLocks noChangeShapeType="1"/>
            </p:cNvSpPr>
            <p:nvPr/>
          </p:nvSpPr>
          <p:spPr bwMode="auto">
            <a:xfrm>
              <a:off x="3648" y="1536"/>
              <a:ext cx="0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5581" name="Line 13"/>
            <p:cNvSpPr>
              <a:spLocks noChangeShapeType="1"/>
            </p:cNvSpPr>
            <p:nvPr/>
          </p:nvSpPr>
          <p:spPr bwMode="auto">
            <a:xfrm>
              <a:off x="3984" y="1536"/>
              <a:ext cx="0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5582" name="Line 14"/>
            <p:cNvSpPr>
              <a:spLocks noChangeShapeType="1"/>
            </p:cNvSpPr>
            <p:nvPr/>
          </p:nvSpPr>
          <p:spPr bwMode="auto">
            <a:xfrm>
              <a:off x="864" y="1776"/>
              <a:ext cx="31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05583" name="Rectangle 15"/>
          <p:cNvSpPr>
            <a:spLocks noChangeArrowheads="1"/>
          </p:cNvSpPr>
          <p:nvPr/>
        </p:nvSpPr>
        <p:spPr bwMode="auto">
          <a:xfrm>
            <a:off x="990600" y="1143000"/>
            <a:ext cx="7010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ko-KR" sz="2000">
                <a:latin typeface="FrizQuadrata" charset="0"/>
                <a:ea typeface="Gulim" charset="0"/>
                <a:cs typeface="Gulim" charset="0"/>
              </a:rPr>
              <a:t>The overall degrees of freedom that a robot can manipulate</a:t>
            </a:r>
            <a:r>
              <a:rPr lang="en-US" altLang="ko-KR">
                <a:latin typeface="FrizQuadrata" charset="0"/>
                <a:ea typeface="Gulim" charset="0"/>
                <a:cs typeface="Gulim" charset="0"/>
              </a:rPr>
              <a:t>:</a:t>
            </a:r>
          </a:p>
          <a:p>
            <a:pPr marL="742950" lvl="1" indent="-285750">
              <a:spcBef>
                <a:spcPct val="20000"/>
              </a:spcBef>
            </a:pPr>
            <a:endParaRPr lang="en-US" altLang="ko-KR" sz="1600">
              <a:latin typeface="FrizQuadrata" charset="0"/>
              <a:ea typeface="Gulim" charset="0"/>
              <a:cs typeface="Gulim" charset="0"/>
            </a:endParaRPr>
          </a:p>
        </p:txBody>
      </p:sp>
      <p:pic>
        <p:nvPicPr>
          <p:cNvPr id="1005584" name="Picture 16" descr="타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105150"/>
            <a:ext cx="563880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5585" name="Rectangle 17"/>
          <p:cNvSpPr>
            <a:spLocks noChangeArrowheads="1"/>
          </p:cNvSpPr>
          <p:nvPr/>
        </p:nvSpPr>
        <p:spPr bwMode="auto">
          <a:xfrm>
            <a:off x="1066800" y="2895600"/>
            <a:ext cx="7391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ko-KR" dirty="0">
                <a:latin typeface="FrizQuadrata" charset="0"/>
                <a:ea typeface="Gulim" charset="0"/>
                <a:cs typeface="Gulim" charset="0"/>
              </a:rPr>
              <a:t>Examples of robot types </a:t>
            </a:r>
            <a:r>
              <a:rPr lang="en-US" altLang="ko-KR" sz="1600" dirty="0">
                <a:latin typeface="FrizQuadrata" charset="0"/>
                <a:ea typeface="Gulim" charset="0"/>
                <a:cs typeface="Gulim" charset="0"/>
              </a:rPr>
              <a:t>(degree of mobility, degree of  </a:t>
            </a:r>
            <a:r>
              <a:rPr lang="en-US" altLang="ko-KR" sz="1600" dirty="0" err="1">
                <a:latin typeface="FrizQuadrata" charset="0"/>
                <a:ea typeface="Gulim" charset="0"/>
                <a:cs typeface="Gulim" charset="0"/>
              </a:rPr>
              <a:t>steerability</a:t>
            </a:r>
            <a:r>
              <a:rPr lang="en-US" altLang="ko-KR" sz="1600" dirty="0">
                <a:latin typeface="FrizQuadrata" charset="0"/>
                <a:ea typeface="Gulim" charset="0"/>
                <a:cs typeface="Gulim" charset="0"/>
              </a:rPr>
              <a:t>)</a:t>
            </a:r>
          </a:p>
        </p:txBody>
      </p:sp>
      <p:graphicFrame>
        <p:nvGraphicFramePr>
          <p:cNvPr id="1005586" name="Object 18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53614878"/>
              </p:ext>
            </p:extLst>
          </p:nvPr>
        </p:nvGraphicFramePr>
        <p:xfrm>
          <a:off x="2971800" y="1524000"/>
          <a:ext cx="1447800" cy="413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Equation" r:id="rId4" imgW="799920" imgH="228600" progId="Equation.3">
                  <p:embed/>
                </p:oleObj>
              </mc:Choice>
              <mc:Fallback>
                <p:oleObj name="Equation" r:id="rId4" imgW="799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524000"/>
                        <a:ext cx="1447800" cy="4136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2340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5C59E-1BC8-7344-9424-8CC7BBFAFEF0}" type="slidenum">
              <a:rPr lang="en-US"/>
              <a:pPr/>
              <a:t>14</a:t>
            </a:fld>
            <a:endParaRPr lang="en-US"/>
          </a:p>
        </p:txBody>
      </p:sp>
      <p:sp>
        <p:nvSpPr>
          <p:cNvPr id="100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Degree of Maneuverability</a:t>
            </a:r>
          </a:p>
        </p:txBody>
      </p:sp>
      <p:pic>
        <p:nvPicPr>
          <p:cNvPr id="1006595" name="Picture 3" descr="degree-manup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514600"/>
            <a:ext cx="8915400" cy="3235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graphicFrame>
        <p:nvGraphicFramePr>
          <p:cNvPr id="1006596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44168254"/>
              </p:ext>
            </p:extLst>
          </p:nvPr>
        </p:nvGraphicFramePr>
        <p:xfrm>
          <a:off x="2438400" y="1905000"/>
          <a:ext cx="287655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Equation" r:id="rId5" imgW="799920" imgH="228600" progId="Equation.3">
                  <p:embed/>
                </p:oleObj>
              </mc:Choice>
              <mc:Fallback>
                <p:oleObj name="Equation" r:id="rId5" imgW="799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905000"/>
                        <a:ext cx="2876550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237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634"/>
    </mc:Choice>
    <mc:Fallback xmlns="">
      <p:transition spd="slow" advTm="25363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US" dirty="0" smtClean="0"/>
              <a:t>There is no ideal drive configuration that simultaneously maximizes stability, maneuverability, and controllability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Example: typically inverse correlation between controllability and maneuverability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2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917"/>
    </mc:Choice>
    <mc:Fallback xmlns="">
      <p:transition spd="slow" advTm="4991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Holonomic</a:t>
            </a:r>
            <a:r>
              <a:rPr lang="en-US" dirty="0" smtClean="0"/>
              <a:t> Robots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Holonomic</a:t>
            </a:r>
            <a:r>
              <a:rPr lang="en-US" dirty="0" smtClean="0"/>
              <a:t> kinematic constraint can be expressed as explicit function of position variables only</a:t>
            </a:r>
          </a:p>
          <a:p>
            <a:r>
              <a:rPr lang="en-US" dirty="0" smtClean="0"/>
              <a:t>Non-</a:t>
            </a:r>
            <a:r>
              <a:rPr lang="en-US" dirty="0" err="1" smtClean="0"/>
              <a:t>holonomic</a:t>
            </a:r>
            <a:r>
              <a:rPr lang="en-US" dirty="0" smtClean="0"/>
              <a:t> constraint requires addition information</a:t>
            </a:r>
          </a:p>
          <a:p>
            <a:r>
              <a:rPr lang="en-US" dirty="0" smtClean="0"/>
              <a:t>Fixed/steered standard wheels impose non-</a:t>
            </a:r>
            <a:r>
              <a:rPr lang="en-US" dirty="0" err="1" smtClean="0"/>
              <a:t>holonomic</a:t>
            </a:r>
            <a:r>
              <a:rPr lang="en-US" dirty="0" smtClean="0"/>
              <a:t> constraints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288971"/>
            <a:ext cx="2540000" cy="256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6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151"/>
    </mc:Choice>
    <mc:Fallback xmlns="">
      <p:transition spd="slow" advTm="8615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Holonomicity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If the </a:t>
            </a:r>
            <a:r>
              <a:rPr lang="en-US" b="1" dirty="0"/>
              <a:t>controllable</a:t>
            </a:r>
            <a:r>
              <a:rPr lang="en-US" dirty="0"/>
              <a:t> degrees of freedom is </a:t>
            </a:r>
            <a:r>
              <a:rPr lang="en-US" b="1" dirty="0"/>
              <a:t>equal</a:t>
            </a:r>
            <a:r>
              <a:rPr lang="en-US" dirty="0"/>
              <a:t> to the </a:t>
            </a:r>
            <a:r>
              <a:rPr lang="en-US" b="1" dirty="0"/>
              <a:t>total</a:t>
            </a:r>
            <a:r>
              <a:rPr lang="en-US" dirty="0"/>
              <a:t> degrees of freedom then the robot is said to be </a:t>
            </a:r>
            <a:r>
              <a:rPr lang="en-US" b="1" dirty="0" err="1" smtClean="0">
                <a:solidFill>
                  <a:srgbClr val="FF0000"/>
                </a:solidFill>
              </a:rPr>
              <a:t>holonomic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/>
              <a:t>Holonomic</a:t>
            </a:r>
            <a:r>
              <a:rPr lang="en-US" dirty="0"/>
              <a:t> </a:t>
            </a:r>
            <a:r>
              <a:rPr lang="en-US" dirty="0" smtClean="0"/>
              <a:t>constraints reduce </a:t>
            </a:r>
            <a:r>
              <a:rPr lang="en-US" dirty="0"/>
              <a:t>the number of degrees of freedom of the system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the </a:t>
            </a:r>
            <a:r>
              <a:rPr lang="en-US" b="1" dirty="0"/>
              <a:t>controllable</a:t>
            </a:r>
            <a:r>
              <a:rPr lang="en-US" dirty="0"/>
              <a:t> degrees of freedom are </a:t>
            </a:r>
            <a:r>
              <a:rPr lang="en-US" b="1" dirty="0"/>
              <a:t>less</a:t>
            </a:r>
            <a:r>
              <a:rPr lang="en-US" dirty="0"/>
              <a:t> than the total degrees of freedom it is </a:t>
            </a:r>
            <a:r>
              <a:rPr lang="en-US" b="1" dirty="0">
                <a:solidFill>
                  <a:srgbClr val="FF0000"/>
                </a:solidFill>
              </a:rPr>
              <a:t>non-</a:t>
            </a:r>
            <a:r>
              <a:rPr lang="en-US" b="1" dirty="0" err="1" smtClean="0">
                <a:solidFill>
                  <a:srgbClr val="FF0000"/>
                </a:solidFill>
              </a:rPr>
              <a:t>holonomic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robot is considered to be </a:t>
            </a:r>
            <a:r>
              <a:rPr lang="en-US" b="1" dirty="0"/>
              <a:t>redundant</a:t>
            </a:r>
            <a:r>
              <a:rPr lang="en-US" dirty="0"/>
              <a:t> if it has </a:t>
            </a:r>
            <a:r>
              <a:rPr lang="en-US" b="1" dirty="0"/>
              <a:t>more</a:t>
            </a:r>
            <a:r>
              <a:rPr lang="en-US" dirty="0"/>
              <a:t> controllable degrees of freedom than degrees of freedom in its task </a:t>
            </a:r>
            <a:r>
              <a:rPr lang="en-US" dirty="0" smtClean="0"/>
              <a:t>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712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 </a:t>
            </a:r>
            <a:r>
              <a:rPr lang="en-US" dirty="0" err="1" smtClean="0"/>
              <a:t>holonomic</a:t>
            </a:r>
            <a:r>
              <a:rPr lang="en-US" dirty="0" smtClean="0"/>
              <a:t> constraints?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How many independent motions can our turtlebot robot produce?</a:t>
            </a:r>
          </a:p>
          <a:p>
            <a:pPr lvl="1"/>
            <a:r>
              <a:rPr lang="en-US" dirty="0" smtClean="0"/>
              <a:t>2 at the most</a:t>
            </a:r>
          </a:p>
          <a:p>
            <a:pPr lvl="1"/>
            <a:endParaRPr lang="en-US" dirty="0"/>
          </a:p>
          <a:p>
            <a:r>
              <a:rPr lang="en-US" dirty="0" smtClean="0"/>
              <a:t>How many DOF in the task space does the robot need to control?</a:t>
            </a:r>
          </a:p>
          <a:p>
            <a:pPr lvl="1"/>
            <a:r>
              <a:rPr lang="en-US" dirty="0" smtClean="0"/>
              <a:t>3 DOF</a:t>
            </a:r>
          </a:p>
          <a:p>
            <a:pPr lvl="1"/>
            <a:endParaRPr lang="en-US" dirty="0"/>
          </a:p>
          <a:p>
            <a:r>
              <a:rPr lang="en-US" dirty="0" smtClean="0"/>
              <a:t>The difference implies that our system has </a:t>
            </a:r>
            <a:r>
              <a:rPr lang="en-US" dirty="0" err="1" smtClean="0"/>
              <a:t>holonomic</a:t>
            </a:r>
            <a:r>
              <a:rPr lang="en-US" dirty="0" smtClean="0"/>
              <a:t> constraints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058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9ABC3-064A-3B45-A5A1-37F9DC817146}" type="slidenum">
              <a:rPr lang="en-US"/>
              <a:pPr/>
              <a:t>19</a:t>
            </a:fld>
            <a:endParaRPr lang="en-US"/>
          </a:p>
        </p:txBody>
      </p:sp>
      <p:sp>
        <p:nvSpPr>
          <p:cNvPr id="89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Non-holonomic constraint</a:t>
            </a:r>
          </a:p>
        </p:txBody>
      </p:sp>
      <p:sp>
        <p:nvSpPr>
          <p:cNvPr id="899076" name="Rectangle 4"/>
          <p:cNvSpPr>
            <a:spLocks noChangeArrowheads="1"/>
          </p:cNvSpPr>
          <p:nvPr/>
        </p:nvSpPr>
        <p:spPr bwMode="auto">
          <a:xfrm>
            <a:off x="762000" y="2209800"/>
            <a:ext cx="7573307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chemeClr val="accent2"/>
                </a:solidFill>
                <a:latin typeface="Times New Roman" charset="0"/>
              </a:rPr>
              <a:t>So what does that mean?</a:t>
            </a:r>
            <a:r>
              <a:rPr lang="en-US" sz="2400" b="1" dirty="0">
                <a:solidFill>
                  <a:schemeClr val="accent2"/>
                </a:solidFill>
                <a:latin typeface="Times New Roman" charset="0"/>
              </a:rPr>
              <a:t/>
            </a:r>
            <a:br>
              <a:rPr lang="en-US" sz="2400" b="1" dirty="0">
                <a:solidFill>
                  <a:schemeClr val="accent2"/>
                </a:solidFill>
                <a:latin typeface="Times New Roman" charset="0"/>
              </a:rPr>
            </a:br>
            <a:r>
              <a:rPr lang="en-US" sz="2400" b="1" dirty="0">
                <a:solidFill>
                  <a:schemeClr val="accent2"/>
                </a:solidFill>
                <a:latin typeface="Times New Roman" charset="0"/>
              </a:rPr>
              <a:t>	Your robot can move in some directions (forward</a:t>
            </a:r>
          </a:p>
          <a:p>
            <a:r>
              <a:rPr lang="en-US" sz="2400" b="1" dirty="0">
                <a:solidFill>
                  <a:schemeClr val="accent2"/>
                </a:solidFill>
                <a:latin typeface="Times New Roman" charset="0"/>
              </a:rPr>
              <a:t>and backward), but not others (sideward</a:t>
            </a:r>
            <a:r>
              <a:rPr lang="en-US" sz="2400" b="1" dirty="0" smtClean="0">
                <a:solidFill>
                  <a:schemeClr val="accent2"/>
                </a:solidFill>
                <a:latin typeface="Times New Roman" charset="0"/>
              </a:rPr>
              <a:t>)</a:t>
            </a:r>
            <a:endParaRPr lang="en-US" sz="2400" b="1" dirty="0">
              <a:solidFill>
                <a:schemeClr val="accent2"/>
              </a:solidFill>
              <a:latin typeface="Times New Roman" charset="0"/>
            </a:endParaRPr>
          </a:p>
        </p:txBody>
      </p:sp>
      <p:grpSp>
        <p:nvGrpSpPr>
          <p:cNvPr id="899079" name="Group 7"/>
          <p:cNvGrpSpPr>
            <a:grpSpLocks/>
          </p:cNvGrpSpPr>
          <p:nvPr/>
        </p:nvGrpSpPr>
        <p:grpSpPr bwMode="auto">
          <a:xfrm>
            <a:off x="304800" y="3505200"/>
            <a:ext cx="8458200" cy="2835275"/>
            <a:chOff x="192" y="1776"/>
            <a:chExt cx="5328" cy="1786"/>
          </a:xfrm>
        </p:grpSpPr>
        <p:pic>
          <p:nvPicPr>
            <p:cNvPr id="899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" y="1876"/>
              <a:ext cx="3951" cy="1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899077" name="AutoShape 5"/>
            <p:cNvSpPr>
              <a:spLocks noChangeArrowheads="1"/>
            </p:cNvSpPr>
            <p:nvPr/>
          </p:nvSpPr>
          <p:spPr bwMode="auto">
            <a:xfrm>
              <a:off x="192" y="1776"/>
              <a:ext cx="1824" cy="768"/>
            </a:xfrm>
            <a:prstGeom prst="wedgeRectCallout">
              <a:avLst>
                <a:gd name="adj1" fmla="val 61954"/>
                <a:gd name="adj2" fmla="val 4192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>
                  <a:latin typeface="Times New Roman" charset="0"/>
                </a:rPr>
                <a:t>The</a:t>
              </a:r>
              <a:r>
                <a:rPr lang="en-US">
                  <a:latin typeface="Times New Roman" charset="0"/>
                  <a:cs typeface="Times New Roman" charset="0"/>
                </a:rPr>
                <a:t> robot can instantly</a:t>
              </a:r>
            </a:p>
            <a:p>
              <a:r>
                <a:rPr lang="en-US">
                  <a:latin typeface="Times New Roman" charset="0"/>
                  <a:cs typeface="Times New Roman" charset="0"/>
                </a:rPr>
                <a:t>move forward and backward, </a:t>
              </a:r>
            </a:p>
            <a:p>
              <a:r>
                <a:rPr lang="en-US">
                  <a:latin typeface="Times New Roman" charset="0"/>
                  <a:cs typeface="Times New Roman" charset="0"/>
                </a:rPr>
                <a:t>but can not move sideward</a:t>
              </a:r>
              <a:endParaRPr lang="en-US" sz="2000">
                <a:latin typeface="Times New Roman" charset="0"/>
                <a:cs typeface="Times New Roman" charset="0"/>
              </a:endParaRPr>
            </a:p>
            <a:p>
              <a:r>
                <a:rPr lang="en-US" sz="2000">
                  <a:latin typeface="Times New Roman" charset="0"/>
                </a:rPr>
                <a:t> </a:t>
              </a:r>
            </a:p>
          </p:txBody>
        </p:sp>
        <p:sp>
          <p:nvSpPr>
            <p:cNvPr id="899078" name="AutoShape 6"/>
            <p:cNvSpPr>
              <a:spLocks noChangeArrowheads="1"/>
            </p:cNvSpPr>
            <p:nvPr/>
          </p:nvSpPr>
          <p:spPr bwMode="auto">
            <a:xfrm>
              <a:off x="4224" y="2016"/>
              <a:ext cx="1296" cy="672"/>
            </a:xfrm>
            <a:prstGeom prst="wedgeRoundRectCallout">
              <a:avLst>
                <a:gd name="adj1" fmla="val -45755"/>
                <a:gd name="adj2" fmla="val 80653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latin typeface="Times New Roman" charset="0"/>
                </a:rPr>
                <a:t>Parallel parking,</a:t>
              </a:r>
            </a:p>
            <a:p>
              <a:pPr algn="ctr"/>
              <a:r>
                <a:rPr lang="en-US">
                  <a:latin typeface="Times New Roman" charset="0"/>
                </a:rPr>
                <a:t>Series of maneuvers</a:t>
              </a:r>
              <a:endParaRPr lang="en-US" sz="2400">
                <a:latin typeface="Times New Roman" charset="0"/>
              </a:endParaRPr>
            </a:p>
          </p:txBody>
        </p:sp>
      </p:grpSp>
      <p:sp>
        <p:nvSpPr>
          <p:cNvPr id="899080" name="Text Box 8"/>
          <p:cNvSpPr txBox="1">
            <a:spLocks noChangeArrowheads="1"/>
          </p:cNvSpPr>
          <p:nvPr/>
        </p:nvSpPr>
        <p:spPr bwMode="auto">
          <a:xfrm>
            <a:off x="762000" y="1295400"/>
            <a:ext cx="5410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charset="0"/>
              </a:rPr>
              <a:t>A non-holonomic constraint is a constraint on the feasible </a:t>
            </a:r>
            <a:r>
              <a:rPr lang="en-US" sz="2000" b="1">
                <a:latin typeface="Times New Roman" charset="0"/>
              </a:rPr>
              <a:t>velocities</a:t>
            </a:r>
            <a:r>
              <a:rPr lang="en-US" sz="2000">
                <a:latin typeface="Times New Roman" charset="0"/>
              </a:rPr>
              <a:t> of a body</a:t>
            </a:r>
          </a:p>
        </p:txBody>
      </p:sp>
    </p:spTree>
    <p:extLst>
      <p:ext uri="{BB962C8B-B14F-4D97-AF65-F5344CB8AC3E}">
        <p14:creationId xmlns:p14="http://schemas.microsoft.com/office/powerpoint/2010/main" val="335958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67"/>
    </mc:Choice>
    <mc:Fallback xmlns="">
      <p:transition spd="slow" advTm="3306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IEEE Spectrum: Dutch Police Training Eagles to Take Down Drones</a:t>
            </a:r>
            <a:endParaRPr lang="en-US" dirty="0"/>
          </a:p>
        </p:txBody>
      </p:sp>
      <p:pic>
        <p:nvPicPr>
          <p:cNvPr id="5" name="Picture 4" descr="eagle-drone-620-145434415330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60500"/>
            <a:ext cx="78740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8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134"/>
    </mc:Choice>
    <mc:Fallback xmlns="">
      <p:transition spd="slow" advTm="22613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0ED6D-05CF-E046-B159-F78C75133788}" type="slidenum">
              <a:rPr lang="en-US"/>
              <a:pPr/>
              <a:t>20</a:t>
            </a:fld>
            <a:endParaRPr lang="en-US"/>
          </a:p>
        </p:txBody>
      </p:sp>
      <p:sp>
        <p:nvSpPr>
          <p:cNvPr id="89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Kinematic model for car-like robot</a:t>
            </a:r>
          </a:p>
        </p:txBody>
      </p:sp>
      <p:sp>
        <p:nvSpPr>
          <p:cNvPr id="8939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295400"/>
            <a:ext cx="6705600" cy="1371600"/>
          </a:xfrm>
        </p:spPr>
        <p:txBody>
          <a:bodyPr/>
          <a:lstStyle/>
          <a:p>
            <a:r>
              <a:rPr lang="en-US" sz="2800"/>
              <a:t>Control Input</a:t>
            </a:r>
          </a:p>
          <a:p>
            <a:r>
              <a:rPr lang="en-US" sz="2800"/>
              <a:t>Driving type: Forward wheel drive</a:t>
            </a:r>
          </a:p>
          <a:p>
            <a:endParaRPr lang="en-US" sz="2800"/>
          </a:p>
          <a:p>
            <a:endParaRPr lang="en-US" sz="2800"/>
          </a:p>
        </p:txBody>
      </p:sp>
      <p:graphicFrame>
        <p:nvGraphicFramePr>
          <p:cNvPr id="893978" name="Object 2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086600" y="4343400"/>
          <a:ext cx="36353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" name="Equation" r:id="rId4" imgW="152280" imgH="215640" progId="Equation.3">
                  <p:embed/>
                </p:oleObj>
              </mc:Choice>
              <mc:Fallback>
                <p:oleObj name="Equation" r:id="rId4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343400"/>
                        <a:ext cx="363538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3956" name="Rectangle 4"/>
          <p:cNvSpPr>
            <a:spLocks noChangeArrowheads="1"/>
          </p:cNvSpPr>
          <p:nvPr/>
        </p:nvSpPr>
        <p:spPr bwMode="auto">
          <a:xfrm rot="-1787332">
            <a:off x="2120900" y="4406900"/>
            <a:ext cx="1600200" cy="685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57" name="Line 5"/>
          <p:cNvSpPr>
            <a:spLocks noChangeShapeType="1"/>
          </p:cNvSpPr>
          <p:nvPr/>
        </p:nvSpPr>
        <p:spPr bwMode="auto">
          <a:xfrm>
            <a:off x="749300" y="6007100"/>
            <a:ext cx="449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58" name="Line 6"/>
          <p:cNvSpPr>
            <a:spLocks noChangeShapeType="1"/>
          </p:cNvSpPr>
          <p:nvPr/>
        </p:nvSpPr>
        <p:spPr bwMode="auto">
          <a:xfrm flipV="1">
            <a:off x="1282700" y="3263900"/>
            <a:ext cx="0" cy="3276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59" name="Rectangle 7"/>
          <p:cNvSpPr>
            <a:spLocks noChangeArrowheads="1"/>
          </p:cNvSpPr>
          <p:nvPr/>
        </p:nvSpPr>
        <p:spPr bwMode="auto">
          <a:xfrm rot="-1818482">
            <a:off x="2216150" y="4859338"/>
            <a:ext cx="22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0" name="Rectangle 8"/>
          <p:cNvSpPr>
            <a:spLocks noChangeArrowheads="1"/>
          </p:cNvSpPr>
          <p:nvPr/>
        </p:nvSpPr>
        <p:spPr bwMode="auto">
          <a:xfrm rot="-4263613">
            <a:off x="3206750" y="4325938"/>
            <a:ext cx="22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1" name="Rectangle 9"/>
          <p:cNvSpPr>
            <a:spLocks noChangeArrowheads="1"/>
          </p:cNvSpPr>
          <p:nvPr/>
        </p:nvSpPr>
        <p:spPr bwMode="auto">
          <a:xfrm rot="-1818482">
            <a:off x="2368550" y="5164138"/>
            <a:ext cx="22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 rot="-3883163">
            <a:off x="3359150" y="4630738"/>
            <a:ext cx="22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3" name="Line 11"/>
          <p:cNvSpPr>
            <a:spLocks noChangeShapeType="1"/>
          </p:cNvSpPr>
          <p:nvPr/>
        </p:nvSpPr>
        <p:spPr bwMode="auto">
          <a:xfrm flipV="1">
            <a:off x="2438400" y="3848100"/>
            <a:ext cx="2133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4" name="Line 12"/>
          <p:cNvSpPr>
            <a:spLocks noChangeShapeType="1"/>
          </p:cNvSpPr>
          <p:nvPr/>
        </p:nvSpPr>
        <p:spPr bwMode="auto">
          <a:xfrm>
            <a:off x="2438400" y="50673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5" name="Line 13"/>
          <p:cNvSpPr>
            <a:spLocks noChangeShapeType="1"/>
          </p:cNvSpPr>
          <p:nvPr/>
        </p:nvSpPr>
        <p:spPr bwMode="auto">
          <a:xfrm flipV="1">
            <a:off x="3416300" y="3441700"/>
            <a:ext cx="457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6" name="Text Box 14"/>
          <p:cNvSpPr txBox="1">
            <a:spLocks noChangeArrowheads="1"/>
          </p:cNvSpPr>
          <p:nvPr/>
        </p:nvSpPr>
        <p:spPr bwMode="auto">
          <a:xfrm>
            <a:off x="4711700" y="60833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charset="0"/>
              </a:rPr>
              <a:t>X</a:t>
            </a:r>
          </a:p>
        </p:txBody>
      </p:sp>
      <p:sp>
        <p:nvSpPr>
          <p:cNvPr id="893967" name="Text Box 15"/>
          <p:cNvSpPr txBox="1">
            <a:spLocks noChangeArrowheads="1"/>
          </p:cNvSpPr>
          <p:nvPr/>
        </p:nvSpPr>
        <p:spPr bwMode="auto">
          <a:xfrm>
            <a:off x="749300" y="34163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charset="0"/>
              </a:rPr>
              <a:t>Y</a:t>
            </a:r>
          </a:p>
        </p:txBody>
      </p:sp>
      <p:sp>
        <p:nvSpPr>
          <p:cNvPr id="893968" name="Arc 16"/>
          <p:cNvSpPr>
            <a:spLocks/>
          </p:cNvSpPr>
          <p:nvPr/>
        </p:nvSpPr>
        <p:spPr bwMode="auto">
          <a:xfrm>
            <a:off x="2705100" y="4914900"/>
            <a:ext cx="76200" cy="152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9" name="Arc 17"/>
          <p:cNvSpPr>
            <a:spLocks/>
          </p:cNvSpPr>
          <p:nvPr/>
        </p:nvSpPr>
        <p:spPr bwMode="auto">
          <a:xfrm>
            <a:off x="3568700" y="4178300"/>
            <a:ext cx="152400" cy="152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70" name="Text Box 18"/>
          <p:cNvSpPr txBox="1">
            <a:spLocks noChangeArrowheads="1"/>
          </p:cNvSpPr>
          <p:nvPr/>
        </p:nvSpPr>
        <p:spPr bwMode="auto">
          <a:xfrm>
            <a:off x="2743200" y="4711700"/>
            <a:ext cx="342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latin typeface="Times New Roman" charset="0"/>
                <a:sym typeface="Symbol" charset="0"/>
              </a:rPr>
              <a:t></a:t>
            </a:r>
          </a:p>
        </p:txBody>
      </p:sp>
      <p:sp>
        <p:nvSpPr>
          <p:cNvPr id="893971" name="Text Box 19"/>
          <p:cNvSpPr txBox="1">
            <a:spLocks noChangeArrowheads="1"/>
          </p:cNvSpPr>
          <p:nvPr/>
        </p:nvSpPr>
        <p:spPr bwMode="auto">
          <a:xfrm>
            <a:off x="3568700" y="3835400"/>
            <a:ext cx="396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latin typeface="Times New Roman" charset="0"/>
                <a:sym typeface="Symbol" charset="0"/>
              </a:rPr>
              <a:t></a:t>
            </a:r>
          </a:p>
        </p:txBody>
      </p:sp>
      <p:sp>
        <p:nvSpPr>
          <p:cNvPr id="893972" name="Arc 20"/>
          <p:cNvSpPr>
            <a:spLocks/>
          </p:cNvSpPr>
          <p:nvPr/>
        </p:nvSpPr>
        <p:spPr bwMode="auto">
          <a:xfrm rot="20564335" flipH="1">
            <a:off x="882650" y="4572000"/>
            <a:ext cx="4575175" cy="2209800"/>
          </a:xfrm>
          <a:custGeom>
            <a:avLst/>
            <a:gdLst>
              <a:gd name="G0" fmla="+- 0 0 0"/>
              <a:gd name="G1" fmla="+- 21599 0 0"/>
              <a:gd name="G2" fmla="+- 21600 0 0"/>
              <a:gd name="T0" fmla="*/ 177 w 17522"/>
              <a:gd name="T1" fmla="*/ 0 h 21599"/>
              <a:gd name="T2" fmla="*/ 17522 w 17522"/>
              <a:gd name="T3" fmla="*/ 8969 h 21599"/>
              <a:gd name="T4" fmla="*/ 0 w 17522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522" h="21599" fill="none" extrusionOk="0">
                <a:moveTo>
                  <a:pt x="177" y="-1"/>
                </a:moveTo>
                <a:cubicBezTo>
                  <a:pt x="7057" y="56"/>
                  <a:pt x="13499" y="3387"/>
                  <a:pt x="17522" y="8968"/>
                </a:cubicBezTo>
              </a:path>
              <a:path w="17522" h="21599" stroke="0" extrusionOk="0">
                <a:moveTo>
                  <a:pt x="177" y="-1"/>
                </a:moveTo>
                <a:cubicBezTo>
                  <a:pt x="7057" y="56"/>
                  <a:pt x="13499" y="3387"/>
                  <a:pt x="17522" y="8968"/>
                </a:cubicBezTo>
                <a:lnTo>
                  <a:pt x="0" y="21599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93973" name="Object 21"/>
          <p:cNvGraphicFramePr>
            <a:graphicFrameLocks noChangeAspect="1"/>
          </p:cNvGraphicFramePr>
          <p:nvPr/>
        </p:nvGraphicFramePr>
        <p:xfrm>
          <a:off x="5562600" y="3886200"/>
          <a:ext cx="1870075" cy="187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2" name="Equation" r:id="rId6" imgW="672840" imgH="672840" progId="Equation.3">
                  <p:embed/>
                </p:oleObj>
              </mc:Choice>
              <mc:Fallback>
                <p:oleObj name="Equation" r:id="rId6" imgW="67284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886200"/>
                        <a:ext cx="1870075" cy="187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3974" name="Object 22"/>
          <p:cNvGraphicFramePr>
            <a:graphicFrameLocks noChangeAspect="1"/>
          </p:cNvGraphicFramePr>
          <p:nvPr/>
        </p:nvGraphicFramePr>
        <p:xfrm>
          <a:off x="2870200" y="3378200"/>
          <a:ext cx="639763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3" name="Equation" r:id="rId8" imgW="266400" imgH="164880" progId="Equation.3">
                  <p:embed/>
                </p:oleObj>
              </mc:Choice>
              <mc:Fallback>
                <p:oleObj name="Equation" r:id="rId8" imgW="2664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200" y="3378200"/>
                        <a:ext cx="639763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3975" name="Oval 23"/>
          <p:cNvSpPr>
            <a:spLocks noChangeArrowheads="1"/>
          </p:cNvSpPr>
          <p:nvPr/>
        </p:nvSpPr>
        <p:spPr bwMode="auto">
          <a:xfrm>
            <a:off x="2387600" y="5029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76" name="AutoShape 24"/>
          <p:cNvSpPr>
            <a:spLocks noChangeArrowheads="1"/>
          </p:cNvSpPr>
          <p:nvPr/>
        </p:nvSpPr>
        <p:spPr bwMode="auto">
          <a:xfrm>
            <a:off x="2743200" y="3289300"/>
            <a:ext cx="825500" cy="508000"/>
          </a:xfrm>
          <a:prstGeom prst="wedgeRectCallout">
            <a:avLst>
              <a:gd name="adj1" fmla="val -87694"/>
              <a:gd name="adj2" fmla="val 299375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en-US" sz="2400" b="1">
              <a:latin typeface="Times New Roman" charset="0"/>
            </a:endParaRPr>
          </a:p>
        </p:txBody>
      </p:sp>
      <p:sp>
        <p:nvSpPr>
          <p:cNvPr id="893977" name="Text Box 25"/>
          <p:cNvSpPr txBox="1">
            <a:spLocks noChangeArrowheads="1"/>
          </p:cNvSpPr>
          <p:nvPr/>
        </p:nvSpPr>
        <p:spPr bwMode="auto">
          <a:xfrm>
            <a:off x="7010400" y="4419600"/>
            <a:ext cx="19812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 Unicode MS" charset="0"/>
                <a:cs typeface="Arial Unicode MS" charset="0"/>
              </a:rPr>
              <a:t>      : forward vel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 Unicode MS" charset="0"/>
                <a:cs typeface="Arial Unicode MS" charset="0"/>
              </a:rPr>
              <a:t>      : steering vel</a:t>
            </a:r>
          </a:p>
        </p:txBody>
      </p:sp>
      <p:graphicFrame>
        <p:nvGraphicFramePr>
          <p:cNvPr id="893980" name="Object 2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7086600" y="4724400"/>
          <a:ext cx="392113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4" name="Equation" r:id="rId10" imgW="164880" imgH="215640" progId="Equation.3">
                  <p:embed/>
                </p:oleObj>
              </mc:Choice>
              <mc:Fallback>
                <p:oleObj name="Equation" r:id="rId10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724400"/>
                        <a:ext cx="392113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7524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2EA08-AF54-0D44-89A7-00058DD8BCF4}" type="slidenum">
              <a:rPr lang="en-US"/>
              <a:pPr/>
              <a:t>21</a:t>
            </a:fld>
            <a:endParaRPr lang="en-US"/>
          </a:p>
        </p:txBody>
      </p:sp>
      <p:sp>
        <p:nvSpPr>
          <p:cNvPr id="89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01000" cy="1143000"/>
          </a:xfrm>
        </p:spPr>
        <p:txBody>
          <a:bodyPr/>
          <a:lstStyle/>
          <a:p>
            <a:r>
              <a:rPr lang="en-US" sz="4000"/>
              <a:t>Kinematic model for car-like robot</a:t>
            </a:r>
          </a:p>
        </p:txBody>
      </p:sp>
      <p:graphicFrame>
        <p:nvGraphicFramePr>
          <p:cNvPr id="894979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436563" y="1854200"/>
          <a:ext cx="2001837" cy="287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9" name="Equation" r:id="rId4" imgW="761760" imgH="1091880" progId="Equation.3">
                  <p:embed/>
                </p:oleObj>
              </mc:Choice>
              <mc:Fallback>
                <p:oleObj name="Equation" r:id="rId4" imgW="761760" imgH="1091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3" y="1854200"/>
                        <a:ext cx="2001837" cy="287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4980" name="Rectangle 4"/>
          <p:cNvSpPr>
            <a:spLocks noChangeArrowheads="1"/>
          </p:cNvSpPr>
          <p:nvPr/>
        </p:nvSpPr>
        <p:spPr bwMode="auto">
          <a:xfrm rot="-1787332">
            <a:off x="5562600" y="3416300"/>
            <a:ext cx="1600200" cy="685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1" name="Line 5"/>
          <p:cNvSpPr>
            <a:spLocks noChangeShapeType="1"/>
          </p:cNvSpPr>
          <p:nvPr/>
        </p:nvSpPr>
        <p:spPr bwMode="auto">
          <a:xfrm>
            <a:off x="4191000" y="5016500"/>
            <a:ext cx="449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2" name="Line 6"/>
          <p:cNvSpPr>
            <a:spLocks noChangeShapeType="1"/>
          </p:cNvSpPr>
          <p:nvPr/>
        </p:nvSpPr>
        <p:spPr bwMode="auto">
          <a:xfrm flipV="1">
            <a:off x="4724400" y="2273300"/>
            <a:ext cx="0" cy="3276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3" name="Rectangle 7"/>
          <p:cNvSpPr>
            <a:spLocks noChangeArrowheads="1"/>
          </p:cNvSpPr>
          <p:nvPr/>
        </p:nvSpPr>
        <p:spPr bwMode="auto">
          <a:xfrm rot="-1818482">
            <a:off x="5657850" y="3868738"/>
            <a:ext cx="22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4" name="Rectangle 8"/>
          <p:cNvSpPr>
            <a:spLocks noChangeArrowheads="1"/>
          </p:cNvSpPr>
          <p:nvPr/>
        </p:nvSpPr>
        <p:spPr bwMode="auto">
          <a:xfrm rot="-4263613">
            <a:off x="6648450" y="3335338"/>
            <a:ext cx="22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5" name="Rectangle 9"/>
          <p:cNvSpPr>
            <a:spLocks noChangeArrowheads="1"/>
          </p:cNvSpPr>
          <p:nvPr/>
        </p:nvSpPr>
        <p:spPr bwMode="auto">
          <a:xfrm rot="-1818482">
            <a:off x="5810250" y="4173538"/>
            <a:ext cx="22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6" name="Rectangle 10"/>
          <p:cNvSpPr>
            <a:spLocks noChangeArrowheads="1"/>
          </p:cNvSpPr>
          <p:nvPr/>
        </p:nvSpPr>
        <p:spPr bwMode="auto">
          <a:xfrm rot="-3883163">
            <a:off x="6800850" y="3640138"/>
            <a:ext cx="22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7" name="Line 11"/>
          <p:cNvSpPr>
            <a:spLocks noChangeShapeType="1"/>
          </p:cNvSpPr>
          <p:nvPr/>
        </p:nvSpPr>
        <p:spPr bwMode="auto">
          <a:xfrm flipV="1">
            <a:off x="5880100" y="2857500"/>
            <a:ext cx="2133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8" name="Line 12"/>
          <p:cNvSpPr>
            <a:spLocks noChangeShapeType="1"/>
          </p:cNvSpPr>
          <p:nvPr/>
        </p:nvSpPr>
        <p:spPr bwMode="auto">
          <a:xfrm>
            <a:off x="5880100" y="40767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9" name="Line 13"/>
          <p:cNvSpPr>
            <a:spLocks noChangeShapeType="1"/>
          </p:cNvSpPr>
          <p:nvPr/>
        </p:nvSpPr>
        <p:spPr bwMode="auto">
          <a:xfrm flipV="1">
            <a:off x="6858000" y="2451100"/>
            <a:ext cx="457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90" name="Text Box 14"/>
          <p:cNvSpPr txBox="1">
            <a:spLocks noChangeArrowheads="1"/>
          </p:cNvSpPr>
          <p:nvPr/>
        </p:nvSpPr>
        <p:spPr bwMode="auto">
          <a:xfrm>
            <a:off x="8153400" y="50927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charset="0"/>
              </a:rPr>
              <a:t>X</a:t>
            </a:r>
          </a:p>
        </p:txBody>
      </p:sp>
      <p:sp>
        <p:nvSpPr>
          <p:cNvPr id="894991" name="Text Box 15"/>
          <p:cNvSpPr txBox="1">
            <a:spLocks noChangeArrowheads="1"/>
          </p:cNvSpPr>
          <p:nvPr/>
        </p:nvSpPr>
        <p:spPr bwMode="auto">
          <a:xfrm>
            <a:off x="4191000" y="24257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charset="0"/>
              </a:rPr>
              <a:t>Y</a:t>
            </a:r>
          </a:p>
        </p:txBody>
      </p:sp>
      <p:sp>
        <p:nvSpPr>
          <p:cNvPr id="894992" name="Arc 16"/>
          <p:cNvSpPr>
            <a:spLocks/>
          </p:cNvSpPr>
          <p:nvPr/>
        </p:nvSpPr>
        <p:spPr bwMode="auto">
          <a:xfrm>
            <a:off x="6146800" y="3924300"/>
            <a:ext cx="76200" cy="152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93" name="Arc 17"/>
          <p:cNvSpPr>
            <a:spLocks/>
          </p:cNvSpPr>
          <p:nvPr/>
        </p:nvSpPr>
        <p:spPr bwMode="auto">
          <a:xfrm>
            <a:off x="7010400" y="3187700"/>
            <a:ext cx="152400" cy="152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94" name="Text Box 18"/>
          <p:cNvSpPr txBox="1">
            <a:spLocks noChangeArrowheads="1"/>
          </p:cNvSpPr>
          <p:nvPr/>
        </p:nvSpPr>
        <p:spPr bwMode="auto">
          <a:xfrm>
            <a:off x="6184900" y="3721100"/>
            <a:ext cx="342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latin typeface="Times New Roman" charset="0"/>
                <a:sym typeface="Symbol" charset="0"/>
              </a:rPr>
              <a:t></a:t>
            </a:r>
          </a:p>
        </p:txBody>
      </p:sp>
      <p:sp>
        <p:nvSpPr>
          <p:cNvPr id="894995" name="Text Box 19"/>
          <p:cNvSpPr txBox="1">
            <a:spLocks noChangeArrowheads="1"/>
          </p:cNvSpPr>
          <p:nvPr/>
        </p:nvSpPr>
        <p:spPr bwMode="auto">
          <a:xfrm>
            <a:off x="7010400" y="2844800"/>
            <a:ext cx="396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latin typeface="Times New Roman" charset="0"/>
                <a:sym typeface="Symbol" charset="0"/>
              </a:rPr>
              <a:t></a:t>
            </a:r>
          </a:p>
        </p:txBody>
      </p:sp>
      <p:sp>
        <p:nvSpPr>
          <p:cNvPr id="894996" name="Arc 20"/>
          <p:cNvSpPr>
            <a:spLocks/>
          </p:cNvSpPr>
          <p:nvPr/>
        </p:nvSpPr>
        <p:spPr bwMode="auto">
          <a:xfrm rot="20564335" flipH="1">
            <a:off x="4324350" y="3581400"/>
            <a:ext cx="4575175" cy="2209800"/>
          </a:xfrm>
          <a:custGeom>
            <a:avLst/>
            <a:gdLst>
              <a:gd name="G0" fmla="+- 0 0 0"/>
              <a:gd name="G1" fmla="+- 21599 0 0"/>
              <a:gd name="G2" fmla="+- 21600 0 0"/>
              <a:gd name="T0" fmla="*/ 177 w 17522"/>
              <a:gd name="T1" fmla="*/ 0 h 21599"/>
              <a:gd name="T2" fmla="*/ 17522 w 17522"/>
              <a:gd name="T3" fmla="*/ 8969 h 21599"/>
              <a:gd name="T4" fmla="*/ 0 w 17522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522" h="21599" fill="none" extrusionOk="0">
                <a:moveTo>
                  <a:pt x="177" y="-1"/>
                </a:moveTo>
                <a:cubicBezTo>
                  <a:pt x="7057" y="56"/>
                  <a:pt x="13499" y="3387"/>
                  <a:pt x="17522" y="8968"/>
                </a:cubicBezTo>
              </a:path>
              <a:path w="17522" h="21599" stroke="0" extrusionOk="0">
                <a:moveTo>
                  <a:pt x="177" y="-1"/>
                </a:moveTo>
                <a:cubicBezTo>
                  <a:pt x="7057" y="56"/>
                  <a:pt x="13499" y="3387"/>
                  <a:pt x="17522" y="8968"/>
                </a:cubicBezTo>
                <a:lnTo>
                  <a:pt x="0" y="21599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94997" name="Object 21"/>
          <p:cNvGraphicFramePr>
            <a:graphicFrameLocks noChangeAspect="1"/>
          </p:cNvGraphicFramePr>
          <p:nvPr/>
        </p:nvGraphicFramePr>
        <p:xfrm>
          <a:off x="6311900" y="2387600"/>
          <a:ext cx="639763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0" name="Equation" r:id="rId6" imgW="266400" imgH="164880" progId="Equation.3">
                  <p:embed/>
                </p:oleObj>
              </mc:Choice>
              <mc:Fallback>
                <p:oleObj name="Equation" r:id="rId6" imgW="2664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2387600"/>
                        <a:ext cx="639763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4998" name="Oval 22"/>
          <p:cNvSpPr>
            <a:spLocks noChangeArrowheads="1"/>
          </p:cNvSpPr>
          <p:nvPr/>
        </p:nvSpPr>
        <p:spPr bwMode="auto">
          <a:xfrm>
            <a:off x="5829300" y="4038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99" name="AutoShape 23"/>
          <p:cNvSpPr>
            <a:spLocks noChangeArrowheads="1"/>
          </p:cNvSpPr>
          <p:nvPr/>
        </p:nvSpPr>
        <p:spPr bwMode="auto">
          <a:xfrm>
            <a:off x="6184900" y="2298700"/>
            <a:ext cx="825500" cy="508000"/>
          </a:xfrm>
          <a:prstGeom prst="wedgeRectCallout">
            <a:avLst>
              <a:gd name="adj1" fmla="val -87694"/>
              <a:gd name="adj2" fmla="val 299375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en-US" sz="2400" b="1">
              <a:latin typeface="Times New Roman" charset="0"/>
            </a:endParaRPr>
          </a:p>
        </p:txBody>
      </p:sp>
      <p:graphicFrame>
        <p:nvGraphicFramePr>
          <p:cNvPr id="895000" name="Object 24"/>
          <p:cNvGraphicFramePr>
            <a:graphicFrameLocks noChangeAspect="1"/>
          </p:cNvGraphicFramePr>
          <p:nvPr/>
        </p:nvGraphicFramePr>
        <p:xfrm>
          <a:off x="457200" y="5486400"/>
          <a:ext cx="33528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1" name="Equation" r:id="rId8" imgW="1206360" imgH="203040" progId="Equation.3">
                  <p:embed/>
                </p:oleObj>
              </mc:Choice>
              <mc:Fallback>
                <p:oleObj name="Equation" r:id="rId8" imgW="12063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486400"/>
                        <a:ext cx="335280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5001" name="Text Box 25"/>
          <p:cNvSpPr txBox="1">
            <a:spLocks noChangeArrowheads="1"/>
          </p:cNvSpPr>
          <p:nvPr/>
        </p:nvSpPr>
        <p:spPr bwMode="auto">
          <a:xfrm>
            <a:off x="533400" y="4953000"/>
            <a:ext cx="304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charset="0"/>
              </a:rPr>
              <a:t>non-holonomic constraint:</a:t>
            </a:r>
          </a:p>
        </p:txBody>
      </p:sp>
      <p:sp>
        <p:nvSpPr>
          <p:cNvPr id="895002" name="Text Box 26"/>
          <p:cNvSpPr txBox="1">
            <a:spLocks noChangeArrowheads="1"/>
          </p:cNvSpPr>
          <p:nvPr/>
        </p:nvSpPr>
        <p:spPr bwMode="auto">
          <a:xfrm>
            <a:off x="5867400" y="5410200"/>
            <a:ext cx="25146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 Unicode MS" charset="0"/>
                <a:cs typeface="Arial Unicode MS" charset="0"/>
              </a:rPr>
              <a:t>      : forward velocity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 Unicode MS" charset="0"/>
                <a:cs typeface="Arial Unicode MS" charset="0"/>
              </a:rPr>
              <a:t>      : steering velocity</a:t>
            </a:r>
          </a:p>
        </p:txBody>
      </p:sp>
      <p:graphicFrame>
        <p:nvGraphicFramePr>
          <p:cNvPr id="895003" name="Object 27"/>
          <p:cNvGraphicFramePr>
            <a:graphicFrameLocks noChangeAspect="1"/>
          </p:cNvGraphicFramePr>
          <p:nvPr/>
        </p:nvGraphicFramePr>
        <p:xfrm>
          <a:off x="5867400" y="5334000"/>
          <a:ext cx="36353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2" name="Equation" r:id="rId10" imgW="152280" imgH="215640" progId="Equation.3">
                  <p:embed/>
                </p:oleObj>
              </mc:Choice>
              <mc:Fallback>
                <p:oleObj name="Equation" r:id="rId10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334000"/>
                        <a:ext cx="363538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5004" name="Object 28"/>
          <p:cNvGraphicFramePr>
            <a:graphicFrameLocks noChangeAspect="1"/>
          </p:cNvGraphicFramePr>
          <p:nvPr/>
        </p:nvGraphicFramePr>
        <p:xfrm>
          <a:off x="5867400" y="5715000"/>
          <a:ext cx="392113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3" name="Equation" r:id="rId12" imgW="164880" imgH="215640" progId="Equation.3">
                  <p:embed/>
                </p:oleObj>
              </mc:Choice>
              <mc:Fallback>
                <p:oleObj name="Equation" r:id="rId12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715000"/>
                        <a:ext cx="392113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615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884"/>
    </mc:Choice>
    <mc:Fallback xmlns="">
      <p:transition spd="slow" advTm="13388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F8B83-DB7F-E24A-9120-D1647D40BC72}" type="slidenum">
              <a:rPr lang="en-US"/>
              <a:pPr/>
              <a:t>22</a:t>
            </a:fld>
            <a:endParaRPr lang="en-US"/>
          </a:p>
        </p:txBody>
      </p:sp>
      <p:sp>
        <p:nvSpPr>
          <p:cNvPr id="89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Model</a:t>
            </a:r>
          </a:p>
        </p:txBody>
      </p:sp>
      <p:graphicFrame>
        <p:nvGraphicFramePr>
          <p:cNvPr id="896003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619125" y="4751388"/>
          <a:ext cx="5680075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1" name="Equation" r:id="rId4" imgW="2679480" imgH="736560" progId="Equation.3">
                  <p:embed/>
                </p:oleObj>
              </mc:Choice>
              <mc:Fallback>
                <p:oleObj name="Equation" r:id="rId4" imgW="267948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25" y="4751388"/>
                        <a:ext cx="5680075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mpd="sng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6004" name="Rectangle 4"/>
          <p:cNvSpPr>
            <a:spLocks noChangeArrowheads="1"/>
          </p:cNvSpPr>
          <p:nvPr/>
        </p:nvSpPr>
        <p:spPr bwMode="auto">
          <a:xfrm rot="-1787332">
            <a:off x="5578475" y="2590800"/>
            <a:ext cx="1600200" cy="685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05" name="Line 5"/>
          <p:cNvSpPr>
            <a:spLocks noChangeShapeType="1"/>
          </p:cNvSpPr>
          <p:nvPr/>
        </p:nvSpPr>
        <p:spPr bwMode="auto">
          <a:xfrm>
            <a:off x="4206875" y="4191000"/>
            <a:ext cx="449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06" name="Line 6"/>
          <p:cNvSpPr>
            <a:spLocks noChangeShapeType="1"/>
          </p:cNvSpPr>
          <p:nvPr/>
        </p:nvSpPr>
        <p:spPr bwMode="auto">
          <a:xfrm flipV="1">
            <a:off x="4740275" y="1447800"/>
            <a:ext cx="0" cy="3276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07" name="Rectangle 7"/>
          <p:cNvSpPr>
            <a:spLocks noChangeArrowheads="1"/>
          </p:cNvSpPr>
          <p:nvPr/>
        </p:nvSpPr>
        <p:spPr bwMode="auto">
          <a:xfrm rot="-1818482">
            <a:off x="5673725" y="3043238"/>
            <a:ext cx="22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08" name="Rectangle 8"/>
          <p:cNvSpPr>
            <a:spLocks noChangeArrowheads="1"/>
          </p:cNvSpPr>
          <p:nvPr/>
        </p:nvSpPr>
        <p:spPr bwMode="auto">
          <a:xfrm rot="-4263613">
            <a:off x="6664325" y="2509838"/>
            <a:ext cx="22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09" name="Rectangle 9"/>
          <p:cNvSpPr>
            <a:spLocks noChangeArrowheads="1"/>
          </p:cNvSpPr>
          <p:nvPr/>
        </p:nvSpPr>
        <p:spPr bwMode="auto">
          <a:xfrm rot="-1818482">
            <a:off x="5826125" y="3348038"/>
            <a:ext cx="22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10" name="Rectangle 10"/>
          <p:cNvSpPr>
            <a:spLocks noChangeArrowheads="1"/>
          </p:cNvSpPr>
          <p:nvPr/>
        </p:nvSpPr>
        <p:spPr bwMode="auto">
          <a:xfrm rot="-3883163">
            <a:off x="6816725" y="2814638"/>
            <a:ext cx="22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11" name="Line 11"/>
          <p:cNvSpPr>
            <a:spLocks noChangeShapeType="1"/>
          </p:cNvSpPr>
          <p:nvPr/>
        </p:nvSpPr>
        <p:spPr bwMode="auto">
          <a:xfrm flipV="1">
            <a:off x="5895975" y="2032000"/>
            <a:ext cx="2133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12" name="Line 12"/>
          <p:cNvSpPr>
            <a:spLocks noChangeShapeType="1"/>
          </p:cNvSpPr>
          <p:nvPr/>
        </p:nvSpPr>
        <p:spPr bwMode="auto">
          <a:xfrm>
            <a:off x="5895975" y="32512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13" name="Line 13"/>
          <p:cNvSpPr>
            <a:spLocks noChangeShapeType="1"/>
          </p:cNvSpPr>
          <p:nvPr/>
        </p:nvSpPr>
        <p:spPr bwMode="auto">
          <a:xfrm flipV="1">
            <a:off x="6873875" y="1625600"/>
            <a:ext cx="457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14" name="Text Box 14"/>
          <p:cNvSpPr txBox="1">
            <a:spLocks noChangeArrowheads="1"/>
          </p:cNvSpPr>
          <p:nvPr/>
        </p:nvSpPr>
        <p:spPr bwMode="auto">
          <a:xfrm>
            <a:off x="8169275" y="42672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charset="0"/>
              </a:rPr>
              <a:t>X</a:t>
            </a:r>
          </a:p>
        </p:txBody>
      </p:sp>
      <p:sp>
        <p:nvSpPr>
          <p:cNvPr id="896015" name="Text Box 15"/>
          <p:cNvSpPr txBox="1">
            <a:spLocks noChangeArrowheads="1"/>
          </p:cNvSpPr>
          <p:nvPr/>
        </p:nvSpPr>
        <p:spPr bwMode="auto">
          <a:xfrm>
            <a:off x="4206875" y="1600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charset="0"/>
              </a:rPr>
              <a:t>Y</a:t>
            </a:r>
          </a:p>
        </p:txBody>
      </p:sp>
      <p:sp>
        <p:nvSpPr>
          <p:cNvPr id="896016" name="Arc 16"/>
          <p:cNvSpPr>
            <a:spLocks/>
          </p:cNvSpPr>
          <p:nvPr/>
        </p:nvSpPr>
        <p:spPr bwMode="auto">
          <a:xfrm>
            <a:off x="6162675" y="3098800"/>
            <a:ext cx="76200" cy="152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17" name="Arc 17"/>
          <p:cNvSpPr>
            <a:spLocks/>
          </p:cNvSpPr>
          <p:nvPr/>
        </p:nvSpPr>
        <p:spPr bwMode="auto">
          <a:xfrm>
            <a:off x="7026275" y="2362200"/>
            <a:ext cx="152400" cy="152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18" name="Text Box 18"/>
          <p:cNvSpPr txBox="1">
            <a:spLocks noChangeArrowheads="1"/>
          </p:cNvSpPr>
          <p:nvPr/>
        </p:nvSpPr>
        <p:spPr bwMode="auto">
          <a:xfrm>
            <a:off x="6200775" y="2895600"/>
            <a:ext cx="342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latin typeface="Times New Roman" charset="0"/>
                <a:sym typeface="Symbol" charset="0"/>
              </a:rPr>
              <a:t></a:t>
            </a:r>
          </a:p>
        </p:txBody>
      </p:sp>
      <p:sp>
        <p:nvSpPr>
          <p:cNvPr id="896019" name="Text Box 19"/>
          <p:cNvSpPr txBox="1">
            <a:spLocks noChangeArrowheads="1"/>
          </p:cNvSpPr>
          <p:nvPr/>
        </p:nvSpPr>
        <p:spPr bwMode="auto">
          <a:xfrm>
            <a:off x="7026275" y="2019300"/>
            <a:ext cx="396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latin typeface="Times New Roman" charset="0"/>
                <a:sym typeface="Symbol" charset="0"/>
              </a:rPr>
              <a:t></a:t>
            </a:r>
          </a:p>
        </p:txBody>
      </p:sp>
      <p:sp>
        <p:nvSpPr>
          <p:cNvPr id="896020" name="Arc 20"/>
          <p:cNvSpPr>
            <a:spLocks/>
          </p:cNvSpPr>
          <p:nvPr/>
        </p:nvSpPr>
        <p:spPr bwMode="auto">
          <a:xfrm rot="20564335" flipH="1">
            <a:off x="4340225" y="2755900"/>
            <a:ext cx="4575175" cy="2209800"/>
          </a:xfrm>
          <a:custGeom>
            <a:avLst/>
            <a:gdLst>
              <a:gd name="G0" fmla="+- 0 0 0"/>
              <a:gd name="G1" fmla="+- 21599 0 0"/>
              <a:gd name="G2" fmla="+- 21600 0 0"/>
              <a:gd name="T0" fmla="*/ 177 w 17522"/>
              <a:gd name="T1" fmla="*/ 0 h 21599"/>
              <a:gd name="T2" fmla="*/ 17522 w 17522"/>
              <a:gd name="T3" fmla="*/ 8969 h 21599"/>
              <a:gd name="T4" fmla="*/ 0 w 17522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522" h="21599" fill="none" extrusionOk="0">
                <a:moveTo>
                  <a:pt x="177" y="-1"/>
                </a:moveTo>
                <a:cubicBezTo>
                  <a:pt x="7057" y="56"/>
                  <a:pt x="13499" y="3387"/>
                  <a:pt x="17522" y="8968"/>
                </a:cubicBezTo>
              </a:path>
              <a:path w="17522" h="21599" stroke="0" extrusionOk="0">
                <a:moveTo>
                  <a:pt x="177" y="-1"/>
                </a:moveTo>
                <a:cubicBezTo>
                  <a:pt x="7057" y="56"/>
                  <a:pt x="13499" y="3387"/>
                  <a:pt x="17522" y="8968"/>
                </a:cubicBezTo>
                <a:lnTo>
                  <a:pt x="0" y="21599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96021" name="Object 21"/>
          <p:cNvGraphicFramePr>
            <a:graphicFrameLocks noChangeAspect="1"/>
          </p:cNvGraphicFramePr>
          <p:nvPr/>
        </p:nvGraphicFramePr>
        <p:xfrm>
          <a:off x="6327775" y="1562100"/>
          <a:ext cx="639763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2" name="Equation" r:id="rId6" imgW="266400" imgH="164880" progId="Equation.3">
                  <p:embed/>
                </p:oleObj>
              </mc:Choice>
              <mc:Fallback>
                <p:oleObj name="Equation" r:id="rId6" imgW="2664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7775" y="1562100"/>
                        <a:ext cx="639763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6022" name="Oval 22"/>
          <p:cNvSpPr>
            <a:spLocks noChangeArrowheads="1"/>
          </p:cNvSpPr>
          <p:nvPr/>
        </p:nvSpPr>
        <p:spPr bwMode="auto">
          <a:xfrm>
            <a:off x="5845175" y="32131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23" name="AutoShape 23"/>
          <p:cNvSpPr>
            <a:spLocks noChangeArrowheads="1"/>
          </p:cNvSpPr>
          <p:nvPr/>
        </p:nvSpPr>
        <p:spPr bwMode="auto">
          <a:xfrm>
            <a:off x="6200775" y="1473200"/>
            <a:ext cx="825500" cy="508000"/>
          </a:xfrm>
          <a:prstGeom prst="wedgeRectCallout">
            <a:avLst>
              <a:gd name="adj1" fmla="val -87694"/>
              <a:gd name="adj2" fmla="val 299375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en-US" sz="2400" b="1">
              <a:latin typeface="Times New Roman" charset="0"/>
            </a:endParaRPr>
          </a:p>
        </p:txBody>
      </p:sp>
      <p:sp>
        <p:nvSpPr>
          <p:cNvPr id="896024" name="Rectangle 2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r>
              <a:rPr lang="en-US" sz="2800"/>
              <a:t>Dynamic model</a:t>
            </a:r>
          </a:p>
        </p:txBody>
      </p:sp>
    </p:spTree>
    <p:extLst>
      <p:ext uri="{BB962C8B-B14F-4D97-AF65-F5344CB8AC3E}">
        <p14:creationId xmlns:p14="http://schemas.microsoft.com/office/powerpoint/2010/main" val="1174267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9610"/>
            <a:ext cx="8229600" cy="4525963"/>
          </a:xfrm>
        </p:spPr>
        <p:txBody>
          <a:bodyPr/>
          <a:lstStyle/>
          <a:p>
            <a:r>
              <a:rPr lang="en-US" dirty="0" smtClean="0"/>
              <a:t>Open loop control vs. Closed loop control</a:t>
            </a:r>
          </a:p>
          <a:p>
            <a:endParaRPr lang="en-US" dirty="0"/>
          </a:p>
          <a:p>
            <a:r>
              <a:rPr lang="en-US" dirty="0" smtClean="0"/>
              <a:t>Car’s cruse control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89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3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9"/>
    </mc:Choice>
    <mc:Fallback xmlns="">
      <p:transition spd="slow" advTm="94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dirty="0"/>
              <a:t>The World consists of...</a:t>
            </a:r>
          </a:p>
        </p:txBody>
      </p:sp>
      <p:sp>
        <p:nvSpPr>
          <p:cNvPr id="1048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856038"/>
          </a:xfrm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Obstacles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Places where the robot can’t (shouldn’t) go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Free Space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Unoccupied space within the world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Robots “might” </a:t>
            </a:r>
            <a:r>
              <a:rPr lang="en-US" sz="2400" dirty="0" smtClean="0"/>
              <a:t>be </a:t>
            </a:r>
            <a:r>
              <a:rPr lang="en-US" sz="2400" dirty="0"/>
              <a:t>able to go </a:t>
            </a:r>
            <a:r>
              <a:rPr lang="en-US" sz="2400" dirty="0" smtClean="0"/>
              <a:t>here</a:t>
            </a:r>
          </a:p>
          <a:p>
            <a:pPr lvl="2">
              <a:lnSpc>
                <a:spcPct val="90000"/>
              </a:lnSpc>
            </a:pPr>
            <a:r>
              <a:rPr lang="en-US" sz="2100" dirty="0" smtClean="0"/>
              <a:t>There may be unknown obstacles</a:t>
            </a:r>
          </a:p>
          <a:p>
            <a:pPr lvl="2">
              <a:lnSpc>
                <a:spcPct val="90000"/>
              </a:lnSpc>
            </a:pPr>
            <a:r>
              <a:rPr lang="en-US" sz="2100" dirty="0" smtClean="0"/>
              <a:t>The state may be unreachable</a:t>
            </a:r>
          </a:p>
          <a:p>
            <a:pPr>
              <a:lnSpc>
                <a:spcPct val="90000"/>
              </a:lnSpc>
            </a:pPr>
            <a:endParaRPr lang="en-US" sz="2700" dirty="0" smtClean="0"/>
          </a:p>
          <a:p>
            <a:pPr lvl="1">
              <a:lnSpc>
                <a:spcPct val="90000"/>
              </a:lnSpc>
            </a:pPr>
            <a:endParaRPr lang="en-US" sz="2800" dirty="0" smtClean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140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708"/>
    </mc:Choice>
    <mc:Fallback xmlns="">
      <p:transition spd="slow" advTm="3970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Space (C-Space)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b="1" dirty="0" smtClean="0"/>
              <a:t>Configuration Space: </a:t>
            </a:r>
            <a:r>
              <a:rPr lang="en-US" altLang="en-US" dirty="0" smtClean="0"/>
              <a:t>the space of all possible robot configurations.</a:t>
            </a:r>
            <a:endParaRPr lang="en-US" altLang="en-US" sz="2400" dirty="0" smtClean="0"/>
          </a:p>
          <a:p>
            <a:pPr lvl="1"/>
            <a:r>
              <a:rPr lang="en-US" dirty="0" smtClean="0"/>
              <a:t>Data structure that allows us to represent occupied and free space in the environment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047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602"/>
    </mc:Choice>
    <mc:Fallback xmlns="">
      <p:transition spd="slow" advTm="5160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Configuration </a:t>
            </a:r>
            <a:r>
              <a:rPr lang="en-US" altLang="en-US" dirty="0" smtClean="0"/>
              <a:t>Space</a:t>
            </a:r>
            <a:endParaRPr lang="en-US" dirty="0"/>
          </a:p>
        </p:txBody>
      </p:sp>
      <p:sp>
        <p:nvSpPr>
          <p:cNvPr id="945156" name="Text Box 4"/>
          <p:cNvSpPr txBox="1">
            <a:spLocks noChangeArrowheads="1"/>
          </p:cNvSpPr>
          <p:nvPr/>
        </p:nvSpPr>
        <p:spPr bwMode="auto">
          <a:xfrm>
            <a:off x="1407587" y="5649157"/>
            <a:ext cx="632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" pitchFamily="18" charset="0"/>
              </a:rPr>
              <a:t>For a point robot moving in 2-D plane, C-space is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969962" y="2362200"/>
            <a:ext cx="7183438" cy="3200400"/>
            <a:chOff x="1295400" y="2895600"/>
            <a:chExt cx="6497638" cy="2971800"/>
          </a:xfrm>
        </p:grpSpPr>
        <p:sp>
          <p:nvSpPr>
            <p:cNvPr id="945159" name="Rectangle 7"/>
            <p:cNvSpPr>
              <a:spLocks noChangeArrowheads="1"/>
            </p:cNvSpPr>
            <p:nvPr/>
          </p:nvSpPr>
          <p:spPr bwMode="auto">
            <a:xfrm>
              <a:off x="1295400" y="2895600"/>
              <a:ext cx="6400800" cy="2971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5160" name="Rectangle 8"/>
            <p:cNvSpPr>
              <a:spLocks noChangeArrowheads="1"/>
            </p:cNvSpPr>
            <p:nvPr/>
          </p:nvSpPr>
          <p:spPr bwMode="auto">
            <a:xfrm>
              <a:off x="2133600" y="3429000"/>
              <a:ext cx="685800" cy="6858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5161" name="Freeform 9"/>
            <p:cNvSpPr>
              <a:spLocks/>
            </p:cNvSpPr>
            <p:nvPr/>
          </p:nvSpPr>
          <p:spPr bwMode="auto">
            <a:xfrm>
              <a:off x="3505200" y="3657600"/>
              <a:ext cx="2362200" cy="1371600"/>
            </a:xfrm>
            <a:custGeom>
              <a:avLst/>
              <a:gdLst/>
              <a:ahLst/>
              <a:cxnLst>
                <a:cxn ang="0">
                  <a:pos x="672" y="0"/>
                </a:cxn>
                <a:cxn ang="0">
                  <a:pos x="0" y="672"/>
                </a:cxn>
                <a:cxn ang="0">
                  <a:pos x="480" y="864"/>
                </a:cxn>
                <a:cxn ang="0">
                  <a:pos x="1488" y="336"/>
                </a:cxn>
                <a:cxn ang="0">
                  <a:pos x="672" y="0"/>
                </a:cxn>
              </a:cxnLst>
              <a:rect l="0" t="0" r="r" b="b"/>
              <a:pathLst>
                <a:path w="1488" h="864">
                  <a:moveTo>
                    <a:pt x="672" y="0"/>
                  </a:moveTo>
                  <a:lnTo>
                    <a:pt x="0" y="672"/>
                  </a:lnTo>
                  <a:lnTo>
                    <a:pt x="480" y="864"/>
                  </a:lnTo>
                  <a:lnTo>
                    <a:pt x="1488" y="336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5162" name="Oval 10"/>
            <p:cNvSpPr>
              <a:spLocks noChangeArrowheads="1"/>
            </p:cNvSpPr>
            <p:nvPr/>
          </p:nvSpPr>
          <p:spPr bwMode="auto">
            <a:xfrm>
              <a:off x="6400800" y="4422775"/>
              <a:ext cx="685800" cy="987425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5163" name="Oval 11"/>
            <p:cNvSpPr>
              <a:spLocks noChangeArrowheads="1"/>
            </p:cNvSpPr>
            <p:nvPr/>
          </p:nvSpPr>
          <p:spPr bwMode="auto">
            <a:xfrm>
              <a:off x="2286000" y="5181600"/>
              <a:ext cx="74613" cy="74613"/>
            </a:xfrm>
            <a:prstGeom prst="ellipse">
              <a:avLst/>
            </a:prstGeom>
            <a:solidFill>
              <a:srgbClr val="CC0000"/>
            </a:solidFill>
            <a:ln w="127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5164" name="Oval 12"/>
            <p:cNvSpPr>
              <a:spLocks noChangeArrowheads="1"/>
            </p:cNvSpPr>
            <p:nvPr/>
          </p:nvSpPr>
          <p:spPr bwMode="auto">
            <a:xfrm>
              <a:off x="7010400" y="3581400"/>
              <a:ext cx="74613" cy="74613"/>
            </a:xfrm>
            <a:prstGeom prst="ellipse">
              <a:avLst/>
            </a:prstGeom>
            <a:solidFill>
              <a:srgbClr val="008000"/>
            </a:solidFill>
            <a:ln w="127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5165" name="Text Box 13"/>
            <p:cNvSpPr txBox="1">
              <a:spLocks noChangeArrowheads="1"/>
            </p:cNvSpPr>
            <p:nvPr/>
          </p:nvSpPr>
          <p:spPr bwMode="auto">
            <a:xfrm>
              <a:off x="7031038" y="3481388"/>
              <a:ext cx="762000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" pitchFamily="18" charset="0"/>
                </a:rPr>
                <a:t>q</a:t>
              </a:r>
              <a:r>
                <a:rPr kumimoji="0" lang="en-US" altLang="en-US" sz="24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" pitchFamily="18" charset="0"/>
                </a:rPr>
                <a:t>goal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" pitchFamily="18" charset="0"/>
              </a:endParaRPr>
            </a:p>
          </p:txBody>
        </p:sp>
        <p:sp>
          <p:nvSpPr>
            <p:cNvPr id="945166" name="Text Box 14"/>
            <p:cNvSpPr txBox="1">
              <a:spLocks noChangeArrowheads="1"/>
            </p:cNvSpPr>
            <p:nvPr/>
          </p:nvSpPr>
          <p:spPr bwMode="auto">
            <a:xfrm>
              <a:off x="2286000" y="5105400"/>
              <a:ext cx="990600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" pitchFamily="18" charset="0"/>
                </a:rPr>
                <a:t>q</a:t>
              </a:r>
              <a:r>
                <a:rPr kumimoji="0" lang="en-US" altLang="en-US" sz="24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" pitchFamily="18" charset="0"/>
                </a:rPr>
                <a:t>init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" pitchFamily="18" charset="0"/>
              </a:endParaRPr>
            </a:p>
          </p:txBody>
        </p:sp>
        <p:sp>
          <p:nvSpPr>
            <p:cNvPr id="945167" name="Text Box 15"/>
            <p:cNvSpPr txBox="1">
              <a:spLocks noChangeArrowheads="1"/>
            </p:cNvSpPr>
            <p:nvPr/>
          </p:nvSpPr>
          <p:spPr bwMode="auto">
            <a:xfrm>
              <a:off x="1295400" y="2895600"/>
              <a:ext cx="685800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" pitchFamily="18" charset="0"/>
                </a:rPr>
                <a:t>C</a:t>
              </a:r>
            </a:p>
          </p:txBody>
        </p:sp>
        <p:sp>
          <p:nvSpPr>
            <p:cNvPr id="945168" name="Text Box 16"/>
            <p:cNvSpPr txBox="1">
              <a:spLocks noChangeArrowheads="1"/>
            </p:cNvSpPr>
            <p:nvPr/>
          </p:nvSpPr>
          <p:spPr bwMode="auto">
            <a:xfrm>
              <a:off x="3200400" y="3200400"/>
              <a:ext cx="838200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" pitchFamily="18" charset="0"/>
                </a:rPr>
                <a:t>C</a:t>
              </a:r>
              <a:r>
                <a:rPr kumimoji="0" lang="en-US" altLang="en-US" sz="2400" b="0" i="0" u="none" strike="noStrike" kern="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" pitchFamily="18" charset="0"/>
                </a:rPr>
                <a:t>free</a:t>
              </a: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" pitchFamily="18" charset="0"/>
              </a:endParaRPr>
            </a:p>
          </p:txBody>
        </p:sp>
        <p:sp>
          <p:nvSpPr>
            <p:cNvPr id="945169" name="Text Box 17"/>
            <p:cNvSpPr txBox="1">
              <a:spLocks noChangeArrowheads="1"/>
            </p:cNvSpPr>
            <p:nvPr/>
          </p:nvSpPr>
          <p:spPr bwMode="auto">
            <a:xfrm>
              <a:off x="4191000" y="4114800"/>
              <a:ext cx="838200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" pitchFamily="18" charset="0"/>
                </a:rPr>
                <a:t>C</a:t>
              </a:r>
              <a:r>
                <a:rPr kumimoji="0" lang="en-US" altLang="en-US" sz="2400" b="0" i="0" u="none" strike="noStrike" kern="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" pitchFamily="18" charset="0"/>
                </a:rPr>
                <a:t>obs</a:t>
              </a: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" pitchFamily="18" charset="0"/>
              </a:endParaRPr>
            </a:p>
          </p:txBody>
        </p:sp>
        <p:sp>
          <p:nvSpPr>
            <p:cNvPr id="945170" name="Freeform 18"/>
            <p:cNvSpPr>
              <a:spLocks/>
            </p:cNvSpPr>
            <p:nvPr/>
          </p:nvSpPr>
          <p:spPr bwMode="auto">
            <a:xfrm>
              <a:off x="2389188" y="3294063"/>
              <a:ext cx="4579937" cy="1976437"/>
            </a:xfrm>
            <a:custGeom>
              <a:avLst/>
              <a:gdLst/>
              <a:ahLst/>
              <a:cxnLst>
                <a:cxn ang="0">
                  <a:pos x="0" y="1185"/>
                </a:cxn>
                <a:cxn ang="0">
                  <a:pos x="115" y="915"/>
                </a:cxn>
                <a:cxn ang="0">
                  <a:pos x="315" y="830"/>
                </a:cxn>
                <a:cxn ang="0">
                  <a:pos x="555" y="865"/>
                </a:cxn>
                <a:cxn ang="0">
                  <a:pos x="875" y="1225"/>
                </a:cxn>
                <a:cxn ang="0">
                  <a:pos x="1025" y="1245"/>
                </a:cxn>
                <a:cxn ang="0">
                  <a:pos x="1495" y="1190"/>
                </a:cxn>
                <a:cxn ang="0">
                  <a:pos x="1715" y="1035"/>
                </a:cxn>
                <a:cxn ang="0">
                  <a:pos x="1895" y="980"/>
                </a:cxn>
                <a:cxn ang="0">
                  <a:pos x="2110" y="995"/>
                </a:cxn>
                <a:cxn ang="0">
                  <a:pos x="2195" y="985"/>
                </a:cxn>
                <a:cxn ang="0">
                  <a:pos x="2245" y="775"/>
                </a:cxn>
                <a:cxn ang="0">
                  <a:pos x="2210" y="395"/>
                </a:cxn>
                <a:cxn ang="0">
                  <a:pos x="2305" y="0"/>
                </a:cxn>
                <a:cxn ang="0">
                  <a:pos x="2615" y="120"/>
                </a:cxn>
                <a:cxn ang="0">
                  <a:pos x="2740" y="230"/>
                </a:cxn>
                <a:cxn ang="0">
                  <a:pos x="2885" y="220"/>
                </a:cxn>
              </a:cxnLst>
              <a:rect l="0" t="0" r="r" b="b"/>
              <a:pathLst>
                <a:path w="2885" h="1245">
                  <a:moveTo>
                    <a:pt x="0" y="1185"/>
                  </a:moveTo>
                  <a:cubicBezTo>
                    <a:pt x="10" y="1109"/>
                    <a:pt x="51" y="961"/>
                    <a:pt x="115" y="915"/>
                  </a:cubicBezTo>
                  <a:cubicBezTo>
                    <a:pt x="180" y="866"/>
                    <a:pt x="240" y="848"/>
                    <a:pt x="315" y="830"/>
                  </a:cubicBezTo>
                  <a:cubicBezTo>
                    <a:pt x="322" y="830"/>
                    <a:pt x="511" y="823"/>
                    <a:pt x="555" y="865"/>
                  </a:cubicBezTo>
                  <a:cubicBezTo>
                    <a:pt x="633" y="939"/>
                    <a:pt x="759" y="1173"/>
                    <a:pt x="875" y="1225"/>
                  </a:cubicBezTo>
                  <a:cubicBezTo>
                    <a:pt x="910" y="1240"/>
                    <a:pt x="987" y="1242"/>
                    <a:pt x="1025" y="1245"/>
                  </a:cubicBezTo>
                  <a:cubicBezTo>
                    <a:pt x="1087" y="1240"/>
                    <a:pt x="1383" y="1238"/>
                    <a:pt x="1495" y="1190"/>
                  </a:cubicBezTo>
                  <a:cubicBezTo>
                    <a:pt x="1580" y="1152"/>
                    <a:pt x="1633" y="1081"/>
                    <a:pt x="1715" y="1035"/>
                  </a:cubicBezTo>
                  <a:cubicBezTo>
                    <a:pt x="1796" y="988"/>
                    <a:pt x="1806" y="994"/>
                    <a:pt x="1895" y="980"/>
                  </a:cubicBezTo>
                  <a:cubicBezTo>
                    <a:pt x="1970" y="983"/>
                    <a:pt x="2035" y="989"/>
                    <a:pt x="2110" y="995"/>
                  </a:cubicBezTo>
                  <a:cubicBezTo>
                    <a:pt x="2141" y="1002"/>
                    <a:pt x="2165" y="996"/>
                    <a:pt x="2195" y="985"/>
                  </a:cubicBezTo>
                  <a:cubicBezTo>
                    <a:pt x="2220" y="917"/>
                    <a:pt x="2232" y="846"/>
                    <a:pt x="2245" y="775"/>
                  </a:cubicBezTo>
                  <a:cubicBezTo>
                    <a:pt x="2250" y="633"/>
                    <a:pt x="2240" y="535"/>
                    <a:pt x="2210" y="395"/>
                  </a:cubicBezTo>
                  <a:cubicBezTo>
                    <a:pt x="2205" y="270"/>
                    <a:pt x="2188" y="83"/>
                    <a:pt x="2305" y="0"/>
                  </a:cubicBezTo>
                  <a:cubicBezTo>
                    <a:pt x="2442" y="18"/>
                    <a:pt x="2505" y="20"/>
                    <a:pt x="2615" y="120"/>
                  </a:cubicBezTo>
                  <a:cubicBezTo>
                    <a:pt x="2650" y="152"/>
                    <a:pt x="2693" y="214"/>
                    <a:pt x="2740" y="230"/>
                  </a:cubicBezTo>
                  <a:cubicBezTo>
                    <a:pt x="2792" y="216"/>
                    <a:pt x="2821" y="220"/>
                    <a:pt x="2885" y="220"/>
                  </a:cubicBezTo>
                </a:path>
              </a:pathLst>
            </a:custGeom>
            <a:noFill/>
            <a:ln w="12700" cap="flat" cmpd="sng">
              <a:solidFill>
                <a:srgbClr val="FFCC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aphicFrame>
        <p:nvGraphicFramePr>
          <p:cNvPr id="945171" name="Object 19"/>
          <p:cNvGraphicFramePr>
            <a:graphicFrameLocks noChangeAspect="1"/>
          </p:cNvGraphicFramePr>
          <p:nvPr>
            <p:extLst/>
          </p:nvPr>
        </p:nvGraphicFramePr>
        <p:xfrm>
          <a:off x="7162800" y="5638800"/>
          <a:ext cx="3810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3" imgW="203040" imgH="190440" progId="Equation.3">
                  <p:embed/>
                </p:oleObj>
              </mc:Choice>
              <mc:Fallback>
                <p:oleObj name="Equation" r:id="rId3" imgW="203040" imgH="190440" progId="Equation.3">
                  <p:embed/>
                  <p:pic>
                    <p:nvPicPr>
                      <p:cNvPr id="94517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638800"/>
                        <a:ext cx="381000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5172" name="Text Box 20"/>
          <p:cNvSpPr txBox="1">
            <a:spLocks noChangeArrowheads="1"/>
          </p:cNvSpPr>
          <p:nvPr/>
        </p:nvSpPr>
        <p:spPr bwMode="auto">
          <a:xfrm>
            <a:off x="2819400" y="1828800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Point robot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(no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constraints)</a:t>
            </a:r>
          </a:p>
        </p:txBody>
      </p:sp>
    </p:spTree>
    <p:extLst>
      <p:ext uri="{BB962C8B-B14F-4D97-AF65-F5344CB8AC3E}">
        <p14:creationId xmlns:p14="http://schemas.microsoft.com/office/powerpoint/2010/main" val="179827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04"/>
    </mc:Choice>
    <mc:Fallback xmlns="">
      <p:transition spd="slow" advTm="1730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51298" name="Text Box 2"/>
          <p:cNvSpPr txBox="1">
            <a:spLocks noChangeArrowheads="1"/>
          </p:cNvSpPr>
          <p:nvPr/>
        </p:nvSpPr>
        <p:spPr bwMode="auto">
          <a:xfrm>
            <a:off x="838200" y="228600"/>
            <a:ext cx="7543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51299" name="Picture 3"/>
          <p:cNvPicPr>
            <a:picLocks noChangeAspect="1" noChangeArrowheads="1"/>
          </p:cNvPicPr>
          <p:nvPr/>
        </p:nvPicPr>
        <p:blipFill>
          <a:blip r:embed="rId2" cstate="print"/>
          <a:srcRect t="5167" r="9773" b="8620"/>
          <a:stretch>
            <a:fillRect/>
          </a:stretch>
        </p:blipFill>
        <p:spPr bwMode="auto">
          <a:xfrm>
            <a:off x="457200" y="1371600"/>
            <a:ext cx="3360738" cy="4800600"/>
          </a:xfrm>
          <a:prstGeom prst="rect">
            <a:avLst/>
          </a:prstGeom>
          <a:noFill/>
        </p:spPr>
      </p:pic>
      <p:sp>
        <p:nvSpPr>
          <p:cNvPr id="951300" name="Oval 4"/>
          <p:cNvSpPr>
            <a:spLocks noChangeArrowheads="1"/>
          </p:cNvSpPr>
          <p:nvPr/>
        </p:nvSpPr>
        <p:spPr bwMode="auto">
          <a:xfrm>
            <a:off x="2209800" y="1066800"/>
            <a:ext cx="152400" cy="152400"/>
          </a:xfrm>
          <a:prstGeom prst="ellipse">
            <a:avLst/>
          </a:prstGeom>
          <a:solidFill>
            <a:srgbClr val="008000"/>
          </a:solidFill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33600" y="83820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209800" y="5127978"/>
            <a:ext cx="304800" cy="304800"/>
            <a:chOff x="4267200" y="4038600"/>
            <a:chExt cx="533400" cy="533400"/>
          </a:xfrm>
        </p:grpSpPr>
        <p:sp>
          <p:nvSpPr>
            <p:cNvPr id="20" name="Oval 19"/>
            <p:cNvSpPr/>
            <p:nvPr/>
          </p:nvSpPr>
          <p:spPr>
            <a:xfrm>
              <a:off x="4572000" y="4038600"/>
              <a:ext cx="152400" cy="762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4572000" y="4495800"/>
              <a:ext cx="152400" cy="762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267200" y="4114800"/>
              <a:ext cx="533400" cy="3810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What if the robot is not a point</a:t>
            </a:r>
            <a:r>
              <a:rPr lang="en-US" alt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02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3"/>
    </mc:Choice>
    <mc:Fallback xmlns="">
      <p:transition spd="slow" advTm="327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00800" y="5899150"/>
            <a:ext cx="2289048" cy="36576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7B6C59-830C-4355-9897-8C90251BFA1C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952323" name="Picture 3"/>
          <p:cNvPicPr>
            <a:picLocks noChangeAspect="1" noChangeArrowheads="1"/>
          </p:cNvPicPr>
          <p:nvPr/>
        </p:nvPicPr>
        <p:blipFill>
          <a:blip r:embed="rId2" cstate="print"/>
          <a:srcRect t="5167" r="9773" b="8620"/>
          <a:stretch>
            <a:fillRect/>
          </a:stretch>
        </p:blipFill>
        <p:spPr bwMode="auto">
          <a:xfrm>
            <a:off x="457200" y="1371600"/>
            <a:ext cx="3360738" cy="4800600"/>
          </a:xfrm>
          <a:prstGeom prst="rect">
            <a:avLst/>
          </a:prstGeom>
          <a:noFill/>
        </p:spPr>
      </p:pic>
      <p:sp>
        <p:nvSpPr>
          <p:cNvPr id="952324" name="Oval 4"/>
          <p:cNvSpPr>
            <a:spLocks noChangeArrowheads="1"/>
          </p:cNvSpPr>
          <p:nvPr/>
        </p:nvSpPr>
        <p:spPr bwMode="auto">
          <a:xfrm>
            <a:off x="2209800" y="914400"/>
            <a:ext cx="152400" cy="152400"/>
          </a:xfrm>
          <a:prstGeom prst="ellipse">
            <a:avLst/>
          </a:prstGeom>
          <a:solidFill>
            <a:srgbClr val="008000"/>
          </a:solidFill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66950" y="5210175"/>
            <a:ext cx="152400" cy="152400"/>
            <a:chOff x="4560" y="960"/>
            <a:chExt cx="96" cy="96"/>
          </a:xfrm>
        </p:grpSpPr>
        <p:sp>
          <p:nvSpPr>
            <p:cNvPr id="952326" name="Oval 6"/>
            <p:cNvSpPr>
              <a:spLocks noChangeArrowheads="1"/>
            </p:cNvSpPr>
            <p:nvPr/>
          </p:nvSpPr>
          <p:spPr bwMode="auto">
            <a:xfrm>
              <a:off x="4560" y="960"/>
              <a:ext cx="96" cy="96"/>
            </a:xfrm>
            <a:prstGeom prst="ellipse">
              <a:avLst/>
            </a:prstGeom>
            <a:solidFill>
              <a:srgbClr val="FF3300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2327" name="Line 7"/>
            <p:cNvSpPr>
              <a:spLocks noChangeShapeType="1"/>
            </p:cNvSpPr>
            <p:nvPr/>
          </p:nvSpPr>
          <p:spPr bwMode="auto">
            <a:xfrm>
              <a:off x="4593" y="1003"/>
              <a:ext cx="61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952328" name="Picture 8"/>
          <p:cNvPicPr>
            <a:picLocks noChangeAspect="1" noChangeArrowheads="1"/>
          </p:cNvPicPr>
          <p:nvPr/>
        </p:nvPicPr>
        <p:blipFill>
          <a:blip r:embed="rId2" cstate="print"/>
          <a:srcRect t="5167" r="9773" b="8620"/>
          <a:stretch>
            <a:fillRect/>
          </a:stretch>
        </p:blipFill>
        <p:spPr bwMode="auto">
          <a:xfrm>
            <a:off x="5021263" y="1371600"/>
            <a:ext cx="3360737" cy="4800600"/>
          </a:xfrm>
          <a:prstGeom prst="rect">
            <a:avLst/>
          </a:prstGeom>
          <a:noFill/>
        </p:spPr>
      </p:pic>
      <p:sp>
        <p:nvSpPr>
          <p:cNvPr id="952329" name="Line 9"/>
          <p:cNvSpPr>
            <a:spLocks noChangeShapeType="1"/>
          </p:cNvSpPr>
          <p:nvPr/>
        </p:nvSpPr>
        <p:spPr bwMode="auto">
          <a:xfrm>
            <a:off x="3886200" y="3810000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52330" name="Rectangle 10"/>
          <p:cNvSpPr>
            <a:spLocks noChangeArrowheads="1"/>
          </p:cNvSpPr>
          <p:nvPr/>
        </p:nvSpPr>
        <p:spPr bwMode="auto">
          <a:xfrm>
            <a:off x="6629400" y="5029200"/>
            <a:ext cx="609600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52331" name="Oval 11"/>
          <p:cNvSpPr>
            <a:spLocks noChangeArrowheads="1"/>
          </p:cNvSpPr>
          <p:nvPr/>
        </p:nvSpPr>
        <p:spPr bwMode="auto">
          <a:xfrm>
            <a:off x="6937375" y="5205413"/>
            <a:ext cx="74613" cy="74612"/>
          </a:xfrm>
          <a:prstGeom prst="ellipse">
            <a:avLst/>
          </a:prstGeom>
          <a:solidFill>
            <a:srgbClr val="CC0000"/>
          </a:solidFill>
          <a:ln w="12700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52332" name="Oval 12"/>
          <p:cNvSpPr>
            <a:spLocks noChangeArrowheads="1"/>
          </p:cNvSpPr>
          <p:nvPr/>
        </p:nvSpPr>
        <p:spPr bwMode="auto">
          <a:xfrm>
            <a:off x="6937375" y="896938"/>
            <a:ext cx="74613" cy="74612"/>
          </a:xfrm>
          <a:prstGeom prst="ellipse">
            <a:avLst/>
          </a:prstGeom>
          <a:solidFill>
            <a:srgbClr val="008000"/>
          </a:solidFill>
          <a:ln w="12700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52333" name="Freeform 13"/>
          <p:cNvSpPr>
            <a:spLocks/>
          </p:cNvSpPr>
          <p:nvPr/>
        </p:nvSpPr>
        <p:spPr bwMode="auto">
          <a:xfrm>
            <a:off x="5365750" y="1328738"/>
            <a:ext cx="2944813" cy="4897437"/>
          </a:xfrm>
          <a:custGeom>
            <a:avLst/>
            <a:gdLst/>
            <a:ahLst/>
            <a:cxnLst>
              <a:cxn ang="0">
                <a:pos x="412" y="272"/>
              </a:cxn>
              <a:cxn ang="0">
                <a:pos x="412" y="560"/>
              </a:cxn>
              <a:cxn ang="0">
                <a:pos x="1185" y="560"/>
              </a:cxn>
              <a:cxn ang="0">
                <a:pos x="1185" y="1020"/>
              </a:cxn>
              <a:cxn ang="0">
                <a:pos x="415" y="1020"/>
              </a:cxn>
              <a:cxn ang="0">
                <a:pos x="415" y="2690"/>
              </a:cxn>
              <a:cxn ang="0">
                <a:pos x="1320" y="2690"/>
              </a:cxn>
              <a:cxn ang="0">
                <a:pos x="1320" y="1960"/>
              </a:cxn>
              <a:cxn ang="0">
                <a:pos x="725" y="1960"/>
              </a:cxn>
              <a:cxn ang="0">
                <a:pos x="725" y="1530"/>
              </a:cxn>
              <a:cxn ang="0">
                <a:pos x="1335" y="1530"/>
              </a:cxn>
              <a:cxn ang="0">
                <a:pos x="1335" y="0"/>
              </a:cxn>
              <a:cxn ang="0">
                <a:pos x="1855" y="0"/>
              </a:cxn>
              <a:cxn ang="0">
                <a:pos x="1855" y="3085"/>
              </a:cxn>
              <a:cxn ang="0">
                <a:pos x="0" y="3085"/>
              </a:cxn>
              <a:cxn ang="0">
                <a:pos x="0" y="265"/>
              </a:cxn>
              <a:cxn ang="0">
                <a:pos x="315" y="265"/>
              </a:cxn>
              <a:cxn ang="0">
                <a:pos x="315" y="355"/>
              </a:cxn>
              <a:cxn ang="0">
                <a:pos x="95" y="355"/>
              </a:cxn>
              <a:cxn ang="0">
                <a:pos x="95" y="3010"/>
              </a:cxn>
              <a:cxn ang="0">
                <a:pos x="1770" y="3010"/>
              </a:cxn>
              <a:cxn ang="0">
                <a:pos x="1770" y="75"/>
              </a:cxn>
              <a:cxn ang="0">
                <a:pos x="1430" y="75"/>
              </a:cxn>
              <a:cxn ang="0">
                <a:pos x="1430" y="1640"/>
              </a:cxn>
              <a:cxn ang="0">
                <a:pos x="805" y="1640"/>
              </a:cxn>
              <a:cxn ang="0">
                <a:pos x="805" y="1870"/>
              </a:cxn>
              <a:cxn ang="0">
                <a:pos x="1430" y="1870"/>
              </a:cxn>
              <a:cxn ang="0">
                <a:pos x="1430" y="2780"/>
              </a:cxn>
              <a:cxn ang="0">
                <a:pos x="325" y="2780"/>
              </a:cxn>
              <a:cxn ang="0">
                <a:pos x="325" y="925"/>
              </a:cxn>
              <a:cxn ang="0">
                <a:pos x="1105" y="925"/>
              </a:cxn>
              <a:cxn ang="0">
                <a:pos x="1105" y="650"/>
              </a:cxn>
              <a:cxn ang="0">
                <a:pos x="320" y="650"/>
              </a:cxn>
              <a:cxn ang="0">
                <a:pos x="320" y="265"/>
              </a:cxn>
              <a:cxn ang="0">
                <a:pos x="412" y="272"/>
              </a:cxn>
            </a:cxnLst>
            <a:rect l="0" t="0" r="r" b="b"/>
            <a:pathLst>
              <a:path w="1855" h="3085">
                <a:moveTo>
                  <a:pt x="412" y="272"/>
                </a:moveTo>
                <a:lnTo>
                  <a:pt x="412" y="560"/>
                </a:lnTo>
                <a:lnTo>
                  <a:pt x="1185" y="560"/>
                </a:lnTo>
                <a:lnTo>
                  <a:pt x="1185" y="1020"/>
                </a:lnTo>
                <a:lnTo>
                  <a:pt x="415" y="1020"/>
                </a:lnTo>
                <a:lnTo>
                  <a:pt x="415" y="2690"/>
                </a:lnTo>
                <a:lnTo>
                  <a:pt x="1320" y="2690"/>
                </a:lnTo>
                <a:lnTo>
                  <a:pt x="1320" y="1960"/>
                </a:lnTo>
                <a:lnTo>
                  <a:pt x="725" y="1960"/>
                </a:lnTo>
                <a:lnTo>
                  <a:pt x="725" y="1530"/>
                </a:lnTo>
                <a:lnTo>
                  <a:pt x="1335" y="1530"/>
                </a:lnTo>
                <a:lnTo>
                  <a:pt x="1335" y="0"/>
                </a:lnTo>
                <a:lnTo>
                  <a:pt x="1855" y="0"/>
                </a:lnTo>
                <a:lnTo>
                  <a:pt x="1855" y="3085"/>
                </a:lnTo>
                <a:lnTo>
                  <a:pt x="0" y="3085"/>
                </a:lnTo>
                <a:lnTo>
                  <a:pt x="0" y="265"/>
                </a:lnTo>
                <a:lnTo>
                  <a:pt x="315" y="265"/>
                </a:lnTo>
                <a:lnTo>
                  <a:pt x="315" y="355"/>
                </a:lnTo>
                <a:lnTo>
                  <a:pt x="95" y="355"/>
                </a:lnTo>
                <a:lnTo>
                  <a:pt x="95" y="3010"/>
                </a:lnTo>
                <a:lnTo>
                  <a:pt x="1770" y="3010"/>
                </a:lnTo>
                <a:lnTo>
                  <a:pt x="1770" y="75"/>
                </a:lnTo>
                <a:lnTo>
                  <a:pt x="1430" y="75"/>
                </a:lnTo>
                <a:lnTo>
                  <a:pt x="1430" y="1640"/>
                </a:lnTo>
                <a:lnTo>
                  <a:pt x="805" y="1640"/>
                </a:lnTo>
                <a:lnTo>
                  <a:pt x="805" y="1870"/>
                </a:lnTo>
                <a:lnTo>
                  <a:pt x="1430" y="1870"/>
                </a:lnTo>
                <a:lnTo>
                  <a:pt x="1430" y="2780"/>
                </a:lnTo>
                <a:lnTo>
                  <a:pt x="325" y="2780"/>
                </a:lnTo>
                <a:lnTo>
                  <a:pt x="325" y="925"/>
                </a:lnTo>
                <a:lnTo>
                  <a:pt x="1105" y="925"/>
                </a:lnTo>
                <a:lnTo>
                  <a:pt x="1105" y="650"/>
                </a:lnTo>
                <a:lnTo>
                  <a:pt x="320" y="650"/>
                </a:lnTo>
                <a:lnTo>
                  <a:pt x="320" y="265"/>
                </a:lnTo>
                <a:lnTo>
                  <a:pt x="412" y="272"/>
                </a:lnTo>
                <a:close/>
              </a:path>
            </a:pathLst>
          </a:custGeom>
          <a:solidFill>
            <a:srgbClr val="FF3300"/>
          </a:soli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52334" name="Rectangle 14"/>
          <p:cNvSpPr>
            <a:spLocks noChangeArrowheads="1"/>
          </p:cNvSpPr>
          <p:nvPr/>
        </p:nvSpPr>
        <p:spPr bwMode="auto">
          <a:xfrm>
            <a:off x="5421313" y="1749425"/>
            <a:ext cx="587375" cy="134938"/>
          </a:xfrm>
          <a:prstGeom prst="rect">
            <a:avLst/>
          </a:prstGeom>
          <a:solidFill>
            <a:srgbClr val="FF33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52335" name="Text Box 15"/>
          <p:cNvSpPr txBox="1">
            <a:spLocks noChangeArrowheads="1"/>
          </p:cNvSpPr>
          <p:nvPr/>
        </p:nvSpPr>
        <p:spPr bwMode="auto">
          <a:xfrm>
            <a:off x="3746500" y="3060700"/>
            <a:ext cx="14478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" pitchFamily="18" charset="0"/>
              </a:rPr>
              <a:t>Expand obstacle(s)</a:t>
            </a:r>
          </a:p>
        </p:txBody>
      </p:sp>
      <p:sp>
        <p:nvSpPr>
          <p:cNvPr id="952336" name="Text Box 16"/>
          <p:cNvSpPr txBox="1">
            <a:spLocks noChangeArrowheads="1"/>
          </p:cNvSpPr>
          <p:nvPr/>
        </p:nvSpPr>
        <p:spPr bwMode="auto">
          <a:xfrm>
            <a:off x="3757613" y="3881438"/>
            <a:ext cx="14478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" pitchFamily="18" charset="0"/>
              </a:rPr>
              <a:t>Reduce robot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209800" y="5127978"/>
            <a:ext cx="304800" cy="304800"/>
            <a:chOff x="4267200" y="4038600"/>
            <a:chExt cx="533400" cy="533400"/>
          </a:xfrm>
        </p:grpSpPr>
        <p:sp>
          <p:nvSpPr>
            <p:cNvPr id="20" name="Oval 19"/>
            <p:cNvSpPr/>
            <p:nvPr/>
          </p:nvSpPr>
          <p:spPr>
            <a:xfrm>
              <a:off x="4572000" y="4038600"/>
              <a:ext cx="152400" cy="762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4572000" y="4495800"/>
              <a:ext cx="152400" cy="762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267200" y="4114800"/>
              <a:ext cx="533400" cy="3810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133600" y="83820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781800" y="83820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7200" y="533400"/>
            <a:ext cx="8229600" cy="10668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if the robot is not a point?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1089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54"/>
    </mc:Choice>
    <mc:Fallback xmlns="">
      <p:transition spd="slow" advTm="2235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229600" cy="64770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Robot Position: </a:t>
            </a:r>
            <a:r>
              <a:rPr lang="en-US" sz="2800" dirty="0" smtClean="0">
                <a:latin typeface="Courier New"/>
                <a:cs typeface="Courier New"/>
              </a:rPr>
              <a:t>ξ</a:t>
            </a:r>
            <a:r>
              <a:rPr lang="en-US" sz="2800" baseline="-25000" dirty="0" smtClean="0">
                <a:latin typeface="Courier New"/>
                <a:cs typeface="Courier New"/>
              </a:rPr>
              <a:t>I</a:t>
            </a:r>
            <a:r>
              <a:rPr lang="en-US" sz="2800" dirty="0" smtClean="0">
                <a:latin typeface="Courier New"/>
                <a:cs typeface="Courier New"/>
              </a:rPr>
              <a:t>=</a:t>
            </a:r>
            <a:r>
              <a:rPr lang="en-US" sz="2800" dirty="0">
                <a:latin typeface="Courier New"/>
                <a:cs typeface="Courier New"/>
              </a:rPr>
              <a:t>[</a:t>
            </a:r>
            <a:r>
              <a:rPr lang="en-US" sz="2800" dirty="0" err="1">
                <a:latin typeface="Courier New"/>
                <a:cs typeface="Courier New"/>
              </a:rPr>
              <a:t>x</a:t>
            </a:r>
            <a:r>
              <a:rPr lang="en-US" sz="2800" baseline="-25000" dirty="0" err="1">
                <a:latin typeface="Courier New"/>
                <a:cs typeface="Courier New"/>
              </a:rPr>
              <a:t>I</a:t>
            </a:r>
            <a:r>
              <a:rPr lang="en-US" sz="2800" dirty="0" err="1">
                <a:latin typeface="Courier New"/>
                <a:cs typeface="Courier New"/>
              </a:rPr>
              <a:t>,y</a:t>
            </a:r>
            <a:r>
              <a:rPr lang="en-US" sz="2800" baseline="-25000" dirty="0" err="1">
                <a:latin typeface="Courier New"/>
                <a:cs typeface="Courier New"/>
              </a:rPr>
              <a:t>I</a:t>
            </a:r>
            <a:r>
              <a:rPr lang="en-US" sz="2800" dirty="0" err="1">
                <a:latin typeface="Courier New"/>
                <a:cs typeface="Courier New"/>
              </a:rPr>
              <a:t>,θ</a:t>
            </a:r>
            <a:r>
              <a:rPr lang="en-US" sz="2800" baseline="-25000" dirty="0" err="1">
                <a:latin typeface="Courier New"/>
                <a:cs typeface="Courier New"/>
              </a:rPr>
              <a:t>I</a:t>
            </a:r>
            <a:r>
              <a:rPr lang="en-US" sz="2800" dirty="0">
                <a:latin typeface="Courier New"/>
                <a:cs typeface="Courier New"/>
              </a:rPr>
              <a:t>]</a:t>
            </a:r>
            <a:r>
              <a:rPr lang="en-US" sz="2800" baseline="30000" dirty="0">
                <a:cs typeface="Courier New"/>
              </a:rPr>
              <a:t>T</a:t>
            </a:r>
          </a:p>
          <a:p>
            <a:r>
              <a:rPr lang="en-US" sz="2800" dirty="0" smtClean="0"/>
              <a:t>Mapping between frames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err="1" smtClean="0">
                <a:latin typeface="Courier New"/>
                <a:cs typeface="Courier New"/>
              </a:rPr>
              <a:t>ξ</a:t>
            </a:r>
            <a:r>
              <a:rPr lang="en-US" sz="2800" baseline="-25000" dirty="0" err="1" smtClean="0">
                <a:latin typeface="Courier New"/>
                <a:cs typeface="Courier New"/>
              </a:rPr>
              <a:t>R</a:t>
            </a:r>
            <a:r>
              <a:rPr lang="en-US" sz="2800" dirty="0" smtClean="0">
                <a:latin typeface="Courier New"/>
                <a:cs typeface="Courier New"/>
              </a:rPr>
              <a:t>=R(</a:t>
            </a:r>
            <a:r>
              <a:rPr lang="en-US" sz="2800" dirty="0" err="1" smtClean="0">
                <a:latin typeface="Courier New"/>
                <a:cs typeface="Courier New"/>
              </a:rPr>
              <a:t>θ</a:t>
            </a:r>
            <a:r>
              <a:rPr lang="en-US" sz="2800" dirty="0" smtClean="0">
                <a:latin typeface="Courier New"/>
                <a:cs typeface="Courier New"/>
              </a:rPr>
              <a:t>)</a:t>
            </a:r>
            <a:r>
              <a:rPr lang="en-US" sz="2800" dirty="0" err="1" smtClean="0">
                <a:latin typeface="Courier New"/>
                <a:cs typeface="Courier New"/>
              </a:rPr>
              <a:t>ξ</a:t>
            </a:r>
            <a:r>
              <a:rPr lang="en-US" sz="2800" baseline="-25000" dirty="0" err="1" smtClean="0">
                <a:latin typeface="Courier New"/>
                <a:cs typeface="Courier New"/>
              </a:rPr>
              <a:t>I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>
                <a:latin typeface="Courier New"/>
                <a:cs typeface="Courier New"/>
              </a:rPr>
              <a:t> R</a:t>
            </a:r>
            <a:r>
              <a:rPr lang="en-US" sz="2800" dirty="0">
                <a:latin typeface="Courier New"/>
                <a:cs typeface="Courier New"/>
              </a:rPr>
              <a:t>(</a:t>
            </a:r>
            <a:r>
              <a:rPr lang="en-US" sz="2800" dirty="0" err="1">
                <a:latin typeface="Courier New"/>
                <a:cs typeface="Courier New"/>
              </a:rPr>
              <a:t>θ</a:t>
            </a:r>
            <a:r>
              <a:rPr lang="en-US" sz="2800" dirty="0" smtClean="0">
                <a:latin typeface="Courier New"/>
                <a:cs typeface="Courier New"/>
              </a:rPr>
              <a:t>)=</a:t>
            </a:r>
          </a:p>
          <a:p>
            <a:pPr marL="0" indent="0">
              <a:buNone/>
            </a:pPr>
            <a:endParaRPr lang="en-US" sz="2800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28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2800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28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2800" dirty="0" smtClean="0">
              <a:latin typeface="Courier New"/>
              <a:cs typeface="Courier New"/>
            </a:endParaRPr>
          </a:p>
          <a:p>
            <a:r>
              <a:rPr lang="en-US" sz="2400" dirty="0">
                <a:cs typeface="Courier New"/>
              </a:rPr>
              <a:t>l: distance from wheel to center of rotation</a:t>
            </a:r>
          </a:p>
          <a:p>
            <a:r>
              <a:rPr lang="en-US" sz="2400" dirty="0">
                <a:cs typeface="Courier New"/>
              </a:rPr>
              <a:t>r: radius of a wheel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5" name="Oval 4"/>
          <p:cNvSpPr/>
          <p:nvPr/>
        </p:nvSpPr>
        <p:spPr>
          <a:xfrm flipH="1">
            <a:off x="2743200" y="1219200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 flipH="1">
            <a:off x="1325881" y="1219200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362200"/>
            <a:ext cx="2533227" cy="12573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09599" y="3733800"/>
            <a:ext cx="3596053" cy="1371600"/>
            <a:chOff x="1600200" y="4572000"/>
            <a:chExt cx="5194300" cy="19812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00200" y="4572000"/>
              <a:ext cx="5194300" cy="177800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4800600" y="617220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5105400"/>
            <a:ext cx="2713360" cy="1447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19200" y="1752600"/>
            <a:ext cx="19700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Courier New"/>
                <a:cs typeface="Courier New"/>
              </a:rPr>
              <a:t>ξ</a:t>
            </a:r>
            <a:r>
              <a:rPr lang="en-US" sz="2400" baseline="-25000" dirty="0" err="1">
                <a:latin typeface="Courier New"/>
                <a:cs typeface="Courier New"/>
              </a:rPr>
              <a:t>I</a:t>
            </a:r>
            <a:r>
              <a:rPr lang="en-US" sz="2400" dirty="0">
                <a:latin typeface="Courier New"/>
                <a:cs typeface="Courier New"/>
              </a:rPr>
              <a:t>=R(</a:t>
            </a:r>
            <a:r>
              <a:rPr lang="en-US" sz="2400" dirty="0" err="1">
                <a:latin typeface="Courier New"/>
                <a:cs typeface="Courier New"/>
              </a:rPr>
              <a:t>θ</a:t>
            </a:r>
            <a:r>
              <a:rPr lang="en-US" sz="2400" dirty="0">
                <a:latin typeface="Courier New"/>
                <a:cs typeface="Courier New"/>
              </a:rPr>
              <a:t>)</a:t>
            </a:r>
            <a:r>
              <a:rPr lang="en-US" sz="2400" baseline="30000" dirty="0">
                <a:latin typeface="Courier New"/>
                <a:cs typeface="Courier New"/>
              </a:rPr>
              <a:t>-1</a:t>
            </a:r>
            <a:r>
              <a:rPr lang="en-US" sz="2400" dirty="0">
                <a:latin typeface="Courier New"/>
                <a:cs typeface="Courier New"/>
              </a:rPr>
              <a:t>ξ</a:t>
            </a:r>
            <a:r>
              <a:rPr lang="en-US" sz="2400" baseline="-25000" dirty="0">
                <a:latin typeface="Courier New"/>
                <a:cs typeface="Courier New"/>
              </a:rPr>
              <a:t>R</a:t>
            </a:r>
          </a:p>
        </p:txBody>
      </p:sp>
      <p:sp>
        <p:nvSpPr>
          <p:cNvPr id="17" name="Oval 16"/>
          <p:cNvSpPr/>
          <p:nvPr/>
        </p:nvSpPr>
        <p:spPr>
          <a:xfrm flipH="1">
            <a:off x="2788919" y="1778509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 flipH="1">
            <a:off x="1371600" y="1778509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0" y="1524000"/>
            <a:ext cx="3123358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03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650"/>
    </mc:Choice>
    <mc:Fallback xmlns="">
      <p:transition spd="slow" advTm="8065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1588" y="1438275"/>
            <a:ext cx="660082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990600" y="1295400"/>
            <a:ext cx="41148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if we want to preserve the angular component?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76800" y="1752600"/>
            <a:ext cx="3124200" cy="403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5622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83"/>
    </mc:Choice>
    <mc:Fallback xmlns="">
      <p:transition spd="slow" advTm="3018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1588" y="1438275"/>
            <a:ext cx="660082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990600" y="1295400"/>
            <a:ext cx="41148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we want to preserve the angular component…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4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484"/>
    </mc:Choice>
    <mc:Fallback xmlns="">
      <p:transition spd="slow" advTm="7548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0775" y="1581150"/>
            <a:ext cx="436245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Rigid Body Planning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:iact="http://schemas.microsoft.com/office/powerpoint/2014/inkAction" xmlns="" Requires="p14 iact">
          <p:contentPart p14:bwMode="auto" r:id="rId8">
            <p14:nvContentPartPr>
              <p14:cNvPr id="4" name="Ink 3"/>
              <p14:cNvContentPartPr/>
              <p14:nvPr>
                <p:custDataLst>
                  <p:tags r:id="rId4"/>
                </p:custDataLst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2791849" y="2481229"/>
              <a:ext cx="1223866" cy="319638"/>
            </p14:xfrm>
          </p:contentPart>
        </mc:Choice>
        <mc:Fallback>
          <p:pic>
            <p:nvPicPr>
              <p:cNvPr id="4" name="Ink 3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82850" y="2472230"/>
                <a:ext cx="1241864" cy="33763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730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00"/>
    </mc:Choice>
    <mc:Fallback xmlns="">
      <p:transition spd="slow" advTm="535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/>
              <a:t>Transfer in Reinforcement Learning via Shared </a:t>
            </a:r>
            <a:r>
              <a:rPr lang="en-US" sz="3200" dirty="0" smtClean="0"/>
              <a:t>Features: </a:t>
            </a:r>
            <a:r>
              <a:rPr lang="en-US" sz="3200" dirty="0" err="1" smtClean="0"/>
              <a:t>Konidaris</a:t>
            </a:r>
            <a:r>
              <a:rPr lang="en-US" sz="3200" dirty="0" smtClean="0"/>
              <a:t>, </a:t>
            </a:r>
            <a:r>
              <a:rPr lang="en-US" sz="3200" dirty="0" err="1" smtClean="0"/>
              <a:t>Scheidwasser</a:t>
            </a:r>
            <a:r>
              <a:rPr lang="en-US" sz="3200" dirty="0" smtClean="0"/>
              <a:t>, and </a:t>
            </a:r>
            <a:r>
              <a:rPr lang="en-US" sz="3200" dirty="0" err="1" smtClean="0"/>
              <a:t>Barto</a:t>
            </a:r>
            <a:r>
              <a:rPr lang="en-US" sz="3200" dirty="0" smtClean="0"/>
              <a:t>, 2012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6000"/>
            <a:ext cx="8051800" cy="43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5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0"/>
    </mc:Choice>
    <mc:Fallback xmlns="">
      <p:transition spd="slow" advTm="81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0"/>
            <a:ext cx="90965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7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"/>
    </mc:Choice>
    <mc:Fallback xmlns="">
      <p:transition spd="slow" advTm="26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3"/>
    </mc:Choice>
    <mc:Fallback xmlns="">
      <p:transition spd="slow" advTm="45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8" descr="control-schem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006" r="-28006"/>
          <a:stretch>
            <a:fillRect/>
          </a:stretch>
        </p:blipFill>
        <p:spPr>
          <a:xfrm>
            <a:off x="3276600" y="3144164"/>
            <a:ext cx="6705600" cy="368782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9610"/>
            <a:ext cx="8229600" cy="4525963"/>
          </a:xfrm>
        </p:spPr>
        <p:txBody>
          <a:bodyPr/>
          <a:lstStyle/>
          <a:p>
            <a:r>
              <a:rPr lang="en-US" dirty="0" smtClean="0"/>
              <a:t>Open loop control vs. Closed loop control</a:t>
            </a:r>
          </a:p>
          <a:p>
            <a:endParaRPr lang="en-US" dirty="0"/>
          </a:p>
          <a:p>
            <a:r>
              <a:rPr lang="en-US" dirty="0" smtClean="0"/>
              <a:t>Recap</a:t>
            </a:r>
            <a:endParaRPr lang="en-US" dirty="0"/>
          </a:p>
          <a:p>
            <a:pPr lvl="1"/>
            <a:r>
              <a:rPr lang="en-US" dirty="0" smtClean="0"/>
              <a:t>Control Architectures</a:t>
            </a:r>
          </a:p>
          <a:p>
            <a:pPr lvl="1"/>
            <a:r>
              <a:rPr lang="en-US" dirty="0" smtClean="0"/>
              <a:t>Sensors &amp; Vision</a:t>
            </a:r>
          </a:p>
          <a:p>
            <a:pPr lvl="1"/>
            <a:r>
              <a:rPr lang="en-US" dirty="0" smtClean="0"/>
              <a:t>Control &amp; Kinematics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23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06"/>
    </mc:Choice>
    <mc:Fallback xmlns="">
      <p:transition spd="slow" advTm="5230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err="1" smtClean="0">
                <a:latin typeface="Courier New"/>
                <a:cs typeface="Courier New"/>
              </a:rPr>
              <a:t>ξ</a:t>
            </a:r>
            <a:r>
              <a:rPr lang="en-US" baseline="-25000" dirty="0" err="1" smtClean="0">
                <a:latin typeface="Courier New"/>
                <a:cs typeface="Courier New"/>
              </a:rPr>
              <a:t>I</a:t>
            </a:r>
            <a:r>
              <a:rPr lang="en-US" dirty="0" smtClean="0">
                <a:latin typeface="Courier New"/>
                <a:cs typeface="Courier New"/>
              </a:rPr>
              <a:t>=</a:t>
            </a:r>
            <a:r>
              <a:rPr lang="en-US" dirty="0">
                <a:latin typeface="Courier New"/>
                <a:cs typeface="Courier New"/>
              </a:rPr>
              <a:t>R(</a:t>
            </a:r>
            <a:r>
              <a:rPr lang="en-US" dirty="0" err="1">
                <a:latin typeface="Courier New"/>
                <a:cs typeface="Courier New"/>
              </a:rPr>
              <a:t>θ</a:t>
            </a:r>
            <a:r>
              <a:rPr lang="en-US" dirty="0" smtClean="0">
                <a:latin typeface="Courier New"/>
                <a:cs typeface="Courier New"/>
              </a:rPr>
              <a:t>)</a:t>
            </a:r>
            <a:r>
              <a:rPr lang="en-US" baseline="30000" dirty="0" smtClean="0">
                <a:latin typeface="Courier New"/>
                <a:cs typeface="Courier New"/>
              </a:rPr>
              <a:t>-1</a:t>
            </a:r>
            <a:r>
              <a:rPr lang="en-US" dirty="0" smtClean="0">
                <a:latin typeface="Courier New"/>
                <a:cs typeface="Courier New"/>
              </a:rPr>
              <a:t>ξ</a:t>
            </a:r>
            <a:r>
              <a:rPr lang="en-US" baseline="-25000" dirty="0" smtClean="0">
                <a:latin typeface="Courier New"/>
                <a:cs typeface="Courier New"/>
              </a:rPr>
              <a:t>R</a:t>
            </a:r>
          </a:p>
          <a:p>
            <a:endParaRPr lang="en-US" baseline="-25000" dirty="0">
              <a:latin typeface="Courier New"/>
              <a:cs typeface="Courier New"/>
            </a:endParaRPr>
          </a:p>
          <a:p>
            <a:endParaRPr lang="en-US" baseline="-25000" dirty="0" smtClean="0">
              <a:latin typeface="Courier New"/>
              <a:cs typeface="Courier New"/>
            </a:endParaRPr>
          </a:p>
          <a:p>
            <a:endParaRPr lang="en-US" baseline="-25000" dirty="0">
              <a:latin typeface="Courier New"/>
              <a:cs typeface="Courier New"/>
            </a:endParaRPr>
          </a:p>
          <a:p>
            <a:endParaRPr lang="en-US" baseline="-25000" dirty="0" smtClean="0">
              <a:latin typeface="Courier New"/>
              <a:cs typeface="Courier New"/>
            </a:endParaRPr>
          </a:p>
          <a:p>
            <a:endParaRPr lang="en-US" baseline="-25000" dirty="0">
              <a:latin typeface="Courier New"/>
              <a:cs typeface="Courier New"/>
            </a:endParaRPr>
          </a:p>
          <a:p>
            <a:endParaRPr lang="en-US" baseline="-25000" dirty="0" smtClean="0">
              <a:latin typeface="Courier New"/>
              <a:cs typeface="Courier New"/>
            </a:endParaRPr>
          </a:p>
          <a:p>
            <a:endParaRPr lang="en-US" baseline="-25000" dirty="0">
              <a:latin typeface="Courier New"/>
              <a:cs typeface="Courier New"/>
            </a:endParaRPr>
          </a:p>
          <a:p>
            <a:endParaRPr lang="en-US" sz="2000" dirty="0" smtClean="0">
              <a:latin typeface="Courier New"/>
              <a:cs typeface="Courier New"/>
            </a:endParaRPr>
          </a:p>
          <a:p>
            <a:r>
              <a:rPr lang="en-US" sz="2000" dirty="0" smtClean="0">
                <a:latin typeface="Courier New"/>
                <a:cs typeface="Courier New"/>
              </a:rPr>
              <a:t>l: distance from wheel to center of rotation</a:t>
            </a:r>
          </a:p>
          <a:p>
            <a:r>
              <a:rPr lang="en-US" sz="2000" dirty="0" smtClean="0">
                <a:latin typeface="Courier New"/>
                <a:cs typeface="Courier New"/>
              </a:rPr>
              <a:t>r: radius of a wheel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 flipH="1">
            <a:off x="2971800" y="457200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 flipH="1">
            <a:off x="990600" y="483109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33400" y="1981200"/>
            <a:ext cx="5194300" cy="1981200"/>
            <a:chOff x="1600200" y="4572000"/>
            <a:chExt cx="5194300" cy="19812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00200" y="4572000"/>
              <a:ext cx="5194300" cy="177800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4800600" y="617220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879" y="4800600"/>
            <a:ext cx="34036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50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3/3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3505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>
                <a:cs typeface="Courier New"/>
              </a:rPr>
              <a:t>A Create robot has wheels with a 5 cm radius which are 30 cm apart. Both wheels rotating forward at 1 rad per second. What are</a:t>
            </a:r>
            <a:r>
              <a:rPr lang="en-US" dirty="0" smtClean="0">
                <a:latin typeface="Courier New"/>
                <a:cs typeface="Courier New"/>
              </a:rPr>
              <a:t>[</a:t>
            </a:r>
            <a:r>
              <a:rPr lang="en-US" dirty="0" err="1" smtClean="0">
                <a:latin typeface="Courier New"/>
                <a:cs typeface="Courier New"/>
              </a:rPr>
              <a:t>x</a:t>
            </a:r>
            <a:r>
              <a:rPr lang="en-US" baseline="-25000" dirty="0" err="1" smtClean="0">
                <a:latin typeface="Courier New"/>
                <a:cs typeface="Courier New"/>
              </a:rPr>
              <a:t>R</a:t>
            </a:r>
            <a:r>
              <a:rPr lang="en-US" dirty="0" err="1" smtClean="0">
                <a:latin typeface="Courier New"/>
                <a:cs typeface="Courier New"/>
              </a:rPr>
              <a:t>,y</a:t>
            </a:r>
            <a:r>
              <a:rPr lang="en-US" baseline="-25000" dirty="0" err="1" smtClean="0">
                <a:latin typeface="Courier New"/>
                <a:cs typeface="Courier New"/>
              </a:rPr>
              <a:t>R</a:t>
            </a:r>
            <a:r>
              <a:rPr lang="en-US" dirty="0" err="1" smtClean="0">
                <a:latin typeface="Courier New"/>
                <a:cs typeface="Courier New"/>
              </a:rPr>
              <a:t>,θ</a:t>
            </a:r>
            <a:r>
              <a:rPr lang="en-US" baseline="-25000" dirty="0" err="1" smtClean="0">
                <a:latin typeface="Courier New"/>
                <a:cs typeface="Courier New"/>
              </a:rPr>
              <a:t>R</a:t>
            </a:r>
            <a:r>
              <a:rPr lang="en-US" dirty="0" smtClean="0">
                <a:latin typeface="Courier New"/>
                <a:cs typeface="Courier New"/>
              </a:rPr>
              <a:t>]</a:t>
            </a:r>
            <a:r>
              <a:rPr lang="en-US" baseline="30000" dirty="0" smtClean="0">
                <a:cs typeface="Courier New"/>
              </a:rPr>
              <a:t>T </a:t>
            </a:r>
            <a:r>
              <a:rPr lang="el-GR" dirty="0" smtClean="0">
                <a:cs typeface="Courier New"/>
              </a:rPr>
              <a:t> in m/s and rad/s? </a:t>
            </a:r>
            <a:r>
              <a:rPr lang="el-GR" dirty="0">
                <a:cs typeface="Courier New"/>
              </a:rPr>
              <a:t>What are</a:t>
            </a:r>
            <a:r>
              <a:rPr lang="en-US" dirty="0">
                <a:latin typeface="Courier New"/>
                <a:cs typeface="Courier New"/>
              </a:rPr>
              <a:t>[</a:t>
            </a:r>
            <a:r>
              <a:rPr lang="en-US" dirty="0" err="1">
                <a:latin typeface="Courier New"/>
                <a:cs typeface="Courier New"/>
              </a:rPr>
              <a:t>x</a:t>
            </a:r>
            <a:r>
              <a:rPr lang="en-US" baseline="-25000" dirty="0" err="1">
                <a:latin typeface="Courier New"/>
                <a:cs typeface="Courier New"/>
              </a:rPr>
              <a:t>I</a:t>
            </a:r>
            <a:r>
              <a:rPr lang="en-US" dirty="0" err="1">
                <a:latin typeface="Courier New"/>
                <a:cs typeface="Courier New"/>
              </a:rPr>
              <a:t>,y</a:t>
            </a:r>
            <a:r>
              <a:rPr lang="en-US" baseline="-25000" dirty="0" err="1">
                <a:latin typeface="Courier New"/>
                <a:cs typeface="Courier New"/>
              </a:rPr>
              <a:t>I</a:t>
            </a:r>
            <a:r>
              <a:rPr lang="en-US" dirty="0" err="1">
                <a:latin typeface="Courier New"/>
                <a:cs typeface="Courier New"/>
              </a:rPr>
              <a:t>,θ</a:t>
            </a:r>
            <a:r>
              <a:rPr lang="en-US" baseline="-25000" dirty="0" err="1">
                <a:latin typeface="Courier New"/>
                <a:cs typeface="Courier New"/>
              </a:rPr>
              <a:t>I</a:t>
            </a:r>
            <a:r>
              <a:rPr lang="en-US" dirty="0">
                <a:latin typeface="Courier New"/>
                <a:cs typeface="Courier New"/>
              </a:rPr>
              <a:t>]</a:t>
            </a:r>
            <a:r>
              <a:rPr lang="en-US" baseline="30000" dirty="0">
                <a:cs typeface="Courier New"/>
              </a:rPr>
              <a:t>T </a:t>
            </a:r>
            <a:r>
              <a:rPr lang="el-GR" dirty="0">
                <a:cs typeface="Courier New"/>
              </a:rPr>
              <a:t> in m/s and rad/s?</a:t>
            </a:r>
            <a:endParaRPr lang="en-US" baseline="30000" dirty="0">
              <a:cs typeface="Courier New"/>
            </a:endParaRPr>
          </a:p>
          <a:p>
            <a:pPr marL="0" indent="0">
              <a:buNone/>
            </a:pPr>
            <a:endParaRPr lang="el-GR" dirty="0" smtClean="0">
              <a:cs typeface="Courier New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3937000"/>
            <a:ext cx="3123358" cy="2921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 flipH="1">
            <a:off x="1362719" y="2877838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flipH="1">
            <a:off x="2011681" y="2877838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flipH="1">
            <a:off x="2649238" y="2810519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flipH="1">
            <a:off x="1371600" y="3369828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flipH="1">
            <a:off x="2020562" y="3369828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flipH="1">
            <a:off x="2658119" y="3302509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28973"/>
            <a:ext cx="3352800" cy="253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0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33"/>
    </mc:Choice>
    <mc:Fallback xmlns="">
      <p:transition spd="slow" advTm="4613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762000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Worked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436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23"/>
            <a:ext cx="8229600" cy="1143000"/>
          </a:xfrm>
        </p:spPr>
        <p:txBody>
          <a:bodyPr/>
          <a:lstStyle/>
          <a:p>
            <a:r>
              <a:rPr lang="en-US" dirty="0" smtClean="0"/>
              <a:t>Sliding constraint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dirty="0" smtClean="0"/>
              <a:t>Standard wheel has no lateral motion</a:t>
            </a:r>
          </a:p>
          <a:p>
            <a:r>
              <a:rPr lang="en-US" dirty="0" smtClean="0"/>
              <a:t>Move in circle whose center is on “zero motion line” through the axis</a:t>
            </a:r>
          </a:p>
          <a:p>
            <a:r>
              <a:rPr lang="en-US" dirty="0" smtClean="0"/>
              <a:t>Instantaneous Center of Rotation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3429000"/>
            <a:ext cx="5067300" cy="336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9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758"/>
    </mc:Choice>
    <mc:Fallback xmlns="">
      <p:transition spd="slow" advTm="7175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complex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Steered standard wheel</a:t>
            </a:r>
          </a:p>
          <a:p>
            <a:r>
              <a:rPr lang="en-US" dirty="0" smtClean="0"/>
              <a:t>Caster wheel</a:t>
            </a:r>
          </a:p>
          <a:p>
            <a:r>
              <a:rPr lang="en-US" dirty="0" smtClean="0"/>
              <a:t>More parameters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539067"/>
            <a:ext cx="7848600" cy="331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854"/>
    </mc:Choice>
    <mc:Fallback xmlns="">
      <p:transition spd="slow" advTm="5885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drive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Rotation not constrained</a:t>
            </a:r>
          </a:p>
          <a:p>
            <a:r>
              <a:rPr lang="en-US" dirty="0" smtClean="0"/>
              <a:t>Can move in any circle it wants to</a:t>
            </a:r>
          </a:p>
          <a:p>
            <a:r>
              <a:rPr lang="en-US" dirty="0" smtClean="0"/>
              <a:t>Easy to move around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1892300"/>
            <a:ext cx="5397500" cy="3060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1892300"/>
            <a:ext cx="5397500" cy="3060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3200956"/>
            <a:ext cx="3875014" cy="365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1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527"/>
    </mc:Choice>
    <mc:Fallback xmlns="">
      <p:transition spd="slow" advTm="10652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XSHAPE" val="AAEAAAD/////AQAAAAAAAAAMAgAAAE9BdXRob3JQUFQsIFZlcnNpb249MC4xLjU2OTEuMCwgQ3VsdHVyZT1uZXV0cmFsLCBQdWJsaWNLZXlUb2tlbj0zMWJmMzg1NmFkMzY0ZTM1BQEAAAALSW5rTWF0dGVyVjEEAAAABVNjYWxlDUxpc3RgMStfaXRlbXMMTGlzdGAxK19zaXplD0xpc3RgMStfdmVyc2lvbgAEAAALF1NoYXJlZC5JbmtpbmcuSW5rQXRvbVtdAgAAAAgIAgAAAB2kLT8JAwAAAAEAAAACAAAABwMAAAAAAQAAAAQAAAAECUlua0F0b21WMQIAAAAJBAAAAA0DBQQAAAALUGVuU3Ryb2tlVjEEAAAACkF0dHJpYnV0ZXMFVHJhY2UJU3RhcnRUaW1lBFR5cGUEBAAED1BlbkF0dHJpYnV0ZXNWMQIAAAAKSW5rVHJhY2VWMQIAAAAQDEFjdGlvblR5cGVWMQIAAAACAAAACQUAAAAJBgAAAGtgAAAAAAAABfn///8MQWN0aW9uVHlwZVYxAQAAAAd2YWx1ZV9fAAgCAAAAAAAAAAUFAAAAD1BlbkF0dHJpYnV0ZXNWMQoAAAAHX2NvbG9yQQdfY29sb3JSB19jb2xvckcHX2NvbG9yQgpGaXRUb0N1cnZlBkhlaWdodA5JZ25vcmVQcmVzc3VyZQ1Jc0hpZ2hsaWdodGVyBVNoYXBlBVdpZHRoAAAAAAAAAAAEAAICAgIBBgEBDEJydXNoU2hhcGVWMQIAAAAGAgAAAP8AAP8AAAAAAAAA8D8AAAX4////DEJydXNoU2hhcGVWMQEAAAAHdmFsdWVfXwAIAgAAAAEAAAAAAAAAAADwPwUGAAAACklua1RyYWNlVjEDAAAADUxpc3RgMStfaXRlbXMMTGlzdGAxK19zaXplD0xpc3RgMStfdmVyc2lvbgQAABhTaGFyZWQuSW5raW5nLklua1BvaW50W10CAAAACAgCAAAACQkAAADEAAAAxAAAAAcJAAAAAAEAAAAAAQAABApJbmtQb2ludFYxAgAAAAkKAAAACQsAAAAJDAAAAAkNAAAACQ4AAAAJDwAAAAkQAAAACREAAAAJEgAAAAkTAAAACRQAAAAJFQAAAAkWAAAACRcAAAAJGAAAAAkZAAAACRoAAAAJGwAAAAkcAAAACR0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/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+AAAACb8AAAAJwAAAAAnBAAAACcIAAAAJwwAAAAnEAAAACcUAAAAJxgAAAAnHAAAACcgAAAAJyQAAAAnKAAAACcsAAAAJzAAAAAnNAAAADTwFCgAAAApJbmtQb2ludFYxBAAAAAFYAVkOUHJlc3N1cmVGYWN0b3IJVGltZVN0YW1wAAAAAAYGCxACAAAAAN5lK9GxiT948YCRCfDmPwAAHD4AAAAAAAAAAAELAAAACgAAAABOiBkS2X4/aIG/AeJ75z8AAGQ+DwAAAAAAAAABDAAAAAoAAAAAIDo0paF2P9gHDnsR1OY/AABzPg8AAAAAAAAAAQ0AAAAKAAAAAOjXnXDUbD94YUIhMWTmPwAAbz4PAAAAAAAAAAEOAAAACgAAAADo151w1Gw/eGFCITFk5j8AgI0+DwAAAAAAAAABDwAAAAoAAAAA6NedcNRsP9h3zwo5SOY/AICRPh8AAAAAAAAAARAAAAAKAAAAAOjXnXDUbD9Ijlz0QCzmPwAAnj4fAAAAAAAAAAERAAAACgAAAADo151w1Gw/qKTp3UgQ5j8AgKE+LwAAAAAAAAABEgAAAAoAAAAA6NedcNRsPxi7dsdQ9OU/AACqPi8AAAAAAAAAARMAAAAKAAAAAOjXnXDUbD940QOxWNjlPwCArD4+AAAAAAAAAAEUAAAACgAAAADo151w1Gw/6OeQmmC85T8AgLE+PgAAAAAAAAABFQAAAAoAAAAA6NedcNRsP+jnkJpgvOU/AACzPj4AAAAAAAAAARYAAAAKAAAAAOjXnXDUbD/o55CaYLzlPwCAsz5OAAAAAAAAAAEXAAAACgAAAADo151w1Gw/6OeQmmC85T8AALQ+TgAAAAAAAAABGAAAAAoAAAAAIDo0paF2P3jRA7FY2OU/AAC7Pl4AAAAAAAAAARkAAAAKAAAAAD1rfz+Igz8Yu3bHUPTlPwCAvD5eAAAAAAAAAAEaAAAACgAAAAD1DJ6HzY0/GLt2x1D05T8AgNI+bQAAAAAAAAABGwAAAAoAAAAAbP5QHiWYP6ik6d1IEOY/AIDXPm0AAAAAAAAAARwAAAAKAAAAgNd51CA8oj+opOndSBDmPwAA8j5tAAAAAAAAAAEdAAAACgAAAMB4dICyZag/qKTp3UgQ5j8AgPg+jAAAAAAAAAABHgAAAAoAAABg4bZL1AywPxi7dsdQ9OU/AIAGP5wAAAAAAAAAAR8AAAAKAAAAAGmIJUZqtD940QOxWNjlPwAACT+cAAAAAAAAAAEgAAAACgAAAOBE2TTqjLk/6OeQmmC85T8AQA8/nAAAAAAAAAABIQAAAAoAAADgdKl5wHS/P0j+HYRooOU/AMAQP5wAAAAAAAAAASIAAAAKAAAAcNI8X0uuwj+4FKttcITlPwBAFD+cAAAAAAAAAAEjAAAACgAAAOBbz+jx48U/GCs4V3ho5T8AQBU/rAAAAAAAAAABJAAAAAoAAACgVozZU1vJP0hu3xOQFOU/AMAXP6wAAAAAAAAAASUAAAAKAAAAwMJzMXEUzT8Ym/nmn9zkPwCAGD+7AAAAAAAAAAEmAAAACgAAADDQQvikh9A/SN6go7eI5D8AwBg/uwAAAAAAAAABJwAAAAoAAABQW5YxgJXSP+g31UnXGOQ/AAAZP8sAAAAAAAAAASgAAAAKAAAA0FcU0hbl1D8Ye3wG78TjPwAAGT/LAAAAAAAAAAEpAAAACgAAAAi4x5g+JNc/uNSwrA5V4z8AABk/2wAAAAAAAAABKgAAAAoAAADgUBATRITZP7hEcjw2yeI/AAAZP9sAAAAAAAAAASsAAAAKAAAAELHD2WvD2z9YnqbiVVniPwAAGT/qAAAAAAAAAAEsAAAACgAAAEARd6CTAt4/yCT1W4Wx4T8AABk/6gAAAAAAAAABLQAAAAoAAACM6q9GphjgP5jB0L687eA/AAAZP/oAAAAAAAAAAS4AAAAKAAAARP4+UMsn4T/IBHh71JngPwBAGD/6AAAAAAAAAAEvAAAACgAAAAQSzlnwNuI/+EcfOOxF4D8AABg/CQEAAAAAAAABMAAAAAoAAAAM7cevNyXjP8h0OQv8DeA/AEAZPwkBAAAAAAAAATEAAAAKAAAAGMjBBX8T5D+wyfU1RwTfPwCAGT8ZAQAAAAAAAAEyAAAACgAAAKC4CxUg6eQ/8HxegoYk3j8AAB4/GQEAAAAAAAABMwAAAAoAAAAkqVUkwb7lP1ADrfu1fN0/AAAfPykBAAAAAAAAATQAAAAKAAAAgEu6xiqM5j+wift05dTcPwCAIj8pAQAAAAAAAAE1AAAACgAAAAQ8BNbLYec/MBBK7hQt3D8AQCM/OAEAAAAAAAABNgAAAAoAAAAwkIML/iboP5CWmGdEhds/AIAkPzgBAAAAAAAAATcAAAAKAAAANJYd1Pjj6D8QHefgc93aPwDAJD9IAQAAAAAAAAE4AAAACgAAADict5zzoOk/MNBPLbP92T8AQCY/SAEAAAAAAAABOQAAAAoAAACot6EeSEXqP3CDuHnyHdk/AIAmP1gBAAAAAAAAAToAAAAKAAAAAIWmM2Xh6j/QCQfzIXbYPwAAJj9YAQAAAAAAAAE7AAAACgAAAOy14G4Tbes/MJBVbFHO1z8AACY/ZwEAAAAAAAABPAAAAAoAAACMSlDQUujrP7AWpOWAJtc/AAAmP2cBAAAAAAAAAT0AAAAKAAAAzEL1VyNT7D9QcNiLoLbWPwAAJj9nAQAAAAAAAAE+AAAACgAAAOTstHK8tew/8MkMMsBG1j8AgCY/dwEAAAAAAAABPwAAAAoAAACg+qmz5gftP5AjQdjf1tU/AMAmP3cBAAAAAAAAAUAAAAAKAAAAkFaEYUhi7T/wqY9RDy/VPwDAJj+GAQAAAAAAAAFBAAAACgAAAEhkeaJytO0/sNapJB/31D8AACc/hgEAAAAAAAABQgAAAAoAAACs1aMJLvbtP5ADxPcuv9Q/AEAmP5YBAAAAAAAAAUMAAAAKAAAA6PjoA7Iv7j9QMN7KPofUPwAAJj+WAQAAAAAAAAFEAAAACgAAAMh/YyTHWO4/MF34nU5P1D8AACg/pgEAAAAAAAABRQAAAAoAAAB0uPjXpHnuP/CJEnFeF9Q/AIAoP6YBAAAAAAAAAUYAAAAKAAAA/KKoHkuS7j/QtixEbt/TPwBALD+1AQAAAAAAAAFHAAAACgAAAICNWGXxqu4/kONGF36n0z8AQC0/tQEAAAAAAAABSAAAAAoAAADYKSM/YLvuP3AQYeqNb9M/AIAwP8UBAAAAAAAAAUkAAAAKAAAAsNs90iiz7j8wPXu9nTfTPwBAMT/FAQAAAAAAAAFKAAAACgAAACjxjYuCmu4/0JavY73H0j8AADM/1QEAAAAAAAABSwAAAAoAAACkBt5E3IHuP3Dw4wndV9I/AIAzP9UBAAAAAAAAAUwAAAAKAAAA7M1Ikf5g7j/QdjKDDLDRPwCAND/kAQAAAAAAAAFNAAAACgAAAOj46AOyL+4/MP2A/DsI0T8AwDQ/5AEAAAAAAAABTgAAAAoAAACs1aMJLvbtP5CDz3VrYNA/AMA0P/QBAAAAAAAAAU8AAAAKAAAASGR5onK07T8gFDzeNXHPPwAANT/0AQAAAAAAAAFQAAAACgAAALikac5/au0/INRBHdRBzT8AADU/AwIAAAAAAAABUQAAAAoAAACg+qmz5gftP0CUR1xyEss/AAA1PwMCAAAAAAAAAVIAAAAKAAAAkFDqmE2l7D9gVE2bEOPIPwCANT8TAgAAAAAAAAFTAAAACgAAAERYRRF9Ouw/wLoeNI8jxz8AwDU/EwIAAAAAAAABVAAAAAoAAACsw9WvPb/rP0Ah8MwNZMU/AIA2PxMCAAAAAAAAAVUAAAAKAAAAjES2B1gr6z9g4fULrDTDPwDANj8jAgAAAAAAAAFWAAAACgAAADx3sfI6j+o/oEfHpCp1wT8AgDc/IwIAAAAAAAABVwAAAAoAAACYDeIDr+LpP0BcMXtSa78/AMA3PzICAAAAAAAAAVgAAAAKAAAAxFUtqOst6T8AKdSsT+y7PwBANz8yAgAAAAAAAAFZAAAACgAAABjsXblfgeg/wEIOkg1NuT8AADc/QgIAAAAAAAABWgAAAAoAAAB0go7K09TnP4BcSHfLrbY/AAA3P0ICAAAAAAAAAVsAAAAKAAAARC4PlaEP5z8AwxkQSu60PwAANz9SAgAAAAAAAAFcAAAACgAAABjaj19vSuY/QHaCXIkOtD8AgDc/UgIAAAAAAAABXQAAAAoAAADwhRAqPYXlP8DcU/UHT7I/AMA3P2ECAAAAAAAAAV4AAAAKAAAAvDGR9ArA5D8AkLxBR2+xPwDANz9hAgAAAAAAAAFfAAAACgAAAMQr9ysQA+Q/QEMljoaPsD8AADg/cQIAAAAAAAABYAAAAAoAAAAYwic9hFbjP4DsG7WLX68/AAA4P3ECAAAAAAAAAWEAAAAKAAAAzPQiKGe64j8AU+1NCqCtPwAAOD+AAgAAAAAAAAFiAAAACgAAAAQSzlnwNuI/gLm+5ojgqz8AADg/gAIAAAAAAAABYwAAAAoAAABAL3mLebPhPwAgkH8HIao/AAA4P5ACAAAAAAAAAWQAAAAKAAAA9DbUA6lI4T+Ah2EYhmGoPwAAOD+QAgAAAAAAAAFlAAAACgAAAAzb+VVH7uA/gO0ysQSipj8AADg/oAIAAAAAAAABZgAAAAoAAAB8G+qBVKTgP4DtMrEEoqY/AEA3P6ACAAAAAAAAAWcAAAAKAAAARPikh9Bq4D+A7TKxBKKmPwAANz+vAgAAAAAAAAFoAAAACgAAAJC/D9TySeA/AFQESoPipD8AADc/rwIAAAAAAAABaQAAAAoAAABocSpnu0HgP4C61eIBI6M/AAA3P88CAAAAAAAAAWoAAAAKAAAAwA31QCpS4D8AIad7gGOhPwAANz/PAgAAAAAAAAFrAAAACgAAAJyUb2E/e+A/AA/xKP5Hnz8AgDc/zwIAAAAAAAABbAAAAAoAAADYt7Rbw7TgPwDck1r7yJs/AMA3P88CAAAAAAAAAW0AAAAKAAAAwBOPCSUP4T8AqTaM+EmYPwCANj/eAgAAAAAAAAFuAAAACgAAADBaGf4sguE/AHbZvfXKlD8AQDY/3gIAAAAAAAABbwAAAAoAAABQ2TimEhbiPwBAfO/yS5E/AMA2P+4CAAAAAAAAAXAAAAAKAAAAdFhYTvip4j8AGj5C4JmLPwDANj/uAgAAAAAAAAFxAAAACgAAABjCJz2EVuM/ABo+QuCZiz8AgDU//QIAAAAAAAABcgAAAAoAAADsedyYRwvkPwAaPkLgmYs/AEA1P/0CAAAAAAAAAXMAAAAKAAAA8H92YULI5D8AGj5C4JmLPwAANT8NAwAAAAAAAAF0AAAACgAAAMA3K70FfeU/AEB87/JLkT8AADU/DQMAAAAAAAABdQAAAAoAAADAPcWFADrmPwB22b31ypQ/AIA1Px0DAAAAAAAAAXYAAAAKAAAAxENfTvv25j8A3JNa+8ibPwDANT8dAwAAAAAAAAF3AAAACgAAAPCX3oMtvOc/ACGne4BjoT8AwDU/LAMAAAAAAAABeAAAAAoAAAD0nXhMKHnoP4DtMrEEoqY/AAA2PywDAAAAAAAAAXkAAAAKAAAAxFUtqOst6T+Aub7miOCrPwAANj88AwAAAAAAAAF6AAAACgAAAJgN4gOv4uk/QEMljoaPsD8AADY/PAMAAAAAAAABewAAAAoAAABsxZZfcpfqP4Ap66jILrM/AIA2P0wDAAAAAAAAAXwAAAAKAAAAEC9mTv5D6z9Aqd8qjI23PwDANj9MAwAAAAAAAAF9AAAACgAAAIxKUNBS6Os/ACnUrE/suz8AQDM/WwMAAAAAAAABfgAAAAoAAABcAgUsFp3sP0BcMXtSa78/AMAyP1sDAAAAAAAAAX8AAAAKAAAA3B3vrWpB7T+gR8ekKnXBPwDAMD9rAwAAAAAAAAGAAAAACgAAAPicDlZQ1e0/wIfBZYykwz8AQDA/awMAAAAAAAABgQAAAAoAAADIf2Mkx1juP0Ah8MwNZMU/AEAvP3oDAAAAAAAAAYIAAAAKAAAABHgIrJfD7j9gFFParrPGPwAALz96AwAAAAAAAAGDAAAACgAAAMCF/ezBFe8/gAe2508DyD8AwC8/egMAAAAAAAABhAAAAAoAAABURQ3BtF/vP2BUTZsQ48g/AMAvP4oDAAAAAAAAAYUAAAAKAAAAYBptTgGR7z8goeRO0cLJPwCAMD+KAwAAAAAAAAGGAAAACgAAAECh524Wuu8/4O17ApKiyj8AwDA/qQMAAAAAAAABhwAAAAoAAADEi5e1vNLvP6A6E7ZSgss/AMAzP6kDAAAAAAAAAYgAAAAKAAAAHChijyvj7z9gh6ppE2LMPwBAND+pAwAAAAAAAAGJAAAACgAAABwoYo8r4+8/INRBHdRBzT8AADY/qQMAAAAAAAABigAAAAoAAADEi5e1vNLvP+Ag2dCUIc4/AIA2P7kDAAAAAAAAAYsAAAAKAAAAFFMCAt+x7z+gbXCEVQHPPwCAOT+5AwAAAAAAAAGMAAAACgAAANgvvQdbeO8/YLoHOBbhzz8AQDo/xwMAAAAAAAABjQAAAAoAAADw0+JZ+R3vPxAqm89L0NA/AAA4P8cDAAAAAAAAAY4AAAAKAAAAVD9z+Lmi7j8QShiw/OfRPwCANz/WAwAAAAAAAAGPAAAACgAAAARybuOcBu4/cBBh6o1v0z8AgDo/1gMAAAAAAAABkAAAAAoAAAAIbNQaokntP5AjQdjf1tU/AEA7P+YDAAAAAAAAAZEAAAAKAAAAKN+/MZJj7D8Q3ewfEq7YPwAAPT/mAwAAAAAAAAGSAAAACgAAAMRn+wHcZOs/kJaYZ0SF2z8AgD0/9QMAAAAAAAABkwAAAAoAAAAIVGz4tlXqPxBQRK92XN4/AAA9P/UDAAAAAAAAAZQAAAAKAAAAHPL3gVo+6T/IBHh71JngPwAAPT8FBAAAAAAAAAGVAAAACgAAAAhCnp7GHug/+PfaiHXp4T8AwD0/BQQAAAAAAAABlgAAAAoAAAAc4CkoagfnPyjrPZYWOeM/AMA9PxUEAAAAAAAAAZcAAAAKAAAAhBqAi3wA5j/oxxO6r6TkPwAAQD8VBAAAAAAAAAGYAAAACgAAAPhU1u6O+eQ/eNEDsVjY5T8AgEA/JAQAAAAAAAABmQAAAAoAAADsedyYRwvkP3jxgJEJ8OY/AIBBPyQEAAAAAAAAAZoAAAAKAAAAlNd39t094z/IJ4tbwuvnPwDAQT80BAAAAAAAAAGbAAAACgAAAJjR3S3jgOI/mHQiD4PL6D8AwEE/NAQAAAAAAAABnAAAAAoAAAActvOrjtzhP8jXRqxLj+k/AABCPzQEAAAAAAAAAZ0AAAAKAAAAKIW5cOBQ4T9YUfgyHDfqPwBAQT9TBAAAAAAAAAGeAAAACgAAALg+L3zY3eA/WOE2o/TC6j8AAEE/UwQAAAAAAAABnwAAAAoAAADM4lTOdoPgP7iHAv3UMus/AMBBP1MEAAAAAAAAAaAAAAAKAAAAOCNF+oM54D+IRFtAvYbrPwDAQT9jBAAAAAAAAAGhAAAACgAAAAQAAAAAAOA/SAG0g6Xa6z8AwEE/YwQAAAAAAAABogAAAAoAAADwVUDlZp3fP3jUmbCVEuw/AABCP3IEAAAAAAAAAaMAAAAKAAAAOEhLpDxL3z+op3/dhUrsPwBAQz9yBAAAAAAAAAGkAAAACgAAAMjWID2BCd8/SJHy831m7D8AgEM/cgQAAAAAAAABpQAAAAoAAADAAcGvNNjeP+h6ZQp2guw/AIBEP4IEAAAAAAAAAaYAAAAKAAAAuCxhIuim3j94ZNggbp7sPwDARD+CBAAAAAAAAAGnAAAACgAAAAj0y24Kht4/GE5LN2a67D8AgEU/kgQAAAAAAAABqAAAAAoAAABYuza7LGXeP6g3vk1e1uw/AMBFP5IEAAAAAAAAAakAAAAKAAAA+B5s4b1U3j9IITFkVvLsPwBART+hBAAAAAAAAAGqAAAACgAAAJiCoQdPRN4/2Aqkek4O7T8AAEU/oQQAAAAAAAABqwAAAAoAAABQ5tYt4DPeP3j0FpFGKu0/AABHP7EEAAAAAAAAAawAAAAKAAAAUObWLeAz3j949BaRRirtPwCARz+xBAAAAAAAAAGtAAAACgAAAFDm1i3gM94/GN6Jpz5G7T8AwEc/wQQAAAAAAAABrgAAAAoAAABQ5tYt4DPePxjeiac+Ru0/AABIP8EEAAAAAAAAAa8AAAAKAAAAUObWLeAz3j8Y3omnPkbtPwAASD/QBAAAAAAAAAGwAAAACgAAAFDm1i3gM94/qMf8vTZi7T8AAEg/0AQAAAAAAAABsQAAAAoAAABQ5tYt4DPeP6jH/L02Yu0/AIBIP+AEAAAAAAAAAbIAAAAKAAAAUObWLeAz3j+ox/y9NmLtPwDASD/gBAAAAAAAAAGzAAAACgAAAFDm1i3gM94/SLFv1C5+7T8AQEg/7wQAAAAAAAABtAAAAAoAAABQ5tYt4DPeP0ixb9Qufu0/AABIP+8EAAAAAAAAAbUAAAAKAAAAUObWLeAz3j9IsW/ULn7tPwDASD/vBAAAAAAAAAG2AAAACgAAAFDm1i3gM94/SLFv1C5+7T8AwEg//wQAAAAAAAABtwAAAAoAAABQ5tYt4DPePxhuyBcX0u0/AMBIP/8EAAAAAAAAAbgAAAAKAAAAUObWLeAz3j9IQa5EBwruPwAAST8PBQAAAAAAAAG5AAAACgAAAFDm1i3gM94/eBSUcfdB7j8AAEk/DwUAAAAAAAABugAAAAoAAABQ5tYt4DPeP6jneZ7nee4/AABJPx4FAAAAAAAAAbsAAAAKAAAAUObWLeAz3j/Yul/L17HuPwBASD8eBQAAAAAAAAG8AAAACgAAAFDm1i3gM94/CI5F+Mfp7j8AAEg/LgUAAAAAAAABvQAAAAoAAABQ5tYt4DPePzhhKyW4Ie8/AMBIPy4FAAAAAAAAAb4AAAAKAAAAUObWLeAz3j9oNBFSqFnvPwDASD8+BQAAAAAAAAG/AAAACgAAAFDm1i3gM94/aDQRUqhZ7z8AwEg/PgUAAAAAAAABwAAAAAoAAABQ5tYt4DPeP2g0EVKoWe8/AABJP00FAAAAAAAAAcEAAAAKAAAAUObWLeAz3j+YB/d+mJHvPwAAST9NBQAAAAAAAAHCAAAACgAAAFDm1i3gM94/mAf3fpiR7z8AAEk/bAUAAAAAAAABwwAAAAoAAABQ5tYt4DPeP5gH936Yke8/AABJP2wFAAAAAAAAAcQAAAAKAAAAUObWLeAz3j+YB/d+mJHvPwAAST9sBQAAAAAAAAHFAAAACgAAAFDm1i3gM94/mAf3fpiR7z8AAEY/bAUAAAAAAAABxgAAAAoAAABQ5tYt4DPeP5gH936Yke8/AIBFP3wFAAAAAAAAAccAAAAKAAAAUObWLeAz3j+YB/d+mJHvPwCAOj98BQAAAAAAAAHIAAAACgAAAFDm1i3gM94/mAf3fpiR7z8AQDg/jAUAAAAAAAAByQAAAAoAAABQ5tYt4DPeP5gH936Yke8/AAAjP4wFAAAAAAAAAcoAAAAKAAAAUObWLeAz3j8IHoRooHXvPwAAHj+bBQAAAAAAAAHLAAAACgAAAFDm1i3gM94/aDQRUqhZ7z8AgOI+mwUAAAAAAAABzAAAAAoAAABQ5tYt4DPePzhhKyW4Ie8/AADOPqsFAAAAAAAAAc0AAAAKAAAAUObWLeAz3j8IjkX4x+nuPwAA/j2rBQAAAAAAAAs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8098</TotalTime>
  <Words>979</Words>
  <Application>Microsoft Macintosh PowerPoint</Application>
  <PresentationFormat>On-screen Show (4:3)</PresentationFormat>
  <Paragraphs>196</Paragraphs>
  <Slides>36</Slides>
  <Notes>9</Notes>
  <HiddenSlides>7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Office Theme</vt:lpstr>
      <vt:lpstr>비트맵 이미지</vt:lpstr>
      <vt:lpstr>Equation</vt:lpstr>
      <vt:lpstr>PowerPoint Presentation</vt:lpstr>
      <vt:lpstr>IEEE Spectrum: Dutch Police Training Eagles to Take Down Drones</vt:lpstr>
      <vt:lpstr>PowerPoint Presentation</vt:lpstr>
      <vt:lpstr>PowerPoint Presentation</vt:lpstr>
      <vt:lpstr>Example 3/3</vt:lpstr>
      <vt:lpstr>Worked problem</vt:lpstr>
      <vt:lpstr>Sliding constraint</vt:lpstr>
      <vt:lpstr>More complex</vt:lpstr>
      <vt:lpstr>Differential drive</vt:lpstr>
      <vt:lpstr>   Mobile Robot Locomotion</vt:lpstr>
      <vt:lpstr> Degree of Mobility</vt:lpstr>
      <vt:lpstr>Degree of Steerability</vt:lpstr>
      <vt:lpstr> Degree of Maneuverability</vt:lpstr>
      <vt:lpstr>Degree of Maneuverability</vt:lpstr>
      <vt:lpstr>PowerPoint Presentation</vt:lpstr>
      <vt:lpstr>Holonomic Robots</vt:lpstr>
      <vt:lpstr>Holonomicity </vt:lpstr>
      <vt:lpstr>Why study holonomic constraints?</vt:lpstr>
      <vt:lpstr>Non-holonomic constraint</vt:lpstr>
      <vt:lpstr>Kinematic model for car-like robot</vt:lpstr>
      <vt:lpstr>Kinematic model for car-like robot</vt:lpstr>
      <vt:lpstr>Dynamic Model</vt:lpstr>
      <vt:lpstr>PowerPoint Presentation</vt:lpstr>
      <vt:lpstr>PowerPoint Presentation</vt:lpstr>
      <vt:lpstr>The World consists of...</vt:lpstr>
      <vt:lpstr>Configuration Space (C-Space)</vt:lpstr>
      <vt:lpstr>Configuration Space</vt:lpstr>
      <vt:lpstr>What if the robot is not a point?</vt:lpstr>
      <vt:lpstr>PowerPoint Presentation</vt:lpstr>
      <vt:lpstr>What if we want to preserve the angular component?</vt:lpstr>
      <vt:lpstr>If we want to preserve the angular component…</vt:lpstr>
      <vt:lpstr>Rigid Body Planning</vt:lpstr>
      <vt:lpstr>Transfer in Reinforcement Learning via Shared Features: Konidaris, Scheidwasser, and Barto, 2012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CptS: Introduction to Robotics</dc:title>
  <dc:creator>Matthew Taylor</dc:creator>
  <cp:lastModifiedBy>Matthew Taylor</cp:lastModifiedBy>
  <cp:revision>256</cp:revision>
  <dcterms:created xsi:type="dcterms:W3CDTF">2006-08-16T00:00:00Z</dcterms:created>
  <dcterms:modified xsi:type="dcterms:W3CDTF">2016-02-02T22:08:01Z</dcterms:modified>
</cp:coreProperties>
</file>