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mp4" ContentType="video/unknown"/>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24" r:id="rId2"/>
    <p:sldId id="481" r:id="rId3"/>
    <p:sldId id="536" r:id="rId4"/>
    <p:sldId id="530" r:id="rId5"/>
    <p:sldId id="485" r:id="rId6"/>
    <p:sldId id="486" r:id="rId7"/>
    <p:sldId id="487" r:id="rId8"/>
    <p:sldId id="488" r:id="rId9"/>
    <p:sldId id="489" r:id="rId10"/>
    <p:sldId id="490" r:id="rId11"/>
    <p:sldId id="491" r:id="rId12"/>
    <p:sldId id="492" r:id="rId13"/>
    <p:sldId id="493" r:id="rId14"/>
    <p:sldId id="494" r:id="rId15"/>
    <p:sldId id="531" r:id="rId16"/>
    <p:sldId id="495" r:id="rId17"/>
    <p:sldId id="496" r:id="rId18"/>
    <p:sldId id="497" r:id="rId19"/>
    <p:sldId id="532" r:id="rId20"/>
    <p:sldId id="504" r:id="rId21"/>
    <p:sldId id="505" r:id="rId22"/>
    <p:sldId id="506" r:id="rId23"/>
    <p:sldId id="507" r:id="rId24"/>
    <p:sldId id="508" r:id="rId25"/>
    <p:sldId id="513" r:id="rId26"/>
    <p:sldId id="515" r:id="rId27"/>
    <p:sldId id="519" r:id="rId28"/>
    <p:sldId id="520" r:id="rId29"/>
    <p:sldId id="521" r:id="rId30"/>
    <p:sldId id="522" r:id="rId31"/>
    <p:sldId id="523" r:id="rId32"/>
    <p:sldId id="524" r:id="rId33"/>
    <p:sldId id="533" r:id="rId34"/>
    <p:sldId id="534"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333" autoAdjust="0"/>
  </p:normalViewPr>
  <p:slideViewPr>
    <p:cSldViewPr>
      <p:cViewPr varScale="1">
        <p:scale>
          <a:sx n="82" d="100"/>
          <a:sy n="82" d="100"/>
        </p:scale>
        <p:origin x="-1960"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6B26A7-A4BB-4FC7-B9A4-651736ADF8CB}" type="datetimeFigureOut">
              <a:rPr lang="en-US" smtClean="0"/>
              <a:t>2/8/16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4B72A3-7CAD-4E54-9CCB-4B395CB63D91}" type="slidenum">
              <a:rPr lang="en-US" smtClean="0"/>
              <a:t>‹#›</a:t>
            </a:fld>
            <a:endParaRPr lang="en-US"/>
          </a:p>
        </p:txBody>
      </p:sp>
    </p:spTree>
    <p:extLst>
      <p:ext uri="{BB962C8B-B14F-4D97-AF65-F5344CB8AC3E}">
        <p14:creationId xmlns:p14="http://schemas.microsoft.com/office/powerpoint/2010/main" val="2994191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degrees of freedom robot can manipulate</a:t>
            </a:r>
          </a:p>
          <a:p>
            <a:r>
              <a:rPr lang="en-US" dirty="0" smtClean="0"/>
              <a:t>2: ICR is on a line</a:t>
            </a:r>
          </a:p>
          <a:p>
            <a:r>
              <a:rPr lang="en-US" dirty="0" smtClean="0"/>
              <a:t>3: ICR can be anywhere</a:t>
            </a:r>
            <a:endParaRPr lang="en-US" dirty="0"/>
          </a:p>
        </p:txBody>
      </p:sp>
      <p:sp>
        <p:nvSpPr>
          <p:cNvPr id="4" name="Slide Number Placeholder 3"/>
          <p:cNvSpPr>
            <a:spLocks noGrp="1"/>
          </p:cNvSpPr>
          <p:nvPr>
            <p:ph type="sldNum" sz="quarter" idx="10"/>
          </p:nvPr>
        </p:nvSpPr>
        <p:spPr/>
        <p:txBody>
          <a:bodyPr/>
          <a:lstStyle/>
          <a:p>
            <a:fld id="{354B72A3-7CAD-4E54-9CCB-4B395CB63D91}" type="slidenum">
              <a:rPr lang="en-US" smtClean="0"/>
              <a:t>1</a:t>
            </a:fld>
            <a:endParaRPr lang="en-US"/>
          </a:p>
        </p:txBody>
      </p:sp>
    </p:spTree>
    <p:extLst>
      <p:ext uri="{BB962C8B-B14F-4D97-AF65-F5344CB8AC3E}">
        <p14:creationId xmlns:p14="http://schemas.microsoft.com/office/powerpoint/2010/main" val="539775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Kinematics</a:t>
            </a:r>
            <a:r>
              <a:rPr lang="en-US" dirty="0" smtClean="0"/>
              <a:t> is the branch of classical mechanics which describes the motion of points, bodies (objects) and systems of bodies (groups of objects) without consideration of the causes of motion. </a:t>
            </a:r>
            <a:r>
              <a:rPr lang="en-US" b="1" dirty="0" smtClean="0"/>
              <a:t>Kinematics</a:t>
            </a:r>
            <a:r>
              <a:rPr lang="en-US" dirty="0" smtClean="0"/>
              <a:t> as a field of study is often referred to as the "geometry of motion".</a:t>
            </a:r>
          </a:p>
          <a:p>
            <a:endParaRPr lang="en-US" dirty="0"/>
          </a:p>
        </p:txBody>
      </p:sp>
      <p:sp>
        <p:nvSpPr>
          <p:cNvPr id="4" name="Slide Number Placeholder 3"/>
          <p:cNvSpPr>
            <a:spLocks noGrp="1"/>
          </p:cNvSpPr>
          <p:nvPr>
            <p:ph type="sldNum" sz="quarter" idx="10"/>
          </p:nvPr>
        </p:nvSpPr>
        <p:spPr/>
        <p:txBody>
          <a:bodyPr/>
          <a:lstStyle/>
          <a:p>
            <a:pPr>
              <a:defRPr/>
            </a:pPr>
            <a:fld id="{C6AE3A8F-CA44-D645-9393-7BB744A31B88}" type="slidenum">
              <a:rPr lang="en-US" smtClean="0"/>
              <a:pPr>
                <a:defRPr/>
              </a:pPr>
              <a:t>24</a:t>
            </a:fld>
            <a:endParaRPr lang="en-US"/>
          </a:p>
        </p:txBody>
      </p:sp>
    </p:spTree>
    <p:extLst>
      <p:ext uri="{BB962C8B-B14F-4D97-AF65-F5344CB8AC3E}">
        <p14:creationId xmlns:p14="http://schemas.microsoft.com/office/powerpoint/2010/main" val="35477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Ben’s work: moving &amp; opening cabinet</a:t>
            </a:r>
            <a:endParaRPr lang="en-US" dirty="0"/>
          </a:p>
        </p:txBody>
      </p:sp>
      <p:sp>
        <p:nvSpPr>
          <p:cNvPr id="4" name="Slide Number Placeholder 3"/>
          <p:cNvSpPr>
            <a:spLocks noGrp="1"/>
          </p:cNvSpPr>
          <p:nvPr>
            <p:ph type="sldNum" sz="quarter" idx="10"/>
          </p:nvPr>
        </p:nvSpPr>
        <p:spPr/>
        <p:txBody>
          <a:bodyPr/>
          <a:lstStyle/>
          <a:p>
            <a:fld id="{354B72A3-7CAD-4E54-9CCB-4B395CB63D91}" type="slidenum">
              <a:rPr lang="en-US" smtClean="0"/>
              <a:t>8</a:t>
            </a:fld>
            <a:endParaRPr lang="en-US"/>
          </a:p>
        </p:txBody>
      </p:sp>
    </p:spTree>
    <p:extLst>
      <p:ext uri="{BB962C8B-B14F-4D97-AF65-F5344CB8AC3E}">
        <p14:creationId xmlns:p14="http://schemas.microsoft.com/office/powerpoint/2010/main" val="4051336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Underactuation</a:t>
            </a:r>
            <a:r>
              <a:rPr lang="en-US" dirty="0" smtClean="0"/>
              <a:t> is a technical term used in robotics and control theory to describe mechanical systems that cannot be commanded to follow arbitrary trajectories in configuration space.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standard automobile is </a:t>
            </a:r>
            <a:r>
              <a:rPr lang="en-US" dirty="0" err="1" smtClean="0"/>
              <a:t>underactuated</a:t>
            </a:r>
            <a:r>
              <a:rPr lang="en-US" dirty="0" smtClean="0"/>
              <a:t> due to the </a:t>
            </a:r>
            <a:r>
              <a:rPr lang="en-US" dirty="0" err="1" smtClean="0"/>
              <a:t>nonholonomic</a:t>
            </a:r>
            <a:r>
              <a:rPr lang="en-US" dirty="0" smtClean="0"/>
              <a:t> constraints imposed by the wheels. That is, a car cannot accelerate in a direction perpendicular to the direction the wheels are facing. A similar argument can be made for boats, planes and most other vehicles.</a:t>
            </a:r>
          </a:p>
          <a:p>
            <a:endParaRPr lang="en-US" dirty="0"/>
          </a:p>
        </p:txBody>
      </p:sp>
      <p:sp>
        <p:nvSpPr>
          <p:cNvPr id="4" name="Slide Number Placeholder 3"/>
          <p:cNvSpPr>
            <a:spLocks noGrp="1"/>
          </p:cNvSpPr>
          <p:nvPr>
            <p:ph type="sldNum" sz="quarter" idx="10"/>
          </p:nvPr>
        </p:nvSpPr>
        <p:spPr/>
        <p:txBody>
          <a:bodyPr/>
          <a:lstStyle/>
          <a:p>
            <a:fld id="{354B72A3-7CAD-4E54-9CCB-4B395CB63D91}" type="slidenum">
              <a:rPr lang="en-US" smtClean="0"/>
              <a:t>12</a:t>
            </a:fld>
            <a:endParaRPr lang="en-US"/>
          </a:p>
        </p:txBody>
      </p:sp>
    </p:spTree>
    <p:extLst>
      <p:ext uri="{BB962C8B-B14F-4D97-AF65-F5344CB8AC3E}">
        <p14:creationId xmlns:p14="http://schemas.microsoft.com/office/powerpoint/2010/main" val="540792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4B72A3-7CAD-4E54-9CCB-4B395CB63D91}" type="slidenum">
              <a:rPr lang="en-US" smtClean="0"/>
              <a:t>14</a:t>
            </a:fld>
            <a:endParaRPr lang="en-US"/>
          </a:p>
        </p:txBody>
      </p:sp>
    </p:spTree>
    <p:extLst>
      <p:ext uri="{BB962C8B-B14F-4D97-AF65-F5344CB8AC3E}">
        <p14:creationId xmlns:p14="http://schemas.microsoft.com/office/powerpoint/2010/main" val="2195598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servo motor is actually an assembly of four things: a normal DC motor, a gear reduction unit, a position-sensing device (usually a potentiometer—a volume control knob), and a control circuit.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Stepper motors have some inherent ability to control position, as they have built-in output steps.</a:t>
            </a:r>
          </a:p>
          <a:p>
            <a:r>
              <a:rPr lang="en-US" dirty="0" smtClean="0"/>
              <a:t>A servomotor consumes power as it rotates to the commanded position but then the servomotor rests. Stepper motors run warm to the touch because they continue to consume power to lock in and hold the commanded position.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Therefore, on first power up, the controller will have to activate the stepper motor and turn it to a known position, e.g. until it activates an end limit switch. This can be observed when switching on an inkjet printer; the controller will move the ink jet carrier to the extreme left and right to establish the end positions.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lack of feedback of a stepper motor limits its performance, as the stepper motor can only drive a load that is well within its capacity, otherwise missed steps under load may lead to positioning errors and the system may have to be restarted or recalibrated.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has been increasing popularity in closed loop stepper motors in recent years. They act like servomotors but have some differences in their software control to get smooth motion.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54B72A3-7CAD-4E54-9CCB-4B395CB63D91}" type="slidenum">
              <a:rPr lang="en-US" smtClean="0"/>
              <a:t>17</a:t>
            </a:fld>
            <a:endParaRPr lang="en-US"/>
          </a:p>
        </p:txBody>
      </p:sp>
    </p:spTree>
    <p:extLst>
      <p:ext uri="{BB962C8B-B14F-4D97-AF65-F5344CB8AC3E}">
        <p14:creationId xmlns:p14="http://schemas.microsoft.com/office/powerpoint/2010/main" val="2404596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3600" b="1" dirty="0" smtClean="0">
                <a:solidFill>
                  <a:srgbClr val="FF0000"/>
                </a:solidFill>
              </a:rPr>
              <a:t>REPRESENTING JOINTS</a:t>
            </a:r>
            <a:endParaRPr lang="en-US" sz="3600" dirty="0">
              <a:solidFill>
                <a:srgbClr val="FF0000"/>
              </a:solidFill>
            </a:endParaRPr>
          </a:p>
        </p:txBody>
      </p:sp>
      <p:sp>
        <p:nvSpPr>
          <p:cNvPr id="4" name="Slide Number Placeholder 3"/>
          <p:cNvSpPr>
            <a:spLocks noGrp="1"/>
          </p:cNvSpPr>
          <p:nvPr>
            <p:ph type="sldNum" sz="quarter" idx="10"/>
          </p:nvPr>
        </p:nvSpPr>
        <p:spPr/>
        <p:txBody>
          <a:bodyPr/>
          <a:lstStyle/>
          <a:p>
            <a:pPr>
              <a:defRPr/>
            </a:pPr>
            <a:fld id="{C6AE3A8F-CA44-D645-9393-7BB744A31B88}" type="slidenum">
              <a:rPr lang="en-US" smtClean="0"/>
              <a:pPr>
                <a:defRPr/>
              </a:pPr>
              <a:t>20</a:t>
            </a:fld>
            <a:endParaRPr lang="en-US"/>
          </a:p>
        </p:txBody>
      </p:sp>
    </p:spTree>
    <p:extLst>
      <p:ext uri="{BB962C8B-B14F-4D97-AF65-F5344CB8AC3E}">
        <p14:creationId xmlns:p14="http://schemas.microsoft.com/office/powerpoint/2010/main" val="35477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Kinematics</a:t>
            </a:r>
            <a:r>
              <a:rPr lang="en-US" dirty="0" smtClean="0"/>
              <a:t> is the branch of classical mechanics which describes the motion of points, bodies (objects) and systems of bodies (groups of objects) without consideration of the causes of motion. </a:t>
            </a:r>
            <a:r>
              <a:rPr lang="en-US" b="1" dirty="0" smtClean="0"/>
              <a:t>Kinematics</a:t>
            </a:r>
            <a:r>
              <a:rPr lang="en-US" dirty="0" smtClean="0"/>
              <a:t> as a field of study is often referred to as the "geometry of motion".</a:t>
            </a:r>
          </a:p>
          <a:p>
            <a:endParaRPr lang="en-US" dirty="0"/>
          </a:p>
        </p:txBody>
      </p:sp>
      <p:sp>
        <p:nvSpPr>
          <p:cNvPr id="4" name="Slide Number Placeholder 3"/>
          <p:cNvSpPr>
            <a:spLocks noGrp="1"/>
          </p:cNvSpPr>
          <p:nvPr>
            <p:ph type="sldNum" sz="quarter" idx="10"/>
          </p:nvPr>
        </p:nvSpPr>
        <p:spPr/>
        <p:txBody>
          <a:bodyPr/>
          <a:lstStyle/>
          <a:p>
            <a:pPr>
              <a:defRPr/>
            </a:pPr>
            <a:fld id="{C6AE3A8F-CA44-D645-9393-7BB744A31B88}" type="slidenum">
              <a:rPr lang="en-US" smtClean="0"/>
              <a:pPr>
                <a:defRPr/>
              </a:pPr>
              <a:t>21</a:t>
            </a:fld>
            <a:endParaRPr lang="en-US"/>
          </a:p>
        </p:txBody>
      </p:sp>
    </p:spTree>
    <p:extLst>
      <p:ext uri="{BB962C8B-B14F-4D97-AF65-F5344CB8AC3E}">
        <p14:creationId xmlns:p14="http://schemas.microsoft.com/office/powerpoint/2010/main" val="35477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Kinematics</a:t>
            </a:r>
            <a:r>
              <a:rPr lang="en-US" dirty="0" smtClean="0"/>
              <a:t> is the branch of classical mechanics which describes the motion of points, bodies (objects) and systems of bodies (groups of objects) without consideration of the causes of motion. </a:t>
            </a:r>
            <a:r>
              <a:rPr lang="en-US" b="1" dirty="0" smtClean="0"/>
              <a:t>Kinematics</a:t>
            </a:r>
            <a:r>
              <a:rPr lang="en-US" dirty="0" smtClean="0"/>
              <a:t> as a field of study is often referred to as the "geometry of motion".</a:t>
            </a:r>
          </a:p>
          <a:p>
            <a:endParaRPr lang="en-US" dirty="0"/>
          </a:p>
        </p:txBody>
      </p:sp>
      <p:sp>
        <p:nvSpPr>
          <p:cNvPr id="4" name="Slide Number Placeholder 3"/>
          <p:cNvSpPr>
            <a:spLocks noGrp="1"/>
          </p:cNvSpPr>
          <p:nvPr>
            <p:ph type="sldNum" sz="quarter" idx="10"/>
          </p:nvPr>
        </p:nvSpPr>
        <p:spPr/>
        <p:txBody>
          <a:bodyPr/>
          <a:lstStyle/>
          <a:p>
            <a:pPr>
              <a:defRPr/>
            </a:pPr>
            <a:fld id="{C6AE3A8F-CA44-D645-9393-7BB744A31B88}" type="slidenum">
              <a:rPr lang="en-US" smtClean="0"/>
              <a:pPr>
                <a:defRPr/>
              </a:pPr>
              <a:t>22</a:t>
            </a:fld>
            <a:endParaRPr lang="en-US"/>
          </a:p>
        </p:txBody>
      </p:sp>
    </p:spTree>
    <p:extLst>
      <p:ext uri="{BB962C8B-B14F-4D97-AF65-F5344CB8AC3E}">
        <p14:creationId xmlns:p14="http://schemas.microsoft.com/office/powerpoint/2010/main" val="35477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Kinematics</a:t>
            </a:r>
            <a:r>
              <a:rPr lang="en-US" dirty="0" smtClean="0"/>
              <a:t> is the branch of classical mechanics which describes the motion of points, bodies (objects) and systems of bodies (groups of objects) without consideration of the causes of motion. </a:t>
            </a:r>
            <a:r>
              <a:rPr lang="en-US" b="1" dirty="0" smtClean="0"/>
              <a:t>Kinematics</a:t>
            </a:r>
            <a:r>
              <a:rPr lang="en-US" dirty="0" smtClean="0"/>
              <a:t> as a field of study is often referred to as the "geometry of motion".</a:t>
            </a:r>
          </a:p>
          <a:p>
            <a:endParaRPr lang="en-US" dirty="0"/>
          </a:p>
        </p:txBody>
      </p:sp>
      <p:sp>
        <p:nvSpPr>
          <p:cNvPr id="4" name="Slide Number Placeholder 3"/>
          <p:cNvSpPr>
            <a:spLocks noGrp="1"/>
          </p:cNvSpPr>
          <p:nvPr>
            <p:ph type="sldNum" sz="quarter" idx="10"/>
          </p:nvPr>
        </p:nvSpPr>
        <p:spPr/>
        <p:txBody>
          <a:bodyPr/>
          <a:lstStyle/>
          <a:p>
            <a:pPr>
              <a:defRPr/>
            </a:pPr>
            <a:fld id="{C6AE3A8F-CA44-D645-9393-7BB744A31B88}" type="slidenum">
              <a:rPr lang="en-US" smtClean="0"/>
              <a:pPr>
                <a:defRPr/>
              </a:pPr>
              <a:t>23</a:t>
            </a:fld>
            <a:endParaRPr lang="en-US"/>
          </a:p>
        </p:txBody>
      </p:sp>
    </p:spTree>
    <p:extLst>
      <p:ext uri="{BB962C8B-B14F-4D97-AF65-F5344CB8AC3E}">
        <p14:creationId xmlns:p14="http://schemas.microsoft.com/office/powerpoint/2010/main" val="35477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2.png"/><Relationship Id="rId5" Type="http://schemas.openxmlformats.org/officeDocument/2006/relationships/oleObject" Target="../embeddings/oleObject1.bin"/><Relationship Id="rId6" Type="http://schemas.openxmlformats.org/officeDocument/2006/relationships/image" Target="../media/image1.wmf"/><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4" Type="http://schemas.openxmlformats.org/officeDocument/2006/relationships/image" Target="../media/image25.png"/><Relationship Id="rId5" Type="http://schemas.microsoft.com/office/2007/relationships/hdphoto" Target="../media/hdphoto10.wdp"/><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png"/><Relationship Id="rId7" Type="http://schemas.openxmlformats.org/officeDocument/2006/relationships/oleObject" Target="../embeddings/oleObject2.bin"/><Relationship Id="rId8" Type="http://schemas.openxmlformats.org/officeDocument/2006/relationships/image" Target="../media/image29.png"/><Relationship Id="rId9" Type="http://schemas.openxmlformats.org/officeDocument/2006/relationships/image" Target="../media/image33.jpeg"/><Relationship Id="rId10" Type="http://schemas.openxmlformats.org/officeDocument/2006/relationships/image" Target="../media/image34.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mSowgNx5u7I" TargetMode="External"/><Relationship Id="rId3" Type="http://schemas.openxmlformats.org/officeDocument/2006/relationships/hyperlink" Target="http://machinedesign.com/linear-motion/what-s-difference-between-pneumatic-hydraulic-and-electrical-actuator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oleObject" Target="../embeddings/oleObject3.bin"/><Relationship Id="rId5" Type="http://schemas.openxmlformats.org/officeDocument/2006/relationships/image" Target="../media/image29.png"/><Relationship Id="rId6" Type="http://schemas.openxmlformats.org/officeDocument/2006/relationships/image" Target="../media/image31.jpe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microsoft.com/office/2007/relationships/hdphoto" Target="../media/hdphoto11.wdp"/><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microsoft.com/office/2007/relationships/hdphoto" Target="../media/hdphoto11.wdp"/><Relationship Id="rId8" Type="http://schemas.openxmlformats.org/officeDocument/2006/relationships/image" Target="../media/image38.png"/><Relationship Id="rId1" Type="http://schemas.microsoft.com/office/2007/relationships/media" Target="../media/media1.mp4"/><Relationship Id="rId2" Type="http://schemas.openxmlformats.org/officeDocument/2006/relationships/video" Target="../media/media1.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4" Type="http://schemas.microsoft.com/office/2007/relationships/hdphoto" Target="../media/hdphoto11.wdp"/><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0d4f8fEysf8" TargetMode="External"/><Relationship Id="rId3" Type="http://schemas.openxmlformats.org/officeDocument/2006/relationships/hyperlink" Target="https://www.youtube.com/watch?v=KBTrtQQKl7o"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4.png"/><Relationship Id="rId5" Type="http://schemas.microsoft.com/office/2007/relationships/hdphoto" Target="../media/hdphoto12.wdp"/><Relationship Id="rId6" Type="http://schemas.openxmlformats.org/officeDocument/2006/relationships/image" Target="../media/image45.png"/><Relationship Id="rId7" Type="http://schemas.microsoft.com/office/2007/relationships/hdphoto" Target="../media/hdphoto13.wdp"/><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rJAti2ymAnY" TargetMode="External"/><Relationship Id="rId3"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1" Type="http://schemas.openxmlformats.org/officeDocument/2006/relationships/image" Target="../media/image15.png"/><Relationship Id="rId12"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microsoft.com/office/2007/relationships/hdphoto" Target="../media/hdphoto1.wdp"/><Relationship Id="rId6" Type="http://schemas.openxmlformats.org/officeDocument/2006/relationships/image" Target="../media/image12.png"/><Relationship Id="rId7" Type="http://schemas.microsoft.com/office/2007/relationships/hdphoto" Target="../media/hdphoto2.wdp"/><Relationship Id="rId8" Type="http://schemas.openxmlformats.org/officeDocument/2006/relationships/image" Target="../media/image13.png"/><Relationship Id="rId9" Type="http://schemas.openxmlformats.org/officeDocument/2006/relationships/image" Target="../media/image14.png"/><Relationship Id="rId10"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17.png"/><Relationship Id="rId5" Type="http://schemas.openxmlformats.org/officeDocument/2006/relationships/image" Target="../media/image18.png"/><Relationship Id="rId6" Type="http://schemas.microsoft.com/office/2007/relationships/hdphoto" Target="../media/hdphoto6.wdp"/><Relationship Id="rId7" Type="http://schemas.openxmlformats.org/officeDocument/2006/relationships/image" Target="../media/image19.png"/><Relationship Id="rId8" Type="http://schemas.microsoft.com/office/2007/relationships/hdphoto" Target="../media/hdphoto7.wdp"/><Relationship Id="rId9" Type="http://schemas.openxmlformats.org/officeDocument/2006/relationships/image" Target="../media/image20.png"/><Relationship Id="rId10" Type="http://schemas.microsoft.com/office/2007/relationships/hdphoto" Target="../media/hdphoto8.wdp"/><Relationship Id="rId11"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4" Type="http://schemas.microsoft.com/office/2007/relationships/hdphoto" Target="../media/hdphoto9.wdp"/><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CEF5C59E-1BC8-7344-9424-8CC7BBFAFEF0}" type="slidenum">
              <a:rPr lang="en-US"/>
              <a:pPr/>
              <a:t>1</a:t>
            </a:fld>
            <a:endParaRPr lang="en-US"/>
          </a:p>
        </p:txBody>
      </p:sp>
      <p:sp>
        <p:nvSpPr>
          <p:cNvPr id="1006594" name="Rectangle 2"/>
          <p:cNvSpPr>
            <a:spLocks noGrp="1" noChangeArrowheads="1"/>
          </p:cNvSpPr>
          <p:nvPr>
            <p:ph type="title"/>
          </p:nvPr>
        </p:nvSpPr>
        <p:spPr/>
        <p:txBody>
          <a:bodyPr/>
          <a:lstStyle/>
          <a:p>
            <a:r>
              <a:rPr lang="en-US" dirty="0"/>
              <a:t>Degree of Maneuverability</a:t>
            </a:r>
          </a:p>
        </p:txBody>
      </p:sp>
      <p:pic>
        <p:nvPicPr>
          <p:cNvPr id="1006595" name="Picture 3" descr="degree-manup"/>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228600" y="2514600"/>
            <a:ext cx="8915400" cy="3235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graphicFrame>
        <p:nvGraphicFramePr>
          <p:cNvPr id="1006596" name="Object 4"/>
          <p:cNvGraphicFramePr>
            <a:graphicFrameLocks noGrp="1" noChangeAspect="1"/>
          </p:cNvGraphicFramePr>
          <p:nvPr>
            <p:ph sz="half" idx="2"/>
            <p:extLst>
              <p:ext uri="{D42A27DB-BD31-4B8C-83A1-F6EECF244321}">
                <p14:modId xmlns:p14="http://schemas.microsoft.com/office/powerpoint/2010/main" val="3644168254"/>
              </p:ext>
            </p:extLst>
          </p:nvPr>
        </p:nvGraphicFramePr>
        <p:xfrm>
          <a:off x="2438400" y="1905000"/>
          <a:ext cx="2876550" cy="822325"/>
        </p:xfrm>
        <a:graphic>
          <a:graphicData uri="http://schemas.openxmlformats.org/presentationml/2006/ole">
            <mc:AlternateContent xmlns:mc="http://schemas.openxmlformats.org/markup-compatibility/2006">
              <mc:Choice xmlns:v="urn:schemas-microsoft-com:vml" Requires="v">
                <p:oleObj spid="_x0000_s4143" name="Equation" r:id="rId5" imgW="799920" imgH="228600" progId="Equation.3">
                  <p:embed/>
                </p:oleObj>
              </mc:Choice>
              <mc:Fallback>
                <p:oleObj name="Equation" r:id="rId5" imgW="79992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905000"/>
                        <a:ext cx="2876550"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632375525"/>
      </p:ext>
    </p:extLst>
  </p:cSld>
  <p:clrMapOvr>
    <a:masterClrMapping/>
  </p:clrMapOvr>
  <mc:AlternateContent xmlns:mc="http://schemas.openxmlformats.org/markup-compatibility/2006" xmlns:p14="http://schemas.microsoft.com/office/powerpoint/2010/main">
    <mc:Choice Requires="p14">
      <p:transition spd="slow" p14:dur="2000" advTm="253634"/>
    </mc:Choice>
    <mc:Fallback xmlns="">
      <p:transition spd="slow" advTm="253634"/>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447800"/>
            <a:ext cx="8042275" cy="4343400"/>
          </a:xfrm>
        </p:spPr>
        <p:txBody>
          <a:bodyPr>
            <a:normAutofit fontScale="92500" lnSpcReduction="10000"/>
          </a:bodyPr>
          <a:lstStyle/>
          <a:p>
            <a:r>
              <a:rPr lang="en-US" dirty="0" smtClean="0"/>
              <a:t>Actuator</a:t>
            </a:r>
          </a:p>
          <a:p>
            <a:pPr lvl="1"/>
            <a:r>
              <a:rPr lang="en-US" dirty="0" smtClean="0"/>
              <a:t>Generates motion or force; usually a motor</a:t>
            </a:r>
          </a:p>
          <a:p>
            <a:pPr lvl="1"/>
            <a:r>
              <a:rPr lang="en-US" dirty="0" smtClean="0"/>
              <a:t>“Drive type”</a:t>
            </a:r>
          </a:p>
          <a:p>
            <a:r>
              <a:rPr lang="en-US" dirty="0" err="1" smtClean="0"/>
              <a:t>DoFs</a:t>
            </a:r>
            <a:endParaRPr lang="en-US" dirty="0" smtClean="0"/>
          </a:p>
          <a:p>
            <a:r>
              <a:rPr lang="en-US" dirty="0" smtClean="0"/>
              <a:t>End Effector</a:t>
            </a:r>
          </a:p>
          <a:p>
            <a:pPr lvl="1"/>
            <a:r>
              <a:rPr lang="en-US" dirty="0" smtClean="0"/>
              <a:t>Device </a:t>
            </a:r>
            <a:r>
              <a:rPr lang="en-US" dirty="0"/>
              <a:t>at the end of </a:t>
            </a:r>
            <a:r>
              <a:rPr lang="en-US" dirty="0" smtClean="0"/>
              <a:t>an arm; interacts </a:t>
            </a:r>
            <a:r>
              <a:rPr lang="en-US" dirty="0"/>
              <a:t>with </a:t>
            </a:r>
            <a:r>
              <a:rPr lang="en-US" dirty="0" smtClean="0"/>
              <a:t>environment</a:t>
            </a:r>
          </a:p>
          <a:p>
            <a:r>
              <a:rPr lang="en-US" dirty="0" smtClean="0"/>
              <a:t>Gripper</a:t>
            </a:r>
          </a:p>
          <a:p>
            <a:pPr lvl="1"/>
            <a:r>
              <a:rPr lang="en-US" dirty="0" smtClean="0"/>
              <a:t>What it sounds like: a type of manipulator</a:t>
            </a:r>
          </a:p>
        </p:txBody>
      </p:sp>
      <p:sp>
        <p:nvSpPr>
          <p:cNvPr id="3" name="Title 2"/>
          <p:cNvSpPr>
            <a:spLocks noGrp="1"/>
          </p:cNvSpPr>
          <p:nvPr>
            <p:ph type="title"/>
          </p:nvPr>
        </p:nvSpPr>
        <p:spPr/>
        <p:txBody>
          <a:bodyPr/>
          <a:lstStyle/>
          <a:p>
            <a:r>
              <a:rPr lang="en-US" dirty="0" smtClean="0"/>
              <a:t>Terminology</a:t>
            </a:r>
            <a:endParaRPr lang="en-US" dirty="0"/>
          </a:p>
        </p:txBody>
      </p:sp>
    </p:spTree>
    <p:extLst>
      <p:ext uri="{BB962C8B-B14F-4D97-AF65-F5344CB8AC3E}">
        <p14:creationId xmlns:p14="http://schemas.microsoft.com/office/powerpoint/2010/main" val="249328632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918" y="1447800"/>
            <a:ext cx="8001000" cy="3657600"/>
          </a:xfrm>
        </p:spPr>
        <p:txBody>
          <a:bodyPr>
            <a:normAutofit fontScale="85000" lnSpcReduction="10000"/>
          </a:bodyPr>
          <a:lstStyle/>
          <a:p>
            <a:r>
              <a:rPr lang="en-US" dirty="0"/>
              <a:t>Modeled </a:t>
            </a:r>
            <a:r>
              <a:rPr lang="en-US" dirty="0" smtClean="0"/>
              <a:t>as a </a:t>
            </a:r>
            <a:r>
              <a:rPr lang="en-US" dirty="0"/>
              <a:t>chain of </a:t>
            </a:r>
            <a:r>
              <a:rPr lang="en-US" i="1" dirty="0"/>
              <a:t>rigid links </a:t>
            </a:r>
            <a:r>
              <a:rPr lang="en-US" dirty="0"/>
              <a:t>connected by </a:t>
            </a:r>
            <a:r>
              <a:rPr lang="en-US" i="1" dirty="0" smtClean="0"/>
              <a:t>joints</a:t>
            </a:r>
            <a:endParaRPr lang="en-US" dirty="0" smtClean="0"/>
          </a:p>
          <a:p>
            <a:r>
              <a:rPr lang="en-US" dirty="0" smtClean="0"/>
              <a:t>Links: </a:t>
            </a:r>
            <a:r>
              <a:rPr lang="en-US" dirty="0" err="1" smtClean="0"/>
              <a:t>unjointed</a:t>
            </a:r>
            <a:r>
              <a:rPr lang="en-US" dirty="0" smtClean="0"/>
              <a:t> length of robot</a:t>
            </a:r>
          </a:p>
          <a:p>
            <a:r>
              <a:rPr lang="en-US" dirty="0" smtClean="0"/>
              <a:t>Joints: translational or rotational movement</a:t>
            </a:r>
          </a:p>
          <a:p>
            <a:pPr lvl="1"/>
            <a:r>
              <a:rPr lang="en-US" dirty="0" smtClean="0"/>
              <a:t>Joints </a:t>
            </a:r>
            <a:r>
              <a:rPr lang="en-US" dirty="0"/>
              <a:t>have </a:t>
            </a:r>
            <a:r>
              <a:rPr lang="en-US" dirty="0" err="1" smtClean="0"/>
              <a:t>DoFs</a:t>
            </a:r>
            <a:endParaRPr lang="en-US" dirty="0" smtClean="0"/>
          </a:p>
          <a:p>
            <a:pPr lvl="1"/>
            <a:r>
              <a:rPr lang="en-US" dirty="0" smtClean="0"/>
              <a:t>Sliding </a:t>
            </a:r>
            <a:r>
              <a:rPr lang="en-US" dirty="0"/>
              <a:t>or </a:t>
            </a:r>
            <a:r>
              <a:rPr lang="en-US" dirty="0" smtClean="0"/>
              <a:t>jointed</a:t>
            </a:r>
            <a:endParaRPr lang="en-US" dirty="0"/>
          </a:p>
          <a:p>
            <a:r>
              <a:rPr lang="en-US" dirty="0" smtClean="0"/>
              <a:t>Manipulator / End </a:t>
            </a:r>
            <a:r>
              <a:rPr lang="en-US" dirty="0"/>
              <a:t>Effectors</a:t>
            </a:r>
          </a:p>
          <a:p>
            <a:pPr lvl="1"/>
            <a:r>
              <a:rPr lang="en-US" dirty="0" smtClean="0"/>
              <a:t>Grippers / Tools</a:t>
            </a:r>
            <a:endParaRPr lang="en-US" dirty="0"/>
          </a:p>
          <a:p>
            <a:pPr lvl="1"/>
            <a:r>
              <a:rPr lang="en-US" dirty="0" smtClean="0"/>
              <a:t>Sensors</a:t>
            </a:r>
            <a:endParaRPr lang="en-US" dirty="0"/>
          </a:p>
        </p:txBody>
      </p:sp>
      <p:sp>
        <p:nvSpPr>
          <p:cNvPr id="3" name="Title 2"/>
          <p:cNvSpPr>
            <a:spLocks noGrp="1"/>
          </p:cNvSpPr>
          <p:nvPr>
            <p:ph type="title"/>
          </p:nvPr>
        </p:nvSpPr>
        <p:spPr/>
        <p:txBody>
          <a:bodyPr/>
          <a:lstStyle/>
          <a:p>
            <a:r>
              <a:rPr lang="en-US" dirty="0" smtClean="0"/>
              <a:t>Manipulator Robot</a:t>
            </a:r>
            <a:endParaRPr lang="en-US" dirty="0"/>
          </a:p>
        </p:txBody>
      </p:sp>
      <p:pic>
        <p:nvPicPr>
          <p:cNvPr id="4" name="Picture 3"/>
          <p:cNvPicPr>
            <a:picLocks noChangeAspect="1"/>
          </p:cNvPicPr>
          <p:nvPr/>
        </p:nvPicPr>
        <p:blipFill>
          <a:blip r:embed="rId2"/>
          <a:stretch>
            <a:fillRect/>
          </a:stretch>
        </p:blipFill>
        <p:spPr>
          <a:xfrm flipH="1">
            <a:off x="5581212" y="3505200"/>
            <a:ext cx="3715188" cy="4191000"/>
          </a:xfrm>
          <a:prstGeom prst="rect">
            <a:avLst/>
          </a:prstGeom>
          <a:effectLst>
            <a:glow rad="101600">
              <a:schemeClr val="bg1">
                <a:alpha val="75000"/>
              </a:schemeClr>
            </a:glow>
          </a:effectLst>
        </p:spPr>
      </p:pic>
      <p:grpSp>
        <p:nvGrpSpPr>
          <p:cNvPr id="29" name="Group 28"/>
          <p:cNvGrpSpPr/>
          <p:nvPr/>
        </p:nvGrpSpPr>
        <p:grpSpPr>
          <a:xfrm>
            <a:off x="6858000" y="2667000"/>
            <a:ext cx="1665162" cy="1676400"/>
            <a:chOff x="6858000" y="2743200"/>
            <a:chExt cx="1665162" cy="1676400"/>
          </a:xfrm>
        </p:grpSpPr>
        <p:cxnSp>
          <p:nvCxnSpPr>
            <p:cNvPr id="8" name="Straight Arrow Connector 7"/>
            <p:cNvCxnSpPr/>
            <p:nvPr/>
          </p:nvCxnSpPr>
          <p:spPr>
            <a:xfrm>
              <a:off x="8001000" y="3124200"/>
              <a:ext cx="228600" cy="1295400"/>
            </a:xfrm>
            <a:prstGeom prst="straightConnector1">
              <a:avLst/>
            </a:prstGeom>
            <a:ln w="38100" cap="flat" cmpd="sng" algn="ctr">
              <a:solidFill>
                <a:srgbClr val="000000"/>
              </a:solidFill>
              <a:prstDash val="solid"/>
              <a:round/>
              <a:headEnd type="none" w="med" len="med"/>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6858000" y="3124200"/>
              <a:ext cx="1143000" cy="1143000"/>
            </a:xfrm>
            <a:prstGeom prst="straightConnector1">
              <a:avLst/>
            </a:prstGeom>
            <a:ln w="38100" cap="flat" cmpd="sng" algn="ctr">
              <a:solidFill>
                <a:srgbClr val="000000"/>
              </a:solidFill>
              <a:prstDash val="solid"/>
              <a:round/>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620000" y="2743200"/>
              <a:ext cx="903162" cy="461665"/>
            </a:xfrm>
            <a:prstGeom prst="rect">
              <a:avLst/>
            </a:prstGeom>
            <a:noFill/>
          </p:spPr>
          <p:txBody>
            <a:bodyPr wrap="none" rtlCol="0">
              <a:spAutoFit/>
            </a:bodyPr>
            <a:lstStyle/>
            <a:p>
              <a:r>
                <a:rPr lang="en-US" dirty="0" smtClean="0">
                  <a:latin typeface="Cambria"/>
                  <a:cs typeface="Cambria"/>
                </a:rPr>
                <a:t>Links</a:t>
              </a:r>
              <a:endParaRPr lang="en-US" dirty="0">
                <a:latin typeface="Cambria"/>
                <a:cs typeface="Cambria"/>
              </a:endParaRPr>
            </a:p>
          </p:txBody>
        </p:sp>
      </p:grpSp>
      <p:grpSp>
        <p:nvGrpSpPr>
          <p:cNvPr id="30" name="Group 29"/>
          <p:cNvGrpSpPr/>
          <p:nvPr/>
        </p:nvGrpSpPr>
        <p:grpSpPr>
          <a:xfrm>
            <a:off x="6553200" y="4267200"/>
            <a:ext cx="1295400" cy="1985665"/>
            <a:chOff x="6553200" y="4343400"/>
            <a:chExt cx="1295400" cy="1985665"/>
          </a:xfrm>
        </p:grpSpPr>
        <p:cxnSp>
          <p:nvCxnSpPr>
            <p:cNvPr id="13" name="Straight Arrow Connector 12"/>
            <p:cNvCxnSpPr/>
            <p:nvPr/>
          </p:nvCxnSpPr>
          <p:spPr>
            <a:xfrm flipH="1" flipV="1">
              <a:off x="6553200" y="5029200"/>
              <a:ext cx="533400" cy="914400"/>
            </a:xfrm>
            <a:prstGeom prst="straightConnector1">
              <a:avLst/>
            </a:prstGeom>
            <a:ln w="38100" cap="flat" cmpd="sng" algn="ctr">
              <a:solidFill>
                <a:srgbClr val="0000FF"/>
              </a:solidFill>
              <a:prstDash val="solid"/>
              <a:round/>
              <a:headEnd type="none" w="med" len="med"/>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7315200" y="5715000"/>
              <a:ext cx="533400" cy="228600"/>
            </a:xfrm>
            <a:prstGeom prst="straightConnector1">
              <a:avLst/>
            </a:prstGeom>
            <a:ln w="38100" cap="flat" cmpd="sng" algn="ctr">
              <a:solidFill>
                <a:srgbClr val="0000FF"/>
              </a:solidFill>
              <a:prstDash val="solid"/>
              <a:round/>
              <a:headEnd type="none" w="med" len="med"/>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7239000" y="4343400"/>
              <a:ext cx="457200" cy="1600200"/>
            </a:xfrm>
            <a:prstGeom prst="straightConnector1">
              <a:avLst/>
            </a:prstGeom>
            <a:ln w="38100" cap="flat" cmpd="sng" algn="ctr">
              <a:solidFill>
                <a:srgbClr val="0000FF"/>
              </a:solidFill>
              <a:prstDash val="solid"/>
              <a:round/>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781800" y="5867400"/>
              <a:ext cx="936074" cy="461665"/>
            </a:xfrm>
            <a:prstGeom prst="rect">
              <a:avLst/>
            </a:prstGeom>
            <a:noFill/>
          </p:spPr>
          <p:txBody>
            <a:bodyPr wrap="none" rtlCol="0">
              <a:spAutoFit/>
            </a:bodyPr>
            <a:lstStyle/>
            <a:p>
              <a:r>
                <a:rPr lang="en-US" dirty="0" smtClean="0">
                  <a:solidFill>
                    <a:srgbClr val="0000FF"/>
                  </a:solidFill>
                  <a:latin typeface="Cambria"/>
                  <a:cs typeface="Cambria"/>
                </a:rPr>
                <a:t>Joints</a:t>
              </a:r>
              <a:endParaRPr lang="en-US" dirty="0">
                <a:solidFill>
                  <a:srgbClr val="0000FF"/>
                </a:solidFill>
                <a:latin typeface="Cambria"/>
                <a:cs typeface="Cambria"/>
              </a:endParaRPr>
            </a:p>
          </p:txBody>
        </p:sp>
      </p:grpSp>
      <p:grpSp>
        <p:nvGrpSpPr>
          <p:cNvPr id="31" name="Group 30"/>
          <p:cNvGrpSpPr/>
          <p:nvPr/>
        </p:nvGrpSpPr>
        <p:grpSpPr>
          <a:xfrm>
            <a:off x="4572000" y="5562600"/>
            <a:ext cx="1676400" cy="1200328"/>
            <a:chOff x="4572000" y="5638800"/>
            <a:chExt cx="1676400" cy="1200328"/>
          </a:xfrm>
        </p:grpSpPr>
        <p:sp>
          <p:nvSpPr>
            <p:cNvPr id="23" name="TextBox 22"/>
            <p:cNvSpPr txBox="1"/>
            <p:nvPr/>
          </p:nvSpPr>
          <p:spPr>
            <a:xfrm>
              <a:off x="4572000" y="5638800"/>
              <a:ext cx="1404351" cy="1200328"/>
            </a:xfrm>
            <a:prstGeom prst="rect">
              <a:avLst/>
            </a:prstGeom>
            <a:noFill/>
          </p:spPr>
          <p:txBody>
            <a:bodyPr wrap="none" rtlCol="0">
              <a:spAutoFit/>
            </a:bodyPr>
            <a:lstStyle/>
            <a:p>
              <a:r>
                <a:rPr lang="en-US" dirty="0" smtClean="0">
                  <a:solidFill>
                    <a:srgbClr val="CF0101"/>
                  </a:solidFill>
                  <a:latin typeface="Cambria"/>
                  <a:cs typeface="Cambria"/>
                </a:rPr>
                <a:t>End</a:t>
              </a:r>
              <a:br>
                <a:rPr lang="en-US" dirty="0" smtClean="0">
                  <a:solidFill>
                    <a:srgbClr val="CF0101"/>
                  </a:solidFill>
                  <a:latin typeface="Cambria"/>
                  <a:cs typeface="Cambria"/>
                </a:rPr>
              </a:br>
              <a:r>
                <a:rPr lang="en-US" dirty="0" smtClean="0">
                  <a:solidFill>
                    <a:srgbClr val="CF0101"/>
                  </a:solidFill>
                  <a:latin typeface="Cambria"/>
                  <a:cs typeface="Cambria"/>
                </a:rPr>
                <a:t>Effector</a:t>
              </a:r>
              <a:br>
                <a:rPr lang="en-US" dirty="0" smtClean="0">
                  <a:solidFill>
                    <a:srgbClr val="CF0101"/>
                  </a:solidFill>
                  <a:latin typeface="Cambria"/>
                  <a:cs typeface="Cambria"/>
                </a:rPr>
              </a:br>
              <a:r>
                <a:rPr lang="en-US" dirty="0" smtClean="0">
                  <a:solidFill>
                    <a:srgbClr val="CF0101"/>
                  </a:solidFill>
                  <a:latin typeface="Cambria"/>
                  <a:cs typeface="Cambria"/>
                </a:rPr>
                <a:t>(gripper)</a:t>
              </a:r>
              <a:endParaRPr lang="en-US" dirty="0">
                <a:solidFill>
                  <a:srgbClr val="CF0101"/>
                </a:solidFill>
                <a:latin typeface="Cambria"/>
                <a:cs typeface="Cambria"/>
              </a:endParaRPr>
            </a:p>
          </p:txBody>
        </p:sp>
        <p:cxnSp>
          <p:nvCxnSpPr>
            <p:cNvPr id="24" name="Straight Arrow Connector 23"/>
            <p:cNvCxnSpPr/>
            <p:nvPr/>
          </p:nvCxnSpPr>
          <p:spPr>
            <a:xfrm flipV="1">
              <a:off x="5257800" y="5867400"/>
              <a:ext cx="990600" cy="152400"/>
            </a:xfrm>
            <a:prstGeom prst="straightConnector1">
              <a:avLst/>
            </a:prstGeom>
            <a:ln w="38100" cap="flat" cmpd="sng" algn="ctr">
              <a:solidFill>
                <a:srgbClr val="CF0101"/>
              </a:solidFill>
              <a:prstDash val="solid"/>
              <a:round/>
              <a:headEnd type="none" w="med" len="med"/>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324536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7924800" cy="4419601"/>
          </a:xfrm>
        </p:spPr>
        <p:txBody>
          <a:bodyPr>
            <a:normAutofit fontScale="92500" lnSpcReduction="20000"/>
          </a:bodyPr>
          <a:lstStyle/>
          <a:p>
            <a:r>
              <a:rPr lang="en-US" dirty="0" smtClean="0"/>
              <a:t>Types</a:t>
            </a:r>
          </a:p>
          <a:p>
            <a:pPr lvl="1"/>
            <a:r>
              <a:rPr lang="en-US" dirty="0" smtClean="0"/>
              <a:t>By drive</a:t>
            </a:r>
          </a:p>
          <a:p>
            <a:pPr lvl="1"/>
            <a:r>
              <a:rPr lang="en-US" dirty="0" smtClean="0"/>
              <a:t>By actuation</a:t>
            </a:r>
          </a:p>
          <a:p>
            <a:pPr lvl="2"/>
            <a:r>
              <a:rPr lang="en-US" dirty="0" smtClean="0"/>
              <a:t>Tendons</a:t>
            </a:r>
          </a:p>
          <a:p>
            <a:pPr lvl="2"/>
            <a:r>
              <a:rPr lang="en-US" dirty="0" smtClean="0"/>
              <a:t>Direct </a:t>
            </a:r>
            <a:r>
              <a:rPr lang="en-US" dirty="0" err="1" smtClean="0"/>
              <a:t>servoing</a:t>
            </a:r>
            <a:endParaRPr lang="en-US" dirty="0" smtClean="0"/>
          </a:p>
          <a:p>
            <a:pPr lvl="2"/>
            <a:r>
              <a:rPr lang="en-US" dirty="0" err="1"/>
              <a:t>U</a:t>
            </a:r>
            <a:r>
              <a:rPr lang="en-US" dirty="0" err="1" smtClean="0"/>
              <a:t>nderactuation</a:t>
            </a:r>
            <a:endParaRPr lang="en-US" dirty="0"/>
          </a:p>
          <a:p>
            <a:pPr lvl="1"/>
            <a:r>
              <a:rPr lang="en-US" dirty="0" smtClean="0"/>
              <a:t>By motion</a:t>
            </a:r>
          </a:p>
          <a:p>
            <a:pPr lvl="2"/>
            <a:r>
              <a:rPr lang="en-US" dirty="0" smtClean="0"/>
              <a:t>Prismatic (linear)</a:t>
            </a:r>
          </a:p>
          <a:p>
            <a:pPr lvl="2"/>
            <a:r>
              <a:rPr lang="en-US" dirty="0" smtClean="0"/>
              <a:t>Revolute (rotational)</a:t>
            </a:r>
          </a:p>
          <a:p>
            <a:pPr lvl="1"/>
            <a:r>
              <a:rPr lang="en-US" dirty="0" smtClean="0"/>
              <a:t>By Characteristics</a:t>
            </a:r>
          </a:p>
          <a:p>
            <a:pPr lvl="2"/>
            <a:r>
              <a:rPr lang="en-US" dirty="0" smtClean="0"/>
              <a:t>Payload</a:t>
            </a:r>
          </a:p>
          <a:p>
            <a:pPr lvl="2"/>
            <a:r>
              <a:rPr lang="en-US" dirty="0" smtClean="0"/>
              <a:t>Working area/radius</a:t>
            </a:r>
          </a:p>
          <a:p>
            <a:pPr lvl="2"/>
            <a:endParaRPr lang="en-US" dirty="0" smtClean="0"/>
          </a:p>
        </p:txBody>
      </p:sp>
      <p:sp>
        <p:nvSpPr>
          <p:cNvPr id="3" name="Title 2"/>
          <p:cNvSpPr>
            <a:spLocks noGrp="1"/>
          </p:cNvSpPr>
          <p:nvPr>
            <p:ph type="title"/>
          </p:nvPr>
        </p:nvSpPr>
        <p:spPr/>
        <p:txBody>
          <a:bodyPr/>
          <a:lstStyle/>
          <a:p>
            <a:r>
              <a:rPr lang="en-US" dirty="0" smtClean="0"/>
              <a:t>Characterization</a:t>
            </a:r>
            <a:endParaRPr lang="en-US" dirty="0"/>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61" l="12250" r="89500">
                        <a14:foregroundMark x1="84750" y1="27524" x2="75000" y2="48921"/>
                        <a14:foregroundMark x1="76750" y1="10699" x2="66750" y2="33305"/>
                        <a14:foregroundMark x1="54917" y1="9836" x2="47583" y2="30630"/>
                        <a14:foregroundMark x1="55833" y1="22088" x2="54417" y2="37101"/>
                        <a14:foregroundMark x1="57500" y1="17947" x2="57500" y2="21570"/>
                        <a14:foregroundMark x1="37833" y1="8714" x2="47917" y2="12770"/>
                        <a14:foregroundMark x1="65083" y1="49439" x2="58083" y2="43054"/>
                        <a14:foregroundMark x1="76917" y1="24676" x2="74833" y2="33736"/>
                        <a14:foregroundMark x1="85500" y1="24676" x2="85083" y2="25022"/>
                        <a14:foregroundMark x1="24000" y1="54875" x2="13500" y2="59189"/>
                        <a14:foregroundMark x1="42833" y1="55047" x2="54917" y2="78861"/>
                        <a14:foregroundMark x1="42500" y1="13287" x2="41667" y2="15962"/>
                        <a14:foregroundMark x1="56000" y1="13978" x2="57333" y2="16480"/>
                        <a14:foregroundMark x1="85167" y1="35462" x2="85167" y2="35462"/>
                        <a14:backgroundMark x1="33417" y1="15099" x2="30333" y2="26833"/>
                        <a14:backgroundMark x1="32417" y1="53926" x2="32417" y2="59362"/>
                        <a14:backgroundMark x1="26667" y1="57895" x2="27500" y2="59879"/>
                        <a14:backgroundMark x1="26417" y1="61864" x2="33417" y2="62640"/>
                        <a14:backgroundMark x1="85750" y1="34599" x2="86750" y2="34081"/>
                        <a14:backgroundMark x1="82917" y1="9146" x2="82917" y2="13115"/>
                      </a14:backgroundRemoval>
                    </a14:imgEffect>
                  </a14:imgLayer>
                </a14:imgProps>
              </a:ext>
            </a:extLst>
          </a:blip>
          <a:srcRect l="16203" t="2180" r="10992" b="33768"/>
          <a:stretch/>
        </p:blipFill>
        <p:spPr>
          <a:xfrm>
            <a:off x="3810000" y="2362200"/>
            <a:ext cx="5470332" cy="4648200"/>
          </a:xfrm>
          <a:prstGeom prst="rect">
            <a:avLst/>
          </a:prstGeom>
        </p:spPr>
      </p:pic>
    </p:spTree>
    <p:extLst>
      <p:ext uri="{BB962C8B-B14F-4D97-AF65-F5344CB8AC3E}">
        <p14:creationId xmlns:p14="http://schemas.microsoft.com/office/powerpoint/2010/main" val="172533994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Prismatic: sliding / translational</a:t>
            </a:r>
          </a:p>
          <a:p>
            <a:pPr lvl="1"/>
            <a:endParaRPr lang="en-US" dirty="0" smtClean="0"/>
          </a:p>
          <a:p>
            <a:endParaRPr lang="en-US" dirty="0" smtClean="0"/>
          </a:p>
          <a:p>
            <a:pPr lvl="1"/>
            <a:endParaRPr lang="en-US" dirty="0" smtClean="0"/>
          </a:p>
          <a:p>
            <a:pPr lvl="1"/>
            <a:endParaRPr lang="en-US" dirty="0"/>
          </a:p>
          <a:p>
            <a:pPr lvl="1"/>
            <a:endParaRPr lang="en-US" dirty="0" smtClean="0"/>
          </a:p>
          <a:p>
            <a:r>
              <a:rPr lang="en-US" dirty="0" smtClean="0"/>
              <a:t>Revolute: rotational</a:t>
            </a:r>
          </a:p>
        </p:txBody>
      </p:sp>
      <p:sp>
        <p:nvSpPr>
          <p:cNvPr id="3" name="Title 2"/>
          <p:cNvSpPr>
            <a:spLocks noGrp="1"/>
          </p:cNvSpPr>
          <p:nvPr>
            <p:ph type="title"/>
          </p:nvPr>
        </p:nvSpPr>
        <p:spPr/>
        <p:txBody>
          <a:bodyPr/>
          <a:lstStyle/>
          <a:p>
            <a:r>
              <a:rPr lang="en-US" dirty="0" smtClean="0"/>
              <a:t>Joints</a:t>
            </a:r>
            <a:endParaRPr lang="en-US" dirty="0"/>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99832"/>
                    </a14:imgEffect>
                  </a14:imgLayer>
                </a14:imgProps>
              </a:ext>
            </a:extLst>
          </a:blip>
          <a:srcRect l="55589" t="43785" r="-4641" b="-562"/>
          <a:stretch/>
        </p:blipFill>
        <p:spPr>
          <a:xfrm flipH="1">
            <a:off x="381000" y="2438400"/>
            <a:ext cx="3192517" cy="3600311"/>
          </a:xfrm>
          <a:prstGeom prst="rect">
            <a:avLst/>
          </a:prstGeom>
          <a:effectLst>
            <a:glow rad="101600">
              <a:schemeClr val="bg1">
                <a:alpha val="75000"/>
              </a:schemeClr>
            </a:glow>
          </a:effectLst>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backgroundRemoval t="51357" b="90143" l="73608" r="91260"/>
                    </a14:imgEffect>
                  </a14:imgLayer>
                </a14:imgProps>
              </a:ext>
            </a:extLst>
          </a:blip>
          <a:srcRect l="71504" t="50958" r="6433" b="10728"/>
          <a:stretch/>
        </p:blipFill>
        <p:spPr>
          <a:xfrm rot="5400000">
            <a:off x="1092473" y="4182405"/>
            <a:ext cx="1735522" cy="3615669"/>
          </a:xfrm>
          <a:prstGeom prst="rect">
            <a:avLst/>
          </a:prstGeom>
        </p:spPr>
      </p:pic>
      <p:pic>
        <p:nvPicPr>
          <p:cNvPr id="4" name="Picture 3"/>
          <p:cNvPicPr>
            <a:picLocks noChangeAspect="1"/>
          </p:cNvPicPr>
          <p:nvPr/>
        </p:nvPicPr>
        <p:blipFill>
          <a:blip r:embed="rId6"/>
          <a:stretch>
            <a:fillRect/>
          </a:stretch>
        </p:blipFill>
        <p:spPr>
          <a:xfrm>
            <a:off x="5956300" y="3657600"/>
            <a:ext cx="3187700" cy="2857500"/>
          </a:xfrm>
          <a:prstGeom prst="rect">
            <a:avLst/>
          </a:prstGeom>
        </p:spPr>
      </p:pic>
      <p:pic>
        <p:nvPicPr>
          <p:cNvPr id="7" name="Picture 6"/>
          <p:cNvPicPr>
            <a:picLocks noChangeAspect="1"/>
          </p:cNvPicPr>
          <p:nvPr/>
        </p:nvPicPr>
        <p:blipFill>
          <a:blip r:embed="rId7"/>
          <a:stretch>
            <a:fillRect/>
          </a:stretch>
        </p:blipFill>
        <p:spPr>
          <a:xfrm>
            <a:off x="6781800" y="0"/>
            <a:ext cx="1955741" cy="3453552"/>
          </a:xfrm>
          <a:prstGeom prst="rect">
            <a:avLst/>
          </a:prstGeom>
        </p:spPr>
      </p:pic>
      <p:pic>
        <p:nvPicPr>
          <p:cNvPr id="9" name="Picture 8"/>
          <p:cNvPicPr>
            <a:picLocks noChangeAspect="1"/>
          </p:cNvPicPr>
          <p:nvPr/>
        </p:nvPicPr>
        <p:blipFill>
          <a:blip r:embed="rId8"/>
          <a:stretch>
            <a:fillRect/>
          </a:stretch>
        </p:blipFill>
        <p:spPr>
          <a:xfrm>
            <a:off x="3733800" y="4873297"/>
            <a:ext cx="2641600" cy="1981200"/>
          </a:xfrm>
          <a:prstGeom prst="rect">
            <a:avLst/>
          </a:prstGeom>
        </p:spPr>
      </p:pic>
    </p:spTree>
    <p:extLst>
      <p:ext uri="{BB962C8B-B14F-4D97-AF65-F5344CB8AC3E}">
        <p14:creationId xmlns:p14="http://schemas.microsoft.com/office/powerpoint/2010/main" val="30814606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Actuators</a:t>
            </a:r>
            <a:endParaRPr lang="en-US" dirty="0"/>
          </a:p>
        </p:txBody>
      </p:sp>
      <p:pic>
        <p:nvPicPr>
          <p:cNvPr id="18"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175" y="1143000"/>
            <a:ext cx="2003425" cy="2057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 name="Text Box 2"/>
          <p:cNvSpPr txBox="1">
            <a:spLocks noChangeArrowheads="1"/>
          </p:cNvSpPr>
          <p:nvPr/>
        </p:nvSpPr>
        <p:spPr bwMode="auto">
          <a:xfrm>
            <a:off x="685800" y="3429000"/>
            <a:ext cx="1828800" cy="381000"/>
          </a:xfrm>
          <a:prstGeom prst="rect">
            <a:avLst/>
          </a:prstGeom>
          <a:solidFill>
            <a:srgbClr val="CCCC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9pPr>
          </a:lstStyle>
          <a:p>
            <a:pPr>
              <a:buClrTx/>
              <a:buFontTx/>
              <a:buNone/>
            </a:pPr>
            <a:r>
              <a:rPr lang="en-US" sz="1800"/>
              <a:t>Hydraulic Motor</a:t>
            </a:r>
          </a:p>
        </p:txBody>
      </p:sp>
      <p:sp>
        <p:nvSpPr>
          <p:cNvPr id="20" name="Text Box 4"/>
          <p:cNvSpPr txBox="1">
            <a:spLocks noChangeArrowheads="1"/>
          </p:cNvSpPr>
          <p:nvPr/>
        </p:nvSpPr>
        <p:spPr bwMode="auto">
          <a:xfrm>
            <a:off x="6858000" y="3429000"/>
            <a:ext cx="1676400" cy="457200"/>
          </a:xfrm>
          <a:prstGeom prst="rect">
            <a:avLst/>
          </a:prstGeom>
          <a:solidFill>
            <a:srgbClr val="FFFFC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9pPr>
          </a:lstStyle>
          <a:p>
            <a:pPr algn="ctr">
              <a:buClrTx/>
              <a:buFontTx/>
              <a:buNone/>
            </a:pPr>
            <a:r>
              <a:rPr lang="en-US" sz="1800"/>
              <a:t>Stepper Motor</a:t>
            </a:r>
          </a:p>
          <a:p>
            <a:pPr>
              <a:buClrTx/>
              <a:buFontTx/>
              <a:buNone/>
            </a:pPr>
            <a:endParaRPr lang="en-US" sz="1800"/>
          </a:p>
        </p:txBody>
      </p:sp>
      <p:pic>
        <p:nvPicPr>
          <p:cNvPr id="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962400"/>
            <a:ext cx="2819400" cy="2124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 name="Text Box 6"/>
          <p:cNvSpPr txBox="1">
            <a:spLocks noChangeArrowheads="1"/>
          </p:cNvSpPr>
          <p:nvPr/>
        </p:nvSpPr>
        <p:spPr bwMode="auto">
          <a:xfrm>
            <a:off x="533400" y="6248400"/>
            <a:ext cx="1905000" cy="381000"/>
          </a:xfrm>
          <a:prstGeom prst="rect">
            <a:avLst/>
          </a:prstGeom>
          <a:solidFill>
            <a:srgbClr val="3333C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9pPr>
          </a:lstStyle>
          <a:p>
            <a:pPr algn="ctr">
              <a:buClrTx/>
              <a:buFontTx/>
              <a:buNone/>
            </a:pPr>
            <a:r>
              <a:rPr lang="en-US" sz="1800">
                <a:solidFill>
                  <a:srgbClr val="FFFFFF"/>
                </a:solidFill>
              </a:rPr>
              <a:t>Pneumatic Motor</a:t>
            </a:r>
          </a:p>
        </p:txBody>
      </p:sp>
      <p:pic>
        <p:nvPicPr>
          <p:cNvPr id="2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8775" y="3962400"/>
            <a:ext cx="2054225" cy="2362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 name="Text Box 8"/>
          <p:cNvSpPr txBox="1">
            <a:spLocks noChangeArrowheads="1"/>
          </p:cNvSpPr>
          <p:nvPr/>
        </p:nvSpPr>
        <p:spPr bwMode="auto">
          <a:xfrm>
            <a:off x="6781800" y="6324600"/>
            <a:ext cx="1828800" cy="457200"/>
          </a:xfrm>
          <a:prstGeom prst="rect">
            <a:avLst/>
          </a:prstGeom>
          <a:solidFill>
            <a:srgbClr val="66FF3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9pPr>
          </a:lstStyle>
          <a:p>
            <a:pPr algn="ctr">
              <a:buClrTx/>
              <a:buFontTx/>
              <a:buNone/>
            </a:pPr>
            <a:r>
              <a:rPr lang="en-US" sz="1800"/>
              <a:t>Servo Motor</a:t>
            </a:r>
          </a:p>
        </p:txBody>
      </p:sp>
      <p:graphicFrame>
        <p:nvGraphicFramePr>
          <p:cNvPr id="25" name="Object 10"/>
          <p:cNvGraphicFramePr>
            <a:graphicFrameLocks noChangeAspect="1"/>
          </p:cNvGraphicFramePr>
          <p:nvPr/>
        </p:nvGraphicFramePr>
        <p:xfrm>
          <a:off x="3429000" y="1701800"/>
          <a:ext cx="2209800" cy="1117600"/>
        </p:xfrm>
        <a:graphic>
          <a:graphicData uri="http://schemas.openxmlformats.org/presentationml/2006/ole">
            <mc:AlternateContent xmlns:mc="http://schemas.openxmlformats.org/markup-compatibility/2006">
              <mc:Choice xmlns:v="urn:schemas-microsoft-com:vml" Requires="v">
                <p:oleObj spid="_x0000_s1039" r:id="rId7" imgW="2209524" imgH="1117460" progId="">
                  <p:embed/>
                </p:oleObj>
              </mc:Choice>
              <mc:Fallback>
                <p:oleObj r:id="rId7" imgW="2209524" imgH="111746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1701800"/>
                        <a:ext cx="2209800" cy="11176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 name="Text Box 11"/>
          <p:cNvSpPr txBox="1">
            <a:spLocks noChangeArrowheads="1"/>
          </p:cNvSpPr>
          <p:nvPr/>
        </p:nvSpPr>
        <p:spPr bwMode="auto">
          <a:xfrm>
            <a:off x="3505200" y="2971800"/>
            <a:ext cx="2057400" cy="381000"/>
          </a:xfrm>
          <a:prstGeom prst="rect">
            <a:avLst/>
          </a:prstGeom>
          <a:solidFill>
            <a:srgbClr val="FFCC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9pPr>
          </a:lstStyle>
          <a:p>
            <a:pPr>
              <a:buClrTx/>
              <a:buFontTx/>
              <a:buNone/>
            </a:pPr>
            <a:r>
              <a:rPr lang="en-US" sz="1800"/>
              <a:t>Pneumatic Cylinder</a:t>
            </a:r>
          </a:p>
        </p:txBody>
      </p:sp>
      <p:pic>
        <p:nvPicPr>
          <p:cNvPr id="27"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2800" y="3962400"/>
            <a:ext cx="2693988" cy="2127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 name="Text Box 13"/>
          <p:cNvSpPr txBox="1">
            <a:spLocks noChangeArrowheads="1"/>
          </p:cNvSpPr>
          <p:nvPr/>
        </p:nvSpPr>
        <p:spPr bwMode="auto">
          <a:xfrm>
            <a:off x="4038600" y="6172200"/>
            <a:ext cx="1295400" cy="457200"/>
          </a:xfrm>
          <a:prstGeom prst="rect">
            <a:avLst/>
          </a:prstGeom>
          <a:solidFill>
            <a:srgbClr val="00CC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9pPr>
          </a:lstStyle>
          <a:p>
            <a:pPr>
              <a:buClrTx/>
              <a:buFontTx/>
              <a:buNone/>
            </a:pPr>
            <a:r>
              <a:rPr lang="en-US" sz="1800"/>
              <a:t>DC Motor</a:t>
            </a:r>
          </a:p>
        </p:txBody>
      </p:sp>
      <p:pic>
        <p:nvPicPr>
          <p:cNvPr id="3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2200" y="1371600"/>
            <a:ext cx="2819400" cy="20589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886358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DC </a:t>
            </a:r>
            <a:r>
              <a:rPr lang="en-US" dirty="0" smtClean="0"/>
              <a:t>vs. </a:t>
            </a:r>
            <a:r>
              <a:rPr lang="en-US" dirty="0"/>
              <a:t>servo </a:t>
            </a:r>
            <a:r>
              <a:rPr lang="en-US" dirty="0" smtClean="0"/>
              <a:t>motor</a:t>
            </a:r>
          </a:p>
          <a:p>
            <a:pPr lvl="1"/>
            <a:r>
              <a:rPr lang="en-US" dirty="0" smtClean="0">
                <a:hlinkClick r:id="rId2"/>
              </a:rPr>
              <a:t>https</a:t>
            </a:r>
            <a:r>
              <a:rPr lang="en-US" dirty="0">
                <a:hlinkClick r:id="rId2"/>
              </a:rPr>
              <a:t>://www.youtube.com/watch?v=</a:t>
            </a:r>
            <a:r>
              <a:rPr lang="en-US" dirty="0" smtClean="0">
                <a:hlinkClick r:id="rId2"/>
              </a:rPr>
              <a:t>mSowgNx5u7I</a:t>
            </a:r>
            <a:endParaRPr lang="en-US" dirty="0" smtClean="0"/>
          </a:p>
          <a:p>
            <a:r>
              <a:rPr lang="en-US" dirty="0" smtClean="0"/>
              <a:t>Pneumatic vs. Hydraulic</a:t>
            </a:r>
          </a:p>
          <a:p>
            <a:pPr lvl="1"/>
            <a:r>
              <a:rPr lang="en-US" dirty="0">
                <a:hlinkClick r:id="rId3"/>
              </a:rPr>
              <a:t>http://machinedesign.com/linear-motion/what-s-difference-between-pneumatic-hydraulic-and-electrical-</a:t>
            </a:r>
            <a:r>
              <a:rPr lang="en-US" dirty="0" smtClean="0">
                <a:hlinkClick r:id="rId3"/>
              </a:rPr>
              <a:t>actuators</a:t>
            </a:r>
            <a:endParaRPr lang="en-US" dirty="0" smtClean="0"/>
          </a:p>
          <a:p>
            <a:endParaRPr lang="en-US" dirty="0"/>
          </a:p>
        </p:txBody>
      </p:sp>
    </p:spTree>
    <p:extLst>
      <p:ext uri="{BB962C8B-B14F-4D97-AF65-F5344CB8AC3E}">
        <p14:creationId xmlns:p14="http://schemas.microsoft.com/office/powerpoint/2010/main" val="1514102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Hydraulic</a:t>
            </a:r>
            <a:r>
              <a:rPr lang="en-US" dirty="0"/>
              <a:t>/</a:t>
            </a:r>
            <a:r>
              <a:rPr lang="en-US" dirty="0" smtClean="0"/>
              <a:t>pneumatic</a:t>
            </a:r>
          </a:p>
          <a:p>
            <a:pPr lvl="1"/>
            <a:r>
              <a:rPr lang="en-US" dirty="0"/>
              <a:t>H</a:t>
            </a:r>
            <a:r>
              <a:rPr lang="en-US" dirty="0" smtClean="0"/>
              <a:t>eavy </a:t>
            </a:r>
            <a:r>
              <a:rPr lang="en-US" dirty="0"/>
              <a:t>loads, high </a:t>
            </a:r>
            <a:r>
              <a:rPr lang="en-US" dirty="0" smtClean="0"/>
              <a:t>speeds</a:t>
            </a:r>
            <a:endParaRPr lang="en-US" dirty="0"/>
          </a:p>
          <a:p>
            <a:pPr lvl="1"/>
            <a:r>
              <a:rPr lang="en-US" dirty="0" smtClean="0"/>
              <a:t>Sometimes </a:t>
            </a:r>
            <a:r>
              <a:rPr lang="en-US" dirty="0"/>
              <a:t>hard to control (esp. pneumatic</a:t>
            </a:r>
            <a:r>
              <a:rPr lang="en-US" dirty="0" smtClean="0"/>
              <a:t>)</a:t>
            </a:r>
            <a:endParaRPr lang="en-US" dirty="0"/>
          </a:p>
          <a:p>
            <a:pPr lvl="1"/>
            <a:r>
              <a:rPr lang="en-US" dirty="0" smtClean="0"/>
              <a:t>Doesn’t produce sparks</a:t>
            </a:r>
            <a:endParaRPr lang="en-US" dirty="0"/>
          </a:p>
        </p:txBody>
      </p:sp>
      <p:sp>
        <p:nvSpPr>
          <p:cNvPr id="3" name="Title 2"/>
          <p:cNvSpPr>
            <a:spLocks noGrp="1"/>
          </p:cNvSpPr>
          <p:nvPr>
            <p:ph type="title"/>
          </p:nvPr>
        </p:nvSpPr>
        <p:spPr/>
        <p:txBody>
          <a:bodyPr/>
          <a:lstStyle/>
          <a:p>
            <a:r>
              <a:rPr lang="en-US" dirty="0" smtClean="0"/>
              <a:t>When Do We Use…</a:t>
            </a:r>
            <a:endParaRPr lang="en-US" dirty="0"/>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7175" y="3733800"/>
            <a:ext cx="2003425" cy="2057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2"/>
          <p:cNvSpPr txBox="1">
            <a:spLocks noChangeArrowheads="1"/>
          </p:cNvSpPr>
          <p:nvPr/>
        </p:nvSpPr>
        <p:spPr bwMode="auto">
          <a:xfrm>
            <a:off x="6781800" y="6019800"/>
            <a:ext cx="1828800" cy="381000"/>
          </a:xfrm>
          <a:prstGeom prst="rect">
            <a:avLst/>
          </a:prstGeom>
          <a:solidFill>
            <a:srgbClr val="CCCC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9pPr>
          </a:lstStyle>
          <a:p>
            <a:pPr>
              <a:buClrTx/>
              <a:buFontTx/>
              <a:buNone/>
            </a:pPr>
            <a:r>
              <a:rPr lang="en-US" sz="1800"/>
              <a:t>Hydraulic Motor</a:t>
            </a:r>
          </a:p>
        </p:txBody>
      </p:sp>
      <p:sp>
        <p:nvSpPr>
          <p:cNvPr id="6" name="Text Box 6"/>
          <p:cNvSpPr txBox="1">
            <a:spLocks noChangeArrowheads="1"/>
          </p:cNvSpPr>
          <p:nvPr/>
        </p:nvSpPr>
        <p:spPr bwMode="auto">
          <a:xfrm>
            <a:off x="663575" y="6019800"/>
            <a:ext cx="1905000" cy="381000"/>
          </a:xfrm>
          <a:prstGeom prst="rect">
            <a:avLst/>
          </a:prstGeom>
          <a:solidFill>
            <a:srgbClr val="3333C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9pPr>
          </a:lstStyle>
          <a:p>
            <a:pPr algn="ctr">
              <a:buClrTx/>
              <a:buFontTx/>
              <a:buNone/>
            </a:pPr>
            <a:r>
              <a:rPr lang="en-US" sz="1800">
                <a:solidFill>
                  <a:srgbClr val="FFFFFF"/>
                </a:solidFill>
              </a:rPr>
              <a:t>Pneumatic Motor</a:t>
            </a:r>
          </a:p>
        </p:txBody>
      </p:sp>
      <p:graphicFrame>
        <p:nvGraphicFramePr>
          <p:cNvPr id="7" name="Object 10"/>
          <p:cNvGraphicFramePr>
            <a:graphicFrameLocks noChangeAspect="1"/>
          </p:cNvGraphicFramePr>
          <p:nvPr>
            <p:extLst>
              <p:ext uri="{D42A27DB-BD31-4B8C-83A1-F6EECF244321}">
                <p14:modId xmlns:p14="http://schemas.microsoft.com/office/powerpoint/2010/main" val="2929408937"/>
              </p:ext>
            </p:extLst>
          </p:nvPr>
        </p:nvGraphicFramePr>
        <p:xfrm>
          <a:off x="3406775" y="4114800"/>
          <a:ext cx="2209800" cy="1117600"/>
        </p:xfrm>
        <a:graphic>
          <a:graphicData uri="http://schemas.openxmlformats.org/presentationml/2006/ole">
            <mc:AlternateContent xmlns:mc="http://schemas.openxmlformats.org/markup-compatibility/2006">
              <mc:Choice xmlns:v="urn:schemas-microsoft-com:vml" Requires="v">
                <p:oleObj spid="_x0000_s11278" r:id="rId4" imgW="2209524" imgH="1117460" progId="">
                  <p:embed/>
                </p:oleObj>
              </mc:Choice>
              <mc:Fallback>
                <p:oleObj r:id="rId4" imgW="2209524" imgH="11174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6775" y="4114800"/>
                        <a:ext cx="2209800" cy="11176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Text Box 11"/>
          <p:cNvSpPr txBox="1">
            <a:spLocks noChangeArrowheads="1"/>
          </p:cNvSpPr>
          <p:nvPr/>
        </p:nvSpPr>
        <p:spPr bwMode="auto">
          <a:xfrm>
            <a:off x="3482975" y="5486400"/>
            <a:ext cx="2057400" cy="381000"/>
          </a:xfrm>
          <a:prstGeom prst="rect">
            <a:avLst/>
          </a:prstGeom>
          <a:solidFill>
            <a:srgbClr val="FFCC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icrosoft YaHei" charset="-122"/>
              </a:defRPr>
            </a:lvl9pPr>
          </a:lstStyle>
          <a:p>
            <a:pPr>
              <a:buClrTx/>
              <a:buFontTx/>
              <a:buNone/>
            </a:pPr>
            <a:r>
              <a:rPr lang="en-US" sz="1800"/>
              <a:t>Pneumatic Cylinder</a:t>
            </a:r>
          </a:p>
        </p:txBody>
      </p:sp>
      <p:pic>
        <p:nvPicPr>
          <p:cNvPr id="1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575" y="3733800"/>
            <a:ext cx="2819400" cy="2124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5218987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6248400" cy="4800600"/>
          </a:xfrm>
        </p:spPr>
        <p:txBody>
          <a:bodyPr>
            <a:noAutofit/>
          </a:bodyPr>
          <a:lstStyle/>
          <a:p>
            <a:r>
              <a:rPr lang="en-US" sz="2800" dirty="0" smtClean="0">
                <a:cs typeface="Times New Roman" pitchFamily="16" charset="0"/>
              </a:rPr>
              <a:t>Most common </a:t>
            </a:r>
            <a:r>
              <a:rPr lang="en-US" sz="2800" dirty="0">
                <a:cs typeface="Times New Roman" pitchFamily="16" charset="0"/>
              </a:rPr>
              <a:t>robotic </a:t>
            </a:r>
            <a:r>
              <a:rPr lang="en-US" sz="2800" dirty="0" smtClean="0">
                <a:cs typeface="Times New Roman" pitchFamily="16" charset="0"/>
              </a:rPr>
              <a:t>actuators: combinations </a:t>
            </a:r>
            <a:r>
              <a:rPr lang="en-US" sz="2800" dirty="0">
                <a:cs typeface="Times New Roman" pitchFamily="16" charset="0"/>
              </a:rPr>
              <a:t>of different electro-mechanical </a:t>
            </a:r>
            <a:r>
              <a:rPr lang="en-US" sz="2800" dirty="0" smtClean="0">
                <a:cs typeface="Times New Roman" pitchFamily="16" charset="0"/>
              </a:rPr>
              <a:t>devices</a:t>
            </a:r>
          </a:p>
          <a:p>
            <a:pPr lvl="1"/>
            <a:r>
              <a:rPr lang="en-US" sz="2400" dirty="0" smtClean="0">
                <a:cs typeface="Times New Roman" pitchFamily="16" charset="0"/>
              </a:rPr>
              <a:t>Stepper motor</a:t>
            </a:r>
          </a:p>
          <a:p>
            <a:pPr lvl="2"/>
            <a:r>
              <a:rPr lang="en-US" dirty="0" smtClean="0">
                <a:cs typeface="Times New Roman" pitchFamily="16" charset="0"/>
              </a:rPr>
              <a:t>Subdivides a rotation into # increments</a:t>
            </a:r>
          </a:p>
          <a:p>
            <a:pPr lvl="2"/>
            <a:r>
              <a:rPr lang="en-US" dirty="0" smtClean="0">
                <a:cs typeface="Times New Roman" pitchFamily="16" charset="0"/>
              </a:rPr>
              <a:t>Open Loop</a:t>
            </a:r>
          </a:p>
          <a:p>
            <a:pPr lvl="1"/>
            <a:r>
              <a:rPr lang="en-US" sz="2400" dirty="0" smtClean="0">
                <a:cs typeface="Times New Roman" pitchFamily="16" charset="0"/>
              </a:rPr>
              <a:t>Servo Motor</a:t>
            </a:r>
          </a:p>
          <a:p>
            <a:pPr lvl="2"/>
            <a:r>
              <a:rPr lang="en-US" dirty="0" smtClean="0">
                <a:cs typeface="Times New Roman" pitchFamily="16" charset="0"/>
              </a:rPr>
              <a:t>Subdivides a rotation arbitrarily</a:t>
            </a:r>
          </a:p>
          <a:p>
            <a:pPr lvl="2"/>
            <a:r>
              <a:rPr lang="en-US" dirty="0" smtClean="0">
                <a:cs typeface="Times New Roman" pitchFamily="16" charset="0"/>
              </a:rPr>
              <a:t>Closed Loop</a:t>
            </a:r>
          </a:p>
          <a:p>
            <a:endParaRPr lang="en-US" sz="2800" dirty="0" smtClean="0"/>
          </a:p>
          <a:p>
            <a:endParaRPr lang="en-US" sz="2800" dirty="0"/>
          </a:p>
        </p:txBody>
      </p:sp>
      <p:sp>
        <p:nvSpPr>
          <p:cNvPr id="3" name="Title 2"/>
          <p:cNvSpPr>
            <a:spLocks noGrp="1"/>
          </p:cNvSpPr>
          <p:nvPr>
            <p:ph type="title"/>
          </p:nvPr>
        </p:nvSpPr>
        <p:spPr/>
        <p:txBody>
          <a:bodyPr/>
          <a:lstStyle/>
          <a:p>
            <a:r>
              <a:rPr lang="en-US" dirty="0" smtClean="0"/>
              <a:t>When Do We Use…</a:t>
            </a:r>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286000"/>
            <a:ext cx="2819400" cy="20589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4419600"/>
            <a:ext cx="2054225" cy="2362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0153363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832230" y="2667000"/>
            <a:ext cx="3159370" cy="3733800"/>
            <a:chOff x="6729046" y="1384300"/>
            <a:chExt cx="2310424" cy="2730500"/>
          </a:xfrm>
        </p:grpSpPr>
        <p:pic>
          <p:nvPicPr>
            <p:cNvPr id="15" name="Picture 14"/>
            <p:cNvPicPr>
              <a:picLocks noChangeAspect="1"/>
            </p:cNvPicPr>
            <p:nvPr/>
          </p:nvPicPr>
          <p:blipFill>
            <a:blip r:embed="rId2"/>
            <a:stretch>
              <a:fillRect/>
            </a:stretch>
          </p:blipFill>
          <p:spPr>
            <a:xfrm>
              <a:off x="6729046" y="1384300"/>
              <a:ext cx="2310424" cy="2730500"/>
            </a:xfrm>
            <a:prstGeom prst="rect">
              <a:avLst/>
            </a:prstGeom>
          </p:spPr>
        </p:pic>
        <p:sp>
          <p:nvSpPr>
            <p:cNvPr id="16" name="Oval 15"/>
            <p:cNvSpPr/>
            <p:nvPr/>
          </p:nvSpPr>
          <p:spPr>
            <a:xfrm>
              <a:off x="7315200" y="2438400"/>
              <a:ext cx="838200" cy="838200"/>
            </a:xfrm>
            <a:prstGeom prst="ellipse">
              <a:avLst/>
            </a:prstGeom>
            <a:ln w="57150" cap="flat" cmpd="sng" algn="ctr">
              <a:solidFill>
                <a:schemeClr val="tx1"/>
              </a:solidFill>
              <a:prstDash val="solid"/>
              <a:round/>
              <a:headEnd type="none" w="med" len="med"/>
              <a:tailEnd type="none" w="lg" len="lg"/>
            </a:ln>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p:cNvSpPr>
            <a:spLocks noGrp="1"/>
          </p:cNvSpPr>
          <p:nvPr>
            <p:ph type="ctrTitle"/>
          </p:nvPr>
        </p:nvSpPr>
        <p:spPr>
          <a:xfrm>
            <a:off x="152400" y="203947"/>
            <a:ext cx="8839200" cy="1724867"/>
          </a:xfrm>
        </p:spPr>
        <p:txBody>
          <a:bodyPr/>
          <a:lstStyle/>
          <a:p>
            <a:r>
              <a:rPr lang="en-US" sz="6000" dirty="0" smtClean="0"/>
              <a:t>Manipulation</a:t>
            </a:r>
            <a:br>
              <a:rPr lang="en-US" sz="6000" dirty="0" smtClean="0"/>
            </a:br>
            <a:r>
              <a:rPr lang="en-US" sz="4400" i="1" dirty="0" smtClean="0"/>
              <a:t>Configurations &amp; Grasping</a:t>
            </a:r>
            <a:endParaRPr lang="en-US" sz="4400" i="1" dirty="0"/>
          </a:p>
        </p:txBody>
      </p:sp>
      <p:pic>
        <p:nvPicPr>
          <p:cNvPr id="7" name="Picture 6"/>
          <p:cNvPicPr>
            <a:picLocks noChangeAspect="1"/>
          </p:cNvPicPr>
          <p:nvPr/>
        </p:nvPicPr>
        <p:blipFill>
          <a:blip r:embed="rId3"/>
          <a:stretch>
            <a:fillRect/>
          </a:stretch>
        </p:blipFill>
        <p:spPr>
          <a:xfrm>
            <a:off x="183643" y="2819400"/>
            <a:ext cx="3160486" cy="3581400"/>
          </a:xfrm>
          <a:prstGeom prst="rect">
            <a:avLst/>
          </a:prstGeom>
        </p:spPr>
      </p:pic>
      <p:pic>
        <p:nvPicPr>
          <p:cNvPr id="13" name="Picture 12"/>
          <p:cNvPicPr>
            <a:picLocks noChangeAspect="1"/>
          </p:cNvPicPr>
          <p:nvPr/>
        </p:nvPicPr>
        <p:blipFill rotWithShape="1">
          <a:blip r:embed="rId4">
            <a:extLst>
              <a:ext uri="{BEBA8EAE-BF5A-486C-A8C5-ECC9F3942E4B}">
                <a14:imgProps xmlns:a14="http://schemas.microsoft.com/office/drawing/2010/main">
                  <a14:imgLayer r:embed="rId5">
                    <a14:imgEffect>
                      <a14:backgroundRemoval t="3371" b="100000" l="11855" r="87177">
                        <a14:foregroundMark x1="37016" y1="41011" x2="68145" y2="17978"/>
                        <a14:foregroundMark x1="27742" y1="28427" x2="80484" y2="32247"/>
                        <a14:foregroundMark x1="69274" y1="12360" x2="72661" y2="44607"/>
                        <a14:foregroundMark x1="46210" y1="10112" x2="27581" y2="38764"/>
                        <a14:foregroundMark x1="26935" y1="18202" x2="79677" y2="15169"/>
                        <a14:foregroundMark x1="36290" y1="15393" x2="77823" y2="14719"/>
                        <a14:backgroundMark x1="56210" y1="20112" x2="48548" y2="20112"/>
                      </a14:backgroundRemoval>
                    </a14:imgEffect>
                  </a14:imgLayer>
                </a14:imgProps>
              </a:ext>
            </a:extLst>
          </a:blip>
          <a:srcRect l="19480" t="13256" r="13779"/>
          <a:stretch/>
        </p:blipFill>
        <p:spPr>
          <a:xfrm>
            <a:off x="3155443" y="2971800"/>
            <a:ext cx="2940557" cy="2743200"/>
          </a:xfrm>
          <a:prstGeom prst="rect">
            <a:avLst/>
          </a:prstGeom>
        </p:spPr>
      </p:pic>
    </p:spTree>
    <p:extLst>
      <p:ext uri="{BB962C8B-B14F-4D97-AF65-F5344CB8AC3E}">
        <p14:creationId xmlns:p14="http://schemas.microsoft.com/office/powerpoint/2010/main" val="389145854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832230" y="2667000"/>
            <a:ext cx="3159370" cy="3733800"/>
            <a:chOff x="6729046" y="1384300"/>
            <a:chExt cx="2310424" cy="2730500"/>
          </a:xfrm>
        </p:grpSpPr>
        <p:pic>
          <p:nvPicPr>
            <p:cNvPr id="15" name="Picture 14"/>
            <p:cNvPicPr>
              <a:picLocks noChangeAspect="1"/>
            </p:cNvPicPr>
            <p:nvPr/>
          </p:nvPicPr>
          <p:blipFill>
            <a:blip r:embed="rId4"/>
            <a:stretch>
              <a:fillRect/>
            </a:stretch>
          </p:blipFill>
          <p:spPr>
            <a:xfrm>
              <a:off x="6729046" y="1384300"/>
              <a:ext cx="2310424" cy="2730500"/>
            </a:xfrm>
            <a:prstGeom prst="rect">
              <a:avLst/>
            </a:prstGeom>
          </p:spPr>
        </p:pic>
        <p:sp>
          <p:nvSpPr>
            <p:cNvPr id="16" name="Oval 15"/>
            <p:cNvSpPr/>
            <p:nvPr/>
          </p:nvSpPr>
          <p:spPr>
            <a:xfrm>
              <a:off x="7315200" y="2438400"/>
              <a:ext cx="838200" cy="838200"/>
            </a:xfrm>
            <a:prstGeom prst="ellipse">
              <a:avLst/>
            </a:prstGeom>
            <a:ln w="57150" cap="flat" cmpd="sng" algn="ctr">
              <a:solidFill>
                <a:schemeClr val="tx1"/>
              </a:solidFill>
              <a:prstDash val="solid"/>
              <a:round/>
              <a:headEnd type="none" w="med" len="med"/>
              <a:tailEnd type="none" w="lg" len="lg"/>
            </a:ln>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p:cNvSpPr>
            <a:spLocks noGrp="1"/>
          </p:cNvSpPr>
          <p:nvPr>
            <p:ph type="ctrTitle"/>
          </p:nvPr>
        </p:nvSpPr>
        <p:spPr>
          <a:xfrm>
            <a:off x="152400" y="203947"/>
            <a:ext cx="8839200" cy="1724867"/>
          </a:xfrm>
        </p:spPr>
        <p:txBody>
          <a:bodyPr/>
          <a:lstStyle/>
          <a:p>
            <a:r>
              <a:rPr lang="en-US" sz="6000" dirty="0" smtClean="0"/>
              <a:t>Manipulation</a:t>
            </a:r>
            <a:br>
              <a:rPr lang="en-US" sz="6000" dirty="0" smtClean="0"/>
            </a:br>
            <a:r>
              <a:rPr lang="en-US" sz="4400" i="1" dirty="0" smtClean="0"/>
              <a:t>Configurations &amp; Grasping</a:t>
            </a:r>
            <a:endParaRPr lang="en-US" sz="4400" i="1" dirty="0"/>
          </a:p>
        </p:txBody>
      </p:sp>
      <p:pic>
        <p:nvPicPr>
          <p:cNvPr id="7" name="Picture 6"/>
          <p:cNvPicPr>
            <a:picLocks noChangeAspect="1"/>
          </p:cNvPicPr>
          <p:nvPr/>
        </p:nvPicPr>
        <p:blipFill>
          <a:blip r:embed="rId5"/>
          <a:stretch>
            <a:fillRect/>
          </a:stretch>
        </p:blipFill>
        <p:spPr>
          <a:xfrm>
            <a:off x="183643" y="2819400"/>
            <a:ext cx="3160486" cy="3581400"/>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3371" b="100000" l="11855" r="87177">
                        <a14:foregroundMark x1="37016" y1="41011" x2="68145" y2="17978"/>
                        <a14:foregroundMark x1="27742" y1="28427" x2="80484" y2="32247"/>
                        <a14:foregroundMark x1="69274" y1="12360" x2="72661" y2="44607"/>
                        <a14:foregroundMark x1="46210" y1="10112" x2="27581" y2="38764"/>
                        <a14:foregroundMark x1="26935" y1="18202" x2="79677" y2="15169"/>
                        <a14:foregroundMark x1="36290" y1="15393" x2="77823" y2="14719"/>
                        <a14:backgroundMark x1="56210" y1="20112" x2="48548" y2="20112"/>
                      </a14:backgroundRemoval>
                    </a14:imgEffect>
                  </a14:imgLayer>
                </a14:imgProps>
              </a:ext>
            </a:extLst>
          </a:blip>
          <a:srcRect l="19480" t="13256" r="13779"/>
          <a:stretch/>
        </p:blipFill>
        <p:spPr>
          <a:xfrm>
            <a:off x="3155443" y="2971800"/>
            <a:ext cx="2940557" cy="2743200"/>
          </a:xfrm>
          <a:prstGeom prst="rect">
            <a:avLst/>
          </a:prstGeom>
        </p:spPr>
      </p:pic>
      <p:pic>
        <p:nvPicPr>
          <p:cNvPr id="17" name="Dynamic Regrasp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524000" y="2362200"/>
            <a:ext cx="6286500" cy="4191000"/>
          </a:xfrm>
          <a:prstGeom prst="rect">
            <a:avLst/>
          </a:prstGeom>
        </p:spPr>
      </p:pic>
    </p:spTree>
    <p:extLst>
      <p:ext uri="{BB962C8B-B14F-4D97-AF65-F5344CB8AC3E}">
        <p14:creationId xmlns:p14="http://schemas.microsoft.com/office/powerpoint/2010/main" val="31112686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46"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
          <p:cNvSpPr>
            <a:spLocks noGrp="1"/>
          </p:cNvSpPr>
          <p:nvPr>
            <p:ph type="sldNum" sz="quarter" idx="12"/>
          </p:nvPr>
        </p:nvSpPr>
        <p:spPr>
          <a:xfrm>
            <a:off x="6400800" y="5899150"/>
            <a:ext cx="2289048" cy="36576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07B6C59-830C-4355-9897-8C90251BFA1C}" type="slidenum">
              <a:rPr kumimoji="0" lang="en-US"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sysClr val="windowText" lastClr="000000"/>
              </a:solidFill>
              <a:effectLst/>
              <a:uLnTx/>
              <a:uFillTx/>
            </a:endParaRPr>
          </a:p>
        </p:txBody>
      </p:sp>
      <p:pic>
        <p:nvPicPr>
          <p:cNvPr id="952323" name="Picture 3"/>
          <p:cNvPicPr>
            <a:picLocks noChangeAspect="1" noChangeArrowheads="1"/>
          </p:cNvPicPr>
          <p:nvPr/>
        </p:nvPicPr>
        <p:blipFill>
          <a:blip r:embed="rId2" cstate="print"/>
          <a:srcRect t="5167" r="9773" b="8620"/>
          <a:stretch>
            <a:fillRect/>
          </a:stretch>
        </p:blipFill>
        <p:spPr bwMode="auto">
          <a:xfrm>
            <a:off x="457200" y="1371600"/>
            <a:ext cx="3360738" cy="4800600"/>
          </a:xfrm>
          <a:prstGeom prst="rect">
            <a:avLst/>
          </a:prstGeom>
          <a:noFill/>
        </p:spPr>
      </p:pic>
      <p:sp>
        <p:nvSpPr>
          <p:cNvPr id="952324" name="Oval 4"/>
          <p:cNvSpPr>
            <a:spLocks noChangeArrowheads="1"/>
          </p:cNvSpPr>
          <p:nvPr/>
        </p:nvSpPr>
        <p:spPr bwMode="auto">
          <a:xfrm>
            <a:off x="2209800" y="914400"/>
            <a:ext cx="152400" cy="152400"/>
          </a:xfrm>
          <a:prstGeom prst="ellipse">
            <a:avLst/>
          </a:prstGeom>
          <a:solidFill>
            <a:srgbClr val="008000"/>
          </a:solidFill>
          <a:ln w="12700">
            <a:solidFill>
              <a:srgbClr val="008000"/>
            </a:solidFill>
            <a:round/>
            <a:headEnd/>
            <a:tailEnd/>
          </a:ln>
          <a:effec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2" name="Group 5"/>
          <p:cNvGrpSpPr>
            <a:grpSpLocks/>
          </p:cNvGrpSpPr>
          <p:nvPr/>
        </p:nvGrpSpPr>
        <p:grpSpPr bwMode="auto">
          <a:xfrm>
            <a:off x="2266950" y="5210175"/>
            <a:ext cx="152400" cy="152400"/>
            <a:chOff x="4560" y="960"/>
            <a:chExt cx="96" cy="96"/>
          </a:xfrm>
        </p:grpSpPr>
        <p:sp>
          <p:nvSpPr>
            <p:cNvPr id="952326" name="Oval 6"/>
            <p:cNvSpPr>
              <a:spLocks noChangeArrowheads="1"/>
            </p:cNvSpPr>
            <p:nvPr/>
          </p:nvSpPr>
          <p:spPr bwMode="auto">
            <a:xfrm>
              <a:off x="4560" y="960"/>
              <a:ext cx="96" cy="96"/>
            </a:xfrm>
            <a:prstGeom prst="ellipse">
              <a:avLst/>
            </a:prstGeom>
            <a:solidFill>
              <a:srgbClr val="FF3300"/>
            </a:solidFill>
            <a:ln w="12700">
              <a:noFill/>
              <a:round/>
              <a:headEnd/>
              <a:tailEnd/>
            </a:ln>
            <a:effec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2327" name="Line 7"/>
            <p:cNvSpPr>
              <a:spLocks noChangeShapeType="1"/>
            </p:cNvSpPr>
            <p:nvPr/>
          </p:nvSpPr>
          <p:spPr bwMode="auto">
            <a:xfrm>
              <a:off x="4593" y="1003"/>
              <a:ext cx="61" cy="0"/>
            </a:xfrm>
            <a:prstGeom prst="line">
              <a:avLst/>
            </a:prstGeom>
            <a:noFill/>
            <a:ln w="6350">
              <a:solidFill>
                <a:schemeClr val="bg1"/>
              </a:solidFill>
              <a:round/>
              <a:headEnd/>
              <a:tailEnd/>
            </a:ln>
            <a:effec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pic>
        <p:nvPicPr>
          <p:cNvPr id="952328" name="Picture 8"/>
          <p:cNvPicPr>
            <a:picLocks noChangeAspect="1" noChangeArrowheads="1"/>
          </p:cNvPicPr>
          <p:nvPr/>
        </p:nvPicPr>
        <p:blipFill>
          <a:blip r:embed="rId2" cstate="print"/>
          <a:srcRect t="5167" r="9773" b="8620"/>
          <a:stretch>
            <a:fillRect/>
          </a:stretch>
        </p:blipFill>
        <p:spPr bwMode="auto">
          <a:xfrm>
            <a:off x="5021263" y="1371600"/>
            <a:ext cx="3360737" cy="4800600"/>
          </a:xfrm>
          <a:prstGeom prst="rect">
            <a:avLst/>
          </a:prstGeom>
          <a:noFill/>
        </p:spPr>
      </p:pic>
      <p:sp>
        <p:nvSpPr>
          <p:cNvPr id="952329" name="Line 9"/>
          <p:cNvSpPr>
            <a:spLocks noChangeShapeType="1"/>
          </p:cNvSpPr>
          <p:nvPr/>
        </p:nvSpPr>
        <p:spPr bwMode="auto">
          <a:xfrm>
            <a:off x="3886200" y="3810000"/>
            <a:ext cx="1219200" cy="0"/>
          </a:xfrm>
          <a:prstGeom prst="line">
            <a:avLst/>
          </a:prstGeom>
          <a:noFill/>
          <a:ln w="28575">
            <a:solidFill>
              <a:schemeClr val="tx1"/>
            </a:solidFill>
            <a:round/>
            <a:headEnd/>
            <a:tailEnd type="triangle" w="med" len="med"/>
          </a:ln>
          <a:effec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2330" name="Rectangle 10"/>
          <p:cNvSpPr>
            <a:spLocks noChangeArrowheads="1"/>
          </p:cNvSpPr>
          <p:nvPr/>
        </p:nvSpPr>
        <p:spPr bwMode="auto">
          <a:xfrm>
            <a:off x="6629400" y="5029200"/>
            <a:ext cx="609600" cy="457200"/>
          </a:xfrm>
          <a:prstGeom prst="rect">
            <a:avLst/>
          </a:prstGeom>
          <a:solidFill>
            <a:schemeClr val="bg1"/>
          </a:solidFill>
          <a:ln w="12700">
            <a:noFill/>
            <a:miter lim="800000"/>
            <a:headEnd/>
            <a:tailEnd/>
          </a:ln>
          <a:effec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2331" name="Oval 11"/>
          <p:cNvSpPr>
            <a:spLocks noChangeArrowheads="1"/>
          </p:cNvSpPr>
          <p:nvPr/>
        </p:nvSpPr>
        <p:spPr bwMode="auto">
          <a:xfrm>
            <a:off x="6937375" y="5205413"/>
            <a:ext cx="74613" cy="74612"/>
          </a:xfrm>
          <a:prstGeom prst="ellipse">
            <a:avLst/>
          </a:prstGeom>
          <a:solidFill>
            <a:srgbClr val="CC0000"/>
          </a:solidFill>
          <a:ln w="12700">
            <a:noFill/>
            <a:round/>
            <a:headEnd/>
            <a:tailEnd/>
          </a:ln>
          <a:effec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2332" name="Oval 12"/>
          <p:cNvSpPr>
            <a:spLocks noChangeArrowheads="1"/>
          </p:cNvSpPr>
          <p:nvPr/>
        </p:nvSpPr>
        <p:spPr bwMode="auto">
          <a:xfrm>
            <a:off x="6937375" y="896938"/>
            <a:ext cx="74613" cy="74612"/>
          </a:xfrm>
          <a:prstGeom prst="ellipse">
            <a:avLst/>
          </a:prstGeom>
          <a:solidFill>
            <a:srgbClr val="008000"/>
          </a:solidFill>
          <a:ln w="12700">
            <a:noFill/>
            <a:round/>
            <a:headEnd/>
            <a:tailEnd/>
          </a:ln>
          <a:effec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2333" name="Freeform 13"/>
          <p:cNvSpPr>
            <a:spLocks/>
          </p:cNvSpPr>
          <p:nvPr/>
        </p:nvSpPr>
        <p:spPr bwMode="auto">
          <a:xfrm>
            <a:off x="5365750" y="1328738"/>
            <a:ext cx="2944813" cy="4897437"/>
          </a:xfrm>
          <a:custGeom>
            <a:avLst/>
            <a:gdLst/>
            <a:ahLst/>
            <a:cxnLst>
              <a:cxn ang="0">
                <a:pos x="412" y="272"/>
              </a:cxn>
              <a:cxn ang="0">
                <a:pos x="412" y="560"/>
              </a:cxn>
              <a:cxn ang="0">
                <a:pos x="1185" y="560"/>
              </a:cxn>
              <a:cxn ang="0">
                <a:pos x="1185" y="1020"/>
              </a:cxn>
              <a:cxn ang="0">
                <a:pos x="415" y="1020"/>
              </a:cxn>
              <a:cxn ang="0">
                <a:pos x="415" y="2690"/>
              </a:cxn>
              <a:cxn ang="0">
                <a:pos x="1320" y="2690"/>
              </a:cxn>
              <a:cxn ang="0">
                <a:pos x="1320" y="1960"/>
              </a:cxn>
              <a:cxn ang="0">
                <a:pos x="725" y="1960"/>
              </a:cxn>
              <a:cxn ang="0">
                <a:pos x="725" y="1530"/>
              </a:cxn>
              <a:cxn ang="0">
                <a:pos x="1335" y="1530"/>
              </a:cxn>
              <a:cxn ang="0">
                <a:pos x="1335" y="0"/>
              </a:cxn>
              <a:cxn ang="0">
                <a:pos x="1855" y="0"/>
              </a:cxn>
              <a:cxn ang="0">
                <a:pos x="1855" y="3085"/>
              </a:cxn>
              <a:cxn ang="0">
                <a:pos x="0" y="3085"/>
              </a:cxn>
              <a:cxn ang="0">
                <a:pos x="0" y="265"/>
              </a:cxn>
              <a:cxn ang="0">
                <a:pos x="315" y="265"/>
              </a:cxn>
              <a:cxn ang="0">
                <a:pos x="315" y="355"/>
              </a:cxn>
              <a:cxn ang="0">
                <a:pos x="95" y="355"/>
              </a:cxn>
              <a:cxn ang="0">
                <a:pos x="95" y="3010"/>
              </a:cxn>
              <a:cxn ang="0">
                <a:pos x="1770" y="3010"/>
              </a:cxn>
              <a:cxn ang="0">
                <a:pos x="1770" y="75"/>
              </a:cxn>
              <a:cxn ang="0">
                <a:pos x="1430" y="75"/>
              </a:cxn>
              <a:cxn ang="0">
                <a:pos x="1430" y="1640"/>
              </a:cxn>
              <a:cxn ang="0">
                <a:pos x="805" y="1640"/>
              </a:cxn>
              <a:cxn ang="0">
                <a:pos x="805" y="1870"/>
              </a:cxn>
              <a:cxn ang="0">
                <a:pos x="1430" y="1870"/>
              </a:cxn>
              <a:cxn ang="0">
                <a:pos x="1430" y="2780"/>
              </a:cxn>
              <a:cxn ang="0">
                <a:pos x="325" y="2780"/>
              </a:cxn>
              <a:cxn ang="0">
                <a:pos x="325" y="925"/>
              </a:cxn>
              <a:cxn ang="0">
                <a:pos x="1105" y="925"/>
              </a:cxn>
              <a:cxn ang="0">
                <a:pos x="1105" y="650"/>
              </a:cxn>
              <a:cxn ang="0">
                <a:pos x="320" y="650"/>
              </a:cxn>
              <a:cxn ang="0">
                <a:pos x="320" y="265"/>
              </a:cxn>
              <a:cxn ang="0">
                <a:pos x="412" y="272"/>
              </a:cxn>
            </a:cxnLst>
            <a:rect l="0" t="0" r="r" b="b"/>
            <a:pathLst>
              <a:path w="1855" h="3085">
                <a:moveTo>
                  <a:pt x="412" y="272"/>
                </a:moveTo>
                <a:lnTo>
                  <a:pt x="412" y="560"/>
                </a:lnTo>
                <a:lnTo>
                  <a:pt x="1185" y="560"/>
                </a:lnTo>
                <a:lnTo>
                  <a:pt x="1185" y="1020"/>
                </a:lnTo>
                <a:lnTo>
                  <a:pt x="415" y="1020"/>
                </a:lnTo>
                <a:lnTo>
                  <a:pt x="415" y="2690"/>
                </a:lnTo>
                <a:lnTo>
                  <a:pt x="1320" y="2690"/>
                </a:lnTo>
                <a:lnTo>
                  <a:pt x="1320" y="1960"/>
                </a:lnTo>
                <a:lnTo>
                  <a:pt x="725" y="1960"/>
                </a:lnTo>
                <a:lnTo>
                  <a:pt x="725" y="1530"/>
                </a:lnTo>
                <a:lnTo>
                  <a:pt x="1335" y="1530"/>
                </a:lnTo>
                <a:lnTo>
                  <a:pt x="1335" y="0"/>
                </a:lnTo>
                <a:lnTo>
                  <a:pt x="1855" y="0"/>
                </a:lnTo>
                <a:lnTo>
                  <a:pt x="1855" y="3085"/>
                </a:lnTo>
                <a:lnTo>
                  <a:pt x="0" y="3085"/>
                </a:lnTo>
                <a:lnTo>
                  <a:pt x="0" y="265"/>
                </a:lnTo>
                <a:lnTo>
                  <a:pt x="315" y="265"/>
                </a:lnTo>
                <a:lnTo>
                  <a:pt x="315" y="355"/>
                </a:lnTo>
                <a:lnTo>
                  <a:pt x="95" y="355"/>
                </a:lnTo>
                <a:lnTo>
                  <a:pt x="95" y="3010"/>
                </a:lnTo>
                <a:lnTo>
                  <a:pt x="1770" y="3010"/>
                </a:lnTo>
                <a:lnTo>
                  <a:pt x="1770" y="75"/>
                </a:lnTo>
                <a:lnTo>
                  <a:pt x="1430" y="75"/>
                </a:lnTo>
                <a:lnTo>
                  <a:pt x="1430" y="1640"/>
                </a:lnTo>
                <a:lnTo>
                  <a:pt x="805" y="1640"/>
                </a:lnTo>
                <a:lnTo>
                  <a:pt x="805" y="1870"/>
                </a:lnTo>
                <a:lnTo>
                  <a:pt x="1430" y="1870"/>
                </a:lnTo>
                <a:lnTo>
                  <a:pt x="1430" y="2780"/>
                </a:lnTo>
                <a:lnTo>
                  <a:pt x="325" y="2780"/>
                </a:lnTo>
                <a:lnTo>
                  <a:pt x="325" y="925"/>
                </a:lnTo>
                <a:lnTo>
                  <a:pt x="1105" y="925"/>
                </a:lnTo>
                <a:lnTo>
                  <a:pt x="1105" y="650"/>
                </a:lnTo>
                <a:lnTo>
                  <a:pt x="320" y="650"/>
                </a:lnTo>
                <a:lnTo>
                  <a:pt x="320" y="265"/>
                </a:lnTo>
                <a:lnTo>
                  <a:pt x="412" y="272"/>
                </a:lnTo>
                <a:close/>
              </a:path>
            </a:pathLst>
          </a:custGeom>
          <a:solidFill>
            <a:srgbClr val="FF3300"/>
          </a:solidFill>
          <a:ln w="12700" cap="flat" cmpd="sng">
            <a:noFill/>
            <a:prstDash val="solid"/>
            <a:round/>
            <a:headEnd type="none" w="med" len="med"/>
            <a:tailEnd type="none" w="med" len="med"/>
          </a:ln>
          <a:effec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2334" name="Rectangle 14"/>
          <p:cNvSpPr>
            <a:spLocks noChangeArrowheads="1"/>
          </p:cNvSpPr>
          <p:nvPr/>
        </p:nvSpPr>
        <p:spPr bwMode="auto">
          <a:xfrm>
            <a:off x="5421313" y="1749425"/>
            <a:ext cx="587375" cy="134938"/>
          </a:xfrm>
          <a:prstGeom prst="rect">
            <a:avLst/>
          </a:prstGeom>
          <a:solidFill>
            <a:srgbClr val="FF3300"/>
          </a:solidFill>
          <a:ln w="12700">
            <a:noFill/>
            <a:miter lim="800000"/>
            <a:headEnd/>
            <a:tailEnd/>
          </a:ln>
          <a:effec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2335" name="Text Box 15"/>
          <p:cNvSpPr txBox="1">
            <a:spLocks noChangeArrowheads="1"/>
          </p:cNvSpPr>
          <p:nvPr/>
        </p:nvSpPr>
        <p:spPr bwMode="auto">
          <a:xfrm>
            <a:off x="3746500" y="3060700"/>
            <a:ext cx="1447800" cy="701675"/>
          </a:xfrm>
          <a:prstGeom prst="rect">
            <a:avLst/>
          </a:prstGeom>
          <a:noFill/>
          <a:ln w="12700">
            <a:noFill/>
            <a:miter lim="800000"/>
            <a:headEnd/>
            <a:tailEnd/>
          </a:ln>
          <a:effectLst/>
        </p:spPr>
        <p:txBody>
          <a:bodyP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2000" b="0" i="0" u="none" strike="noStrike" kern="0" cap="none" spc="0" normalizeH="0" baseline="0" noProof="0">
                <a:ln>
                  <a:noFill/>
                </a:ln>
                <a:solidFill>
                  <a:sysClr val="windowText" lastClr="000000"/>
                </a:solidFill>
                <a:effectLst/>
                <a:uLnTx/>
                <a:uFillTx/>
                <a:latin typeface="Times" pitchFamily="18" charset="0"/>
              </a:rPr>
              <a:t>Expand obstacle(s)</a:t>
            </a:r>
          </a:p>
        </p:txBody>
      </p:sp>
      <p:sp>
        <p:nvSpPr>
          <p:cNvPr id="952336" name="Text Box 16"/>
          <p:cNvSpPr txBox="1">
            <a:spLocks noChangeArrowheads="1"/>
          </p:cNvSpPr>
          <p:nvPr/>
        </p:nvSpPr>
        <p:spPr bwMode="auto">
          <a:xfrm>
            <a:off x="3757613" y="3881438"/>
            <a:ext cx="1447800" cy="701675"/>
          </a:xfrm>
          <a:prstGeom prst="rect">
            <a:avLst/>
          </a:prstGeom>
          <a:noFill/>
          <a:ln w="12700">
            <a:noFill/>
            <a:miter lim="800000"/>
            <a:headEnd/>
            <a:tailEnd/>
          </a:ln>
          <a:effectLst/>
        </p:spPr>
        <p:txBody>
          <a:bodyP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2000" b="0" i="0" u="none" strike="noStrike" kern="0" cap="none" spc="0" normalizeH="0" baseline="0" noProof="0">
                <a:ln>
                  <a:noFill/>
                </a:ln>
                <a:solidFill>
                  <a:sysClr val="windowText" lastClr="000000"/>
                </a:solidFill>
                <a:effectLst/>
                <a:uLnTx/>
                <a:uFillTx/>
                <a:latin typeface="Times" pitchFamily="18" charset="0"/>
              </a:rPr>
              <a:t>Reduce robot</a:t>
            </a:r>
          </a:p>
        </p:txBody>
      </p:sp>
      <p:grpSp>
        <p:nvGrpSpPr>
          <p:cNvPr id="19" name="Group 18"/>
          <p:cNvGrpSpPr/>
          <p:nvPr/>
        </p:nvGrpSpPr>
        <p:grpSpPr>
          <a:xfrm>
            <a:off x="2209800" y="5127978"/>
            <a:ext cx="304800" cy="304800"/>
            <a:chOff x="4267200" y="4038600"/>
            <a:chExt cx="533400" cy="533400"/>
          </a:xfrm>
        </p:grpSpPr>
        <p:sp>
          <p:nvSpPr>
            <p:cNvPr id="20" name="Oval 19"/>
            <p:cNvSpPr/>
            <p:nvPr/>
          </p:nvSpPr>
          <p:spPr>
            <a:xfrm>
              <a:off x="4572000" y="4038600"/>
              <a:ext cx="152400" cy="762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 name="Oval 20"/>
            <p:cNvSpPr/>
            <p:nvPr/>
          </p:nvSpPr>
          <p:spPr>
            <a:xfrm>
              <a:off x="4572000" y="4495800"/>
              <a:ext cx="152400" cy="762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 name="Rounded Rectangle 21"/>
            <p:cNvSpPr/>
            <p:nvPr/>
          </p:nvSpPr>
          <p:spPr>
            <a:xfrm>
              <a:off x="4267200" y="4114800"/>
              <a:ext cx="533400" cy="381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31" name="Rectangle 30"/>
          <p:cNvSpPr/>
          <p:nvPr/>
        </p:nvSpPr>
        <p:spPr>
          <a:xfrm>
            <a:off x="2133600" y="838200"/>
            <a:ext cx="3810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 name="Rectangle 31"/>
          <p:cNvSpPr/>
          <p:nvPr/>
        </p:nvSpPr>
        <p:spPr>
          <a:xfrm>
            <a:off x="6781800" y="838200"/>
            <a:ext cx="3810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 name="Title 1"/>
          <p:cNvSpPr txBox="1">
            <a:spLocks/>
          </p:cNvSpPr>
          <p:nvPr/>
        </p:nvSpPr>
        <p:spPr>
          <a:xfrm>
            <a:off x="457200" y="533400"/>
            <a:ext cx="8229600" cy="1066800"/>
          </a:xfrm>
          <a:prstGeom prst="rect">
            <a:avLst/>
          </a:prstGeom>
        </p:spPr>
        <p:txBody>
          <a:bodyP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0" i="0" u="none" strike="noStrike" kern="1200" cap="none" spc="0" normalizeH="0" baseline="0" noProof="0" smtClean="0">
                <a:ln>
                  <a:noFill/>
                </a:ln>
                <a:solidFill>
                  <a:schemeClr val="tx2"/>
                </a:solidFill>
                <a:effectLst/>
                <a:uLnTx/>
                <a:uFillTx/>
                <a:latin typeface="+mj-lt"/>
                <a:ea typeface="+mj-ea"/>
                <a:cs typeface="+mj-cs"/>
              </a:rPr>
              <a:t>What if the robot is not a point?</a:t>
            </a: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3210898733"/>
      </p:ext>
    </p:extLst>
  </p:cSld>
  <p:clrMapOvr>
    <a:masterClrMapping/>
  </p:clrMapOvr>
  <mc:AlternateContent xmlns:mc="http://schemas.openxmlformats.org/markup-compatibility/2006" xmlns:p14="http://schemas.microsoft.com/office/powerpoint/2010/main">
    <mc:Choice Requires="p14">
      <p:transition spd="slow" p14:dur="2000" advTm="22354"/>
    </mc:Choice>
    <mc:Fallback xmlns="">
      <p:transition spd="slow" advTm="22354"/>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descr="Screen Shot 2015-10-01 at 11.42.29 AM.png"/>
          <p:cNvPicPr>
            <a:picLocks noChangeAspect="1"/>
          </p:cNvPicPr>
          <p:nvPr/>
        </p:nvPicPr>
        <p:blipFill>
          <a:blip r:embed="rId3">
            <a:extLst>
              <a:ext uri="{28A0092B-C50C-407E-A947-70E740481C1C}">
                <a14:useLocalDpi xmlns:a14="http://schemas.microsoft.com/office/drawing/2010/main" val="0"/>
              </a:ext>
            </a:extLst>
          </a:blip>
          <a:srcRect t="10821" b="10821"/>
          <a:stretch>
            <a:fillRect/>
          </a:stretch>
        </p:blipFill>
        <p:spPr bwMode="auto">
          <a:xfrm>
            <a:off x="4052348" y="3200400"/>
            <a:ext cx="5112753" cy="276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 name="Content Placeholder 1"/>
          <p:cNvSpPr>
            <a:spLocks noGrp="1"/>
          </p:cNvSpPr>
          <p:nvPr>
            <p:ph idx="1"/>
          </p:nvPr>
        </p:nvSpPr>
        <p:spPr>
          <a:xfrm>
            <a:off x="8743" y="1600200"/>
            <a:ext cx="8229600" cy="4525963"/>
          </a:xfrm>
        </p:spPr>
        <p:txBody>
          <a:bodyPr>
            <a:normAutofit fontScale="85000" lnSpcReduction="10000"/>
          </a:bodyPr>
          <a:lstStyle/>
          <a:p>
            <a:r>
              <a:rPr lang="en-US" dirty="0" smtClean="0"/>
              <a:t>A kinematic chain of rigid links connected by joints</a:t>
            </a:r>
          </a:p>
          <a:p>
            <a:pPr lvl="1"/>
            <a:r>
              <a:rPr lang="en-US" i="1" dirty="0" smtClean="0"/>
              <a:t>“</a:t>
            </a:r>
            <a:r>
              <a:rPr lang="en-US" b="1" i="1" dirty="0" smtClean="0"/>
              <a:t>Kinematics</a:t>
            </a:r>
            <a:r>
              <a:rPr lang="en-US" i="1" dirty="0" smtClean="0"/>
              <a:t> </a:t>
            </a:r>
            <a:r>
              <a:rPr lang="en-US" i="1" dirty="0"/>
              <a:t>is the branch of classical mechanics which describes the motion of </a:t>
            </a:r>
            <a:r>
              <a:rPr lang="en-US" i="1" dirty="0" smtClean="0"/>
              <a:t>objects </a:t>
            </a:r>
            <a:r>
              <a:rPr lang="en-US" i="1" dirty="0"/>
              <a:t>and </a:t>
            </a:r>
            <a:r>
              <a:rPr lang="en-US" i="1" dirty="0" smtClean="0"/>
              <a:t>groups </a:t>
            </a:r>
            <a:r>
              <a:rPr lang="en-US" i="1" dirty="0"/>
              <a:t>of </a:t>
            </a:r>
            <a:r>
              <a:rPr lang="en-US" i="1" dirty="0" smtClean="0"/>
              <a:t>objects.”</a:t>
            </a:r>
          </a:p>
          <a:p>
            <a:r>
              <a:rPr lang="en-US" dirty="0" smtClean="0"/>
              <a:t>Prismatic (denoted </a:t>
            </a:r>
            <a:r>
              <a:rPr lang="en-US" dirty="0" smtClean="0">
                <a:latin typeface="Times"/>
                <a:cs typeface="Times"/>
              </a:rPr>
              <a:t>P</a:t>
            </a:r>
            <a:r>
              <a:rPr lang="en-US" dirty="0" smtClean="0"/>
              <a:t>)</a:t>
            </a:r>
          </a:p>
          <a:p>
            <a:pPr lvl="1"/>
            <a:r>
              <a:rPr lang="en-US" dirty="0" smtClean="0"/>
              <a:t>Sliding / translational / </a:t>
            </a:r>
            <a:br>
              <a:rPr lang="en-US" dirty="0" smtClean="0"/>
            </a:br>
            <a:r>
              <a:rPr lang="en-US" dirty="0" smtClean="0"/>
              <a:t>linear; allows a linear </a:t>
            </a:r>
            <a:br>
              <a:rPr lang="en-US" dirty="0" smtClean="0"/>
            </a:br>
            <a:r>
              <a:rPr lang="en-US" dirty="0" smtClean="0"/>
              <a:t>relative motion </a:t>
            </a:r>
            <a:br>
              <a:rPr lang="en-US" dirty="0" smtClean="0"/>
            </a:br>
            <a:r>
              <a:rPr lang="en-US" dirty="0" smtClean="0"/>
              <a:t>between 2 links</a:t>
            </a:r>
          </a:p>
          <a:p>
            <a:r>
              <a:rPr lang="en-US" dirty="0" smtClean="0"/>
              <a:t>Revolute (denoted </a:t>
            </a:r>
            <a:r>
              <a:rPr lang="en-US" dirty="0">
                <a:latin typeface="Times"/>
                <a:cs typeface="Times"/>
              </a:rPr>
              <a:t>R</a:t>
            </a:r>
            <a:r>
              <a:rPr lang="en-US" dirty="0" smtClean="0"/>
              <a:t>)</a:t>
            </a:r>
          </a:p>
          <a:p>
            <a:pPr lvl="1"/>
            <a:r>
              <a:rPr lang="en-US" dirty="0" smtClean="0"/>
              <a:t>Rotational; allows </a:t>
            </a:r>
            <a:r>
              <a:rPr lang="en-US" dirty="0"/>
              <a:t>relative </a:t>
            </a:r>
            <a:r>
              <a:rPr lang="en-US" dirty="0" smtClean="0"/>
              <a:t/>
            </a:r>
            <a:br>
              <a:rPr lang="en-US" dirty="0" smtClean="0"/>
            </a:br>
            <a:r>
              <a:rPr lang="en-US" dirty="0" smtClean="0"/>
              <a:t>rotation </a:t>
            </a:r>
            <a:r>
              <a:rPr lang="en-US" dirty="0"/>
              <a:t>between two </a:t>
            </a:r>
            <a:r>
              <a:rPr lang="en-US" dirty="0" smtClean="0"/>
              <a:t>links</a:t>
            </a:r>
          </a:p>
        </p:txBody>
      </p:sp>
      <p:sp>
        <p:nvSpPr>
          <p:cNvPr id="3" name="Title 2"/>
          <p:cNvSpPr>
            <a:spLocks noGrp="1"/>
          </p:cNvSpPr>
          <p:nvPr>
            <p:ph type="title"/>
          </p:nvPr>
        </p:nvSpPr>
        <p:spPr/>
        <p:txBody>
          <a:bodyPr/>
          <a:lstStyle/>
          <a:p>
            <a:r>
              <a:rPr lang="en-US" dirty="0" smtClean="0"/>
              <a:t>P(</a:t>
            </a:r>
            <a:r>
              <a:rPr lang="en-US" dirty="0" err="1" smtClean="0"/>
              <a:t>rismatic</a:t>
            </a:r>
            <a:r>
              <a:rPr lang="en-US" dirty="0" smtClean="0"/>
              <a:t>) &amp; R(</a:t>
            </a:r>
            <a:r>
              <a:rPr lang="en-US" dirty="0" err="1" smtClean="0"/>
              <a:t>evolute</a:t>
            </a:r>
            <a:r>
              <a:rPr lang="en-US" dirty="0" smtClean="0"/>
              <a:t>)</a:t>
            </a:r>
            <a:endParaRPr lang="en-US" dirty="0"/>
          </a:p>
        </p:txBody>
      </p:sp>
      <p:sp>
        <p:nvSpPr>
          <p:cNvPr id="9" name="TextBox 8"/>
          <p:cNvSpPr txBox="1"/>
          <p:nvPr/>
        </p:nvSpPr>
        <p:spPr>
          <a:xfrm>
            <a:off x="914401" y="6550223"/>
            <a:ext cx="8229599" cy="307777"/>
          </a:xfrm>
          <a:prstGeom prst="rect">
            <a:avLst/>
          </a:prstGeom>
          <a:noFill/>
        </p:spPr>
        <p:txBody>
          <a:bodyPr wrap="square" rtlCol="0">
            <a:spAutoFit/>
          </a:bodyPr>
          <a:lstStyle/>
          <a:p>
            <a:pPr algn="r"/>
            <a:r>
              <a:rPr lang="en-US" sz="1400" b="1" i="1" dirty="0" err="1" smtClean="0">
                <a:solidFill>
                  <a:schemeClr val="tx1">
                    <a:lumMod val="50000"/>
                    <a:lumOff val="50000"/>
                  </a:schemeClr>
                </a:solidFill>
                <a:latin typeface="Avenir Book"/>
                <a:cs typeface="Avenir Book"/>
              </a:rPr>
              <a:t>Spong</a:t>
            </a:r>
            <a:r>
              <a:rPr lang="en-US" sz="1400" b="1" i="1" dirty="0">
                <a:solidFill>
                  <a:schemeClr val="tx1">
                    <a:lumMod val="50000"/>
                    <a:lumOff val="50000"/>
                  </a:schemeClr>
                </a:solidFill>
                <a:latin typeface="Avenir Book"/>
                <a:cs typeface="Avenir Book"/>
              </a:rPr>
              <a:t>,</a:t>
            </a:r>
            <a:r>
              <a:rPr lang="en-US" sz="1400" b="1" i="1" dirty="0" smtClean="0">
                <a:solidFill>
                  <a:schemeClr val="tx1">
                    <a:lumMod val="50000"/>
                    <a:lumOff val="50000"/>
                  </a:schemeClr>
                </a:solidFill>
                <a:latin typeface="Avenir Book"/>
                <a:cs typeface="Avenir Book"/>
              </a:rPr>
              <a:t> Hutchinson</a:t>
            </a:r>
            <a:r>
              <a:rPr lang="en-US" sz="1400" b="1" i="1" dirty="0">
                <a:solidFill>
                  <a:schemeClr val="tx1">
                    <a:lumMod val="50000"/>
                    <a:lumOff val="50000"/>
                  </a:schemeClr>
                </a:solidFill>
                <a:latin typeface="Avenir Book"/>
                <a:cs typeface="Avenir Book"/>
              </a:rPr>
              <a:t>,</a:t>
            </a:r>
            <a:r>
              <a:rPr lang="en-US" sz="1400" b="1" i="1" dirty="0" smtClean="0">
                <a:solidFill>
                  <a:schemeClr val="tx1">
                    <a:lumMod val="50000"/>
                    <a:lumOff val="50000"/>
                  </a:schemeClr>
                </a:solidFill>
                <a:latin typeface="Avenir Book"/>
                <a:cs typeface="Avenir Book"/>
              </a:rPr>
              <a:t> </a:t>
            </a:r>
            <a:r>
              <a:rPr lang="en-US" sz="1400" b="1" i="1" dirty="0" err="1" smtClean="0">
                <a:solidFill>
                  <a:schemeClr val="tx1">
                    <a:lumMod val="50000"/>
                    <a:lumOff val="50000"/>
                  </a:schemeClr>
                </a:solidFill>
                <a:latin typeface="Avenir Book"/>
                <a:cs typeface="Avenir Book"/>
              </a:rPr>
              <a:t>Vidyasagar</a:t>
            </a:r>
            <a:r>
              <a:rPr lang="en-US" sz="1400" b="1" i="1" dirty="0" smtClean="0">
                <a:solidFill>
                  <a:schemeClr val="tx1">
                    <a:lumMod val="50000"/>
                    <a:lumOff val="50000"/>
                  </a:schemeClr>
                </a:solidFill>
                <a:latin typeface="Avenir Book"/>
                <a:cs typeface="Avenir Book"/>
              </a:rPr>
              <a:t>.</a:t>
            </a:r>
            <a:r>
              <a:rPr lang="en-US" sz="1400" b="1" i="1" dirty="0">
                <a:solidFill>
                  <a:schemeClr val="tx1">
                    <a:lumMod val="50000"/>
                    <a:lumOff val="50000"/>
                  </a:schemeClr>
                </a:solidFill>
                <a:latin typeface="Avenir Book"/>
                <a:cs typeface="Avenir Book"/>
              </a:rPr>
              <a:t> Robot Modeling and </a:t>
            </a:r>
            <a:r>
              <a:rPr lang="en-US" sz="1400" b="1" i="1" dirty="0" smtClean="0">
                <a:solidFill>
                  <a:schemeClr val="tx1">
                    <a:lumMod val="50000"/>
                    <a:lumOff val="50000"/>
                  </a:schemeClr>
                </a:solidFill>
                <a:latin typeface="Avenir Book"/>
                <a:cs typeface="Avenir Book"/>
              </a:rPr>
              <a:t>Control. 2006.</a:t>
            </a:r>
            <a:endParaRPr lang="en-US" sz="1400" b="1" i="1" dirty="0">
              <a:solidFill>
                <a:schemeClr val="tx1">
                  <a:lumMod val="50000"/>
                  <a:lumOff val="50000"/>
                </a:schemeClr>
              </a:solidFill>
              <a:latin typeface="Avenir Book"/>
              <a:cs typeface="Avenir Book"/>
            </a:endParaRPr>
          </a:p>
        </p:txBody>
      </p:sp>
    </p:spTree>
    <p:extLst>
      <p:ext uri="{BB962C8B-B14F-4D97-AF65-F5344CB8AC3E}">
        <p14:creationId xmlns:p14="http://schemas.microsoft.com/office/powerpoint/2010/main" val="32011102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534400" cy="4525963"/>
          </a:xfrm>
        </p:spPr>
        <p:txBody>
          <a:bodyPr>
            <a:normAutofit fontScale="92500"/>
          </a:bodyPr>
          <a:lstStyle/>
          <a:p>
            <a:r>
              <a:rPr lang="en-US" dirty="0" smtClean="0"/>
              <a:t>A </a:t>
            </a:r>
            <a:r>
              <a:rPr lang="en-US" dirty="0"/>
              <a:t>joint represents </a:t>
            </a:r>
            <a:r>
              <a:rPr lang="en-US" dirty="0" smtClean="0"/>
              <a:t>a connection </a:t>
            </a:r>
            <a:r>
              <a:rPr lang="en-US" dirty="0"/>
              <a:t>between two </a:t>
            </a:r>
            <a:r>
              <a:rPr lang="en-US" dirty="0" smtClean="0"/>
              <a:t>links</a:t>
            </a:r>
          </a:p>
          <a:p>
            <a:r>
              <a:rPr lang="en-US" dirty="0" smtClean="0"/>
              <a:t>Denotation of</a:t>
            </a:r>
            <a:r>
              <a:rPr lang="en-US" dirty="0"/>
              <a:t> </a:t>
            </a:r>
            <a:r>
              <a:rPr lang="en-US" dirty="0" smtClean="0"/>
              <a:t>relative displacement between links</a:t>
            </a:r>
          </a:p>
          <a:p>
            <a:pPr lvl="1"/>
            <a:r>
              <a:rPr lang="en-US" dirty="0" err="1" smtClean="0"/>
              <a:t>θ</a:t>
            </a:r>
            <a:r>
              <a:rPr lang="en-US" dirty="0" smtClean="0"/>
              <a:t> for revolute </a:t>
            </a:r>
            <a:r>
              <a:rPr lang="en-US" dirty="0"/>
              <a:t>joint </a:t>
            </a:r>
            <a:endParaRPr lang="en-US" dirty="0" smtClean="0"/>
          </a:p>
          <a:p>
            <a:pPr lvl="1"/>
            <a:r>
              <a:rPr lang="en-US" i="1" dirty="0" smtClean="0">
                <a:latin typeface="Times"/>
                <a:cs typeface="Times"/>
              </a:rPr>
              <a:t>d</a:t>
            </a:r>
            <a:r>
              <a:rPr lang="en-US" dirty="0" smtClean="0"/>
              <a:t> </a:t>
            </a:r>
            <a:r>
              <a:rPr lang="en-US" dirty="0"/>
              <a:t>for </a:t>
            </a:r>
            <a:r>
              <a:rPr lang="en-US" dirty="0" smtClean="0"/>
              <a:t>prismatic joint</a:t>
            </a:r>
            <a:endParaRPr lang="en-US" dirty="0"/>
          </a:p>
          <a:p>
            <a:r>
              <a:rPr lang="en-US" dirty="0" smtClean="0"/>
              <a:t>Denotation of axis of motion</a:t>
            </a:r>
          </a:p>
          <a:p>
            <a:pPr lvl="1"/>
            <a:r>
              <a:rPr lang="en-US" i="1" dirty="0" err="1">
                <a:latin typeface="Times"/>
                <a:cs typeface="Times"/>
              </a:rPr>
              <a:t>z</a:t>
            </a:r>
            <a:r>
              <a:rPr lang="en-US" i="1" baseline="-25000" dirty="0" err="1">
                <a:latin typeface="Times"/>
                <a:cs typeface="Times"/>
              </a:rPr>
              <a:t>i</a:t>
            </a:r>
            <a:r>
              <a:rPr lang="en-US" dirty="0"/>
              <a:t> between link </a:t>
            </a:r>
            <a:r>
              <a:rPr lang="en-US" i="1" dirty="0" err="1">
                <a:latin typeface="Times"/>
                <a:cs typeface="Times"/>
              </a:rPr>
              <a:t>i</a:t>
            </a:r>
            <a:r>
              <a:rPr lang="en-US" dirty="0"/>
              <a:t> and link </a:t>
            </a:r>
            <a:r>
              <a:rPr lang="en-US" i="1" dirty="0">
                <a:latin typeface="Times"/>
                <a:cs typeface="Times"/>
              </a:rPr>
              <a:t>i</a:t>
            </a:r>
            <a:r>
              <a:rPr lang="en-US" dirty="0">
                <a:latin typeface="Times"/>
                <a:cs typeface="Times"/>
              </a:rPr>
              <a:t>+1</a:t>
            </a:r>
            <a:endParaRPr lang="en-US" dirty="0"/>
          </a:p>
          <a:p>
            <a:pPr lvl="2"/>
            <a:r>
              <a:rPr lang="en-US" dirty="0" smtClean="0"/>
              <a:t>Axis </a:t>
            </a:r>
            <a:r>
              <a:rPr lang="en-US" dirty="0"/>
              <a:t>of rotation of a revolute </a:t>
            </a:r>
            <a:r>
              <a:rPr lang="en-US" dirty="0" smtClean="0"/>
              <a:t>joint</a:t>
            </a:r>
            <a:endParaRPr lang="en-US" dirty="0"/>
          </a:p>
          <a:p>
            <a:pPr lvl="2"/>
            <a:r>
              <a:rPr lang="en-US" dirty="0"/>
              <a:t>Axis of translation of a prismatic </a:t>
            </a:r>
            <a:r>
              <a:rPr lang="en-US" dirty="0" smtClean="0"/>
              <a:t>joint</a:t>
            </a:r>
          </a:p>
        </p:txBody>
      </p:sp>
      <p:sp>
        <p:nvSpPr>
          <p:cNvPr id="3" name="Title 2"/>
          <p:cNvSpPr>
            <a:spLocks noGrp="1"/>
          </p:cNvSpPr>
          <p:nvPr>
            <p:ph type="title"/>
          </p:nvPr>
        </p:nvSpPr>
        <p:spPr/>
        <p:txBody>
          <a:bodyPr/>
          <a:lstStyle/>
          <a:p>
            <a:r>
              <a:rPr lang="en-US" dirty="0" smtClean="0"/>
              <a:t>Joints: Denotation</a:t>
            </a:r>
            <a:endParaRPr lang="en-US" dirty="0"/>
          </a:p>
        </p:txBody>
      </p:sp>
      <p:sp>
        <p:nvSpPr>
          <p:cNvPr id="9" name="TextBox 8"/>
          <p:cNvSpPr txBox="1"/>
          <p:nvPr/>
        </p:nvSpPr>
        <p:spPr>
          <a:xfrm>
            <a:off x="914401" y="6550223"/>
            <a:ext cx="8229599" cy="307777"/>
          </a:xfrm>
          <a:prstGeom prst="rect">
            <a:avLst/>
          </a:prstGeom>
          <a:noFill/>
        </p:spPr>
        <p:txBody>
          <a:bodyPr wrap="square" rtlCol="0">
            <a:spAutoFit/>
          </a:bodyPr>
          <a:lstStyle/>
          <a:p>
            <a:pPr algn="r"/>
            <a:r>
              <a:rPr lang="en-US" sz="1400" b="1" i="1" dirty="0" err="1" smtClean="0">
                <a:solidFill>
                  <a:schemeClr val="tx1">
                    <a:lumMod val="50000"/>
                    <a:lumOff val="50000"/>
                  </a:schemeClr>
                </a:solidFill>
                <a:latin typeface="Avenir Book"/>
                <a:cs typeface="Avenir Book"/>
              </a:rPr>
              <a:t>Spong</a:t>
            </a:r>
            <a:r>
              <a:rPr lang="en-US" sz="1400" b="1" i="1" dirty="0">
                <a:solidFill>
                  <a:schemeClr val="tx1">
                    <a:lumMod val="50000"/>
                    <a:lumOff val="50000"/>
                  </a:schemeClr>
                </a:solidFill>
                <a:latin typeface="Avenir Book"/>
                <a:cs typeface="Avenir Book"/>
              </a:rPr>
              <a:t>,</a:t>
            </a:r>
            <a:r>
              <a:rPr lang="en-US" sz="1400" b="1" i="1" dirty="0" smtClean="0">
                <a:solidFill>
                  <a:schemeClr val="tx1">
                    <a:lumMod val="50000"/>
                    <a:lumOff val="50000"/>
                  </a:schemeClr>
                </a:solidFill>
                <a:latin typeface="Avenir Book"/>
                <a:cs typeface="Avenir Book"/>
              </a:rPr>
              <a:t> Hutchinson</a:t>
            </a:r>
            <a:r>
              <a:rPr lang="en-US" sz="1400" b="1" i="1" dirty="0">
                <a:solidFill>
                  <a:schemeClr val="tx1">
                    <a:lumMod val="50000"/>
                    <a:lumOff val="50000"/>
                  </a:schemeClr>
                </a:solidFill>
                <a:latin typeface="Avenir Book"/>
                <a:cs typeface="Avenir Book"/>
              </a:rPr>
              <a:t>,</a:t>
            </a:r>
            <a:r>
              <a:rPr lang="en-US" sz="1400" b="1" i="1" dirty="0" smtClean="0">
                <a:solidFill>
                  <a:schemeClr val="tx1">
                    <a:lumMod val="50000"/>
                    <a:lumOff val="50000"/>
                  </a:schemeClr>
                </a:solidFill>
                <a:latin typeface="Avenir Book"/>
                <a:cs typeface="Avenir Book"/>
              </a:rPr>
              <a:t> </a:t>
            </a:r>
            <a:r>
              <a:rPr lang="en-US" sz="1400" b="1" i="1" dirty="0" err="1" smtClean="0">
                <a:solidFill>
                  <a:schemeClr val="tx1">
                    <a:lumMod val="50000"/>
                    <a:lumOff val="50000"/>
                  </a:schemeClr>
                </a:solidFill>
                <a:latin typeface="Avenir Book"/>
                <a:cs typeface="Avenir Book"/>
              </a:rPr>
              <a:t>Vidyasagar</a:t>
            </a:r>
            <a:r>
              <a:rPr lang="en-US" sz="1400" b="1" i="1" dirty="0" smtClean="0">
                <a:solidFill>
                  <a:schemeClr val="tx1">
                    <a:lumMod val="50000"/>
                    <a:lumOff val="50000"/>
                  </a:schemeClr>
                </a:solidFill>
                <a:latin typeface="Avenir Book"/>
                <a:cs typeface="Avenir Book"/>
              </a:rPr>
              <a:t>.</a:t>
            </a:r>
            <a:r>
              <a:rPr lang="en-US" sz="1400" b="1" i="1" dirty="0">
                <a:solidFill>
                  <a:schemeClr val="tx1">
                    <a:lumMod val="50000"/>
                    <a:lumOff val="50000"/>
                  </a:schemeClr>
                </a:solidFill>
                <a:latin typeface="Avenir Book"/>
                <a:cs typeface="Avenir Book"/>
              </a:rPr>
              <a:t> Robot Modeling and </a:t>
            </a:r>
            <a:r>
              <a:rPr lang="en-US" sz="1400" b="1" i="1" dirty="0" smtClean="0">
                <a:solidFill>
                  <a:schemeClr val="tx1">
                    <a:lumMod val="50000"/>
                    <a:lumOff val="50000"/>
                  </a:schemeClr>
                </a:solidFill>
                <a:latin typeface="Avenir Book"/>
                <a:cs typeface="Avenir Book"/>
              </a:rPr>
              <a:t>Control. 2006.</a:t>
            </a:r>
            <a:endParaRPr lang="en-US" sz="1400" b="1" i="1" dirty="0">
              <a:solidFill>
                <a:schemeClr val="tx1">
                  <a:lumMod val="50000"/>
                  <a:lumOff val="50000"/>
                </a:schemeClr>
              </a:solidFill>
              <a:latin typeface="Avenir Book"/>
              <a:cs typeface="Avenir Book"/>
            </a:endParaRPr>
          </a:p>
        </p:txBody>
      </p:sp>
    </p:spTree>
    <p:extLst>
      <p:ext uri="{BB962C8B-B14F-4D97-AF65-F5344CB8AC3E}">
        <p14:creationId xmlns:p14="http://schemas.microsoft.com/office/powerpoint/2010/main" val="398631100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447800"/>
            <a:ext cx="8610600" cy="4343400"/>
          </a:xfrm>
        </p:spPr>
        <p:txBody>
          <a:bodyPr>
            <a:normAutofit fontScale="85000" lnSpcReduction="20000"/>
          </a:bodyPr>
          <a:lstStyle/>
          <a:p>
            <a:r>
              <a:rPr lang="en-US" b="1" dirty="0" smtClean="0"/>
              <a:t>Configuration</a:t>
            </a:r>
          </a:p>
          <a:p>
            <a:pPr lvl="1"/>
            <a:r>
              <a:rPr lang="en-US" dirty="0"/>
              <a:t>S</a:t>
            </a:r>
            <a:r>
              <a:rPr lang="en-US" dirty="0" smtClean="0"/>
              <a:t>pecification of location of </a:t>
            </a:r>
            <a:r>
              <a:rPr lang="en-US" dirty="0"/>
              <a:t>every </a:t>
            </a:r>
            <a:r>
              <a:rPr lang="en-US" dirty="0" smtClean="0"/>
              <a:t>point on manipulator.</a:t>
            </a:r>
          </a:p>
          <a:p>
            <a:r>
              <a:rPr lang="en-US" dirty="0" smtClean="0"/>
              <a:t>How can we specify?</a:t>
            </a:r>
          </a:p>
          <a:p>
            <a:pPr lvl="1"/>
            <a:r>
              <a:rPr lang="en-US" dirty="0" smtClean="0"/>
              <a:t>Links are rigid</a:t>
            </a:r>
          </a:p>
          <a:p>
            <a:pPr lvl="1"/>
            <a:r>
              <a:rPr lang="en-US" dirty="0"/>
              <a:t>B</a:t>
            </a:r>
            <a:r>
              <a:rPr lang="en-US" dirty="0" smtClean="0"/>
              <a:t>ase is (assumed to be) fixed</a:t>
            </a:r>
            <a:endParaRPr lang="en-US" dirty="0"/>
          </a:p>
          <a:p>
            <a:pPr lvl="1"/>
            <a:r>
              <a:rPr lang="en-US" dirty="0" smtClean="0"/>
              <a:t>So if we </a:t>
            </a:r>
            <a:r>
              <a:rPr lang="en-US" dirty="0"/>
              <a:t>know </a:t>
            </a:r>
            <a:r>
              <a:rPr lang="en-US" dirty="0" smtClean="0"/>
              <a:t>values </a:t>
            </a:r>
            <a:r>
              <a:rPr lang="en-US" dirty="0"/>
              <a:t>for the joint variables </a:t>
            </a:r>
            <a:endParaRPr lang="en-US" dirty="0" smtClean="0"/>
          </a:p>
          <a:p>
            <a:pPr lvl="2"/>
            <a:r>
              <a:rPr lang="en-US" dirty="0" smtClean="0"/>
              <a:t>Angle for </a:t>
            </a:r>
            <a:r>
              <a:rPr lang="en-US" dirty="0" smtClean="0">
                <a:latin typeface="Times"/>
                <a:cs typeface="Times"/>
              </a:rPr>
              <a:t>R</a:t>
            </a:r>
            <a:r>
              <a:rPr lang="en-US" dirty="0" smtClean="0"/>
              <a:t> joints (</a:t>
            </a:r>
            <a:r>
              <a:rPr lang="en-US" dirty="0" err="1" smtClean="0"/>
              <a:t>θ</a:t>
            </a:r>
            <a:r>
              <a:rPr lang="en-US" dirty="0" smtClean="0"/>
              <a:t>), offset for </a:t>
            </a:r>
            <a:r>
              <a:rPr lang="en-US" dirty="0" smtClean="0">
                <a:latin typeface="Times"/>
                <a:cs typeface="Times"/>
              </a:rPr>
              <a:t>P</a:t>
            </a:r>
            <a:r>
              <a:rPr lang="en-US" dirty="0" smtClean="0"/>
              <a:t> joints (</a:t>
            </a:r>
            <a:r>
              <a:rPr lang="en-US" i="1" dirty="0" smtClean="0">
                <a:latin typeface="Times"/>
                <a:cs typeface="Times"/>
              </a:rPr>
              <a:t>d</a:t>
            </a:r>
            <a:r>
              <a:rPr lang="en-US" dirty="0" smtClean="0"/>
              <a:t>)</a:t>
            </a:r>
          </a:p>
          <a:p>
            <a:pPr lvl="1"/>
            <a:r>
              <a:rPr lang="en-US" dirty="0" smtClean="0"/>
              <a:t>We know everything!</a:t>
            </a:r>
          </a:p>
          <a:p>
            <a:r>
              <a:rPr lang="en-US" dirty="0" err="1" smtClean="0"/>
              <a:t>Manip</a:t>
            </a:r>
            <a:r>
              <a:rPr lang="en-US" dirty="0" smtClean="0"/>
              <a:t>. </a:t>
            </a:r>
            <a:r>
              <a:rPr lang="en-US" dirty="0"/>
              <a:t>configuration </a:t>
            </a:r>
            <a:r>
              <a:rPr lang="en-US" dirty="0" smtClean="0"/>
              <a:t>≣ a </a:t>
            </a:r>
            <a:r>
              <a:rPr lang="en-US" dirty="0"/>
              <a:t>set of values for </a:t>
            </a:r>
            <a:r>
              <a:rPr lang="en-US" dirty="0" smtClean="0"/>
              <a:t>joint variables</a:t>
            </a:r>
          </a:p>
          <a:p>
            <a:r>
              <a:rPr lang="en-US" dirty="0"/>
              <a:t>S</a:t>
            </a:r>
            <a:r>
              <a:rPr lang="en-US" dirty="0" smtClean="0"/>
              <a:t>et </a:t>
            </a:r>
            <a:r>
              <a:rPr lang="en-US" dirty="0"/>
              <a:t>of all possible configurations is the </a:t>
            </a:r>
            <a:r>
              <a:rPr lang="en-US" b="1" i="1" dirty="0"/>
              <a:t>configuration </a:t>
            </a:r>
            <a:r>
              <a:rPr lang="en-US" b="1" i="1" dirty="0" smtClean="0"/>
              <a:t>space.</a:t>
            </a:r>
            <a:endParaRPr lang="en-US" b="1" dirty="0"/>
          </a:p>
        </p:txBody>
      </p:sp>
      <p:sp>
        <p:nvSpPr>
          <p:cNvPr id="3" name="Title 2"/>
          <p:cNvSpPr>
            <a:spLocks noGrp="1"/>
          </p:cNvSpPr>
          <p:nvPr>
            <p:ph type="title"/>
          </p:nvPr>
        </p:nvSpPr>
        <p:spPr/>
        <p:txBody>
          <a:bodyPr/>
          <a:lstStyle/>
          <a:p>
            <a:r>
              <a:rPr lang="en-US" dirty="0" smtClean="0"/>
              <a:t>Configuration Space</a:t>
            </a:r>
            <a:endParaRPr lang="en-US" dirty="0"/>
          </a:p>
        </p:txBody>
      </p:sp>
      <p:sp>
        <p:nvSpPr>
          <p:cNvPr id="9" name="TextBox 8"/>
          <p:cNvSpPr txBox="1"/>
          <p:nvPr/>
        </p:nvSpPr>
        <p:spPr>
          <a:xfrm>
            <a:off x="990601" y="6602462"/>
            <a:ext cx="8229599" cy="307777"/>
          </a:xfrm>
          <a:prstGeom prst="rect">
            <a:avLst/>
          </a:prstGeom>
          <a:noFill/>
        </p:spPr>
        <p:txBody>
          <a:bodyPr wrap="square" rtlCol="0">
            <a:spAutoFit/>
          </a:bodyPr>
          <a:lstStyle/>
          <a:p>
            <a:pPr algn="r"/>
            <a:r>
              <a:rPr lang="en-US" sz="1400" i="1" dirty="0" err="1" smtClean="0">
                <a:solidFill>
                  <a:schemeClr val="tx1">
                    <a:lumMod val="50000"/>
                    <a:lumOff val="50000"/>
                  </a:schemeClr>
                </a:solidFill>
                <a:latin typeface="Avenir Book"/>
                <a:cs typeface="Avenir Book"/>
              </a:rPr>
              <a:t>Spong</a:t>
            </a:r>
            <a:r>
              <a:rPr lang="en-US" sz="1400" i="1" dirty="0">
                <a:solidFill>
                  <a:schemeClr val="tx1">
                    <a:lumMod val="50000"/>
                    <a:lumOff val="50000"/>
                  </a:schemeClr>
                </a:solidFill>
                <a:latin typeface="Avenir Book"/>
                <a:cs typeface="Avenir Book"/>
              </a:rPr>
              <a:t>,</a:t>
            </a:r>
            <a:r>
              <a:rPr lang="en-US" sz="1400" i="1" dirty="0" smtClean="0">
                <a:solidFill>
                  <a:schemeClr val="tx1">
                    <a:lumMod val="50000"/>
                    <a:lumOff val="50000"/>
                  </a:schemeClr>
                </a:solidFill>
                <a:latin typeface="Avenir Book"/>
                <a:cs typeface="Avenir Book"/>
              </a:rPr>
              <a:t> Hutchinson</a:t>
            </a:r>
            <a:r>
              <a:rPr lang="en-US" sz="1400" i="1" dirty="0">
                <a:solidFill>
                  <a:schemeClr val="tx1">
                    <a:lumMod val="50000"/>
                    <a:lumOff val="50000"/>
                  </a:schemeClr>
                </a:solidFill>
                <a:latin typeface="Avenir Book"/>
                <a:cs typeface="Avenir Book"/>
              </a:rPr>
              <a:t>,</a:t>
            </a:r>
            <a:r>
              <a:rPr lang="en-US" sz="1400" i="1" dirty="0" smtClean="0">
                <a:solidFill>
                  <a:schemeClr val="tx1">
                    <a:lumMod val="50000"/>
                    <a:lumOff val="50000"/>
                  </a:schemeClr>
                </a:solidFill>
                <a:latin typeface="Avenir Book"/>
                <a:cs typeface="Avenir Book"/>
              </a:rPr>
              <a:t> </a:t>
            </a:r>
            <a:r>
              <a:rPr lang="en-US" sz="1400" i="1" dirty="0" err="1" smtClean="0">
                <a:solidFill>
                  <a:schemeClr val="tx1">
                    <a:lumMod val="50000"/>
                    <a:lumOff val="50000"/>
                  </a:schemeClr>
                </a:solidFill>
                <a:latin typeface="Avenir Book"/>
                <a:cs typeface="Avenir Book"/>
              </a:rPr>
              <a:t>Vidyasagar</a:t>
            </a:r>
            <a:r>
              <a:rPr lang="en-US" sz="1400" i="1" dirty="0" smtClean="0">
                <a:solidFill>
                  <a:schemeClr val="tx1">
                    <a:lumMod val="50000"/>
                    <a:lumOff val="50000"/>
                  </a:schemeClr>
                </a:solidFill>
                <a:latin typeface="Avenir Book"/>
                <a:cs typeface="Avenir Book"/>
              </a:rPr>
              <a:t>.</a:t>
            </a:r>
            <a:r>
              <a:rPr lang="en-US" sz="1400" i="1" dirty="0">
                <a:solidFill>
                  <a:schemeClr val="tx1">
                    <a:lumMod val="50000"/>
                    <a:lumOff val="50000"/>
                  </a:schemeClr>
                </a:solidFill>
                <a:latin typeface="Avenir Book"/>
                <a:cs typeface="Avenir Book"/>
              </a:rPr>
              <a:t> Robot Modeling and </a:t>
            </a:r>
            <a:r>
              <a:rPr lang="en-US" sz="1400" i="1" dirty="0" smtClean="0">
                <a:solidFill>
                  <a:schemeClr val="tx1">
                    <a:lumMod val="50000"/>
                    <a:lumOff val="50000"/>
                  </a:schemeClr>
                </a:solidFill>
                <a:latin typeface="Avenir Book"/>
                <a:cs typeface="Avenir Book"/>
              </a:rPr>
              <a:t>Control. 2006.</a:t>
            </a:r>
            <a:endParaRPr lang="en-US" sz="1400" i="1" dirty="0">
              <a:solidFill>
                <a:schemeClr val="tx1">
                  <a:lumMod val="50000"/>
                  <a:lumOff val="50000"/>
                </a:schemeClr>
              </a:solidFill>
              <a:latin typeface="Avenir Book"/>
              <a:cs typeface="Avenir Book"/>
            </a:endParaRPr>
          </a:p>
        </p:txBody>
      </p:sp>
      <p:pic>
        <p:nvPicPr>
          <p:cNvPr id="6" name="Picture 5"/>
          <p:cNvPicPr>
            <a:picLocks noChangeAspect="1"/>
          </p:cNvPicPr>
          <p:nvPr/>
        </p:nvPicPr>
        <p:blipFill rotWithShape="1">
          <a:blip r:embed="rId3"/>
          <a:srcRect l="17227" b="27406"/>
          <a:stretch/>
        </p:blipFill>
        <p:spPr>
          <a:xfrm flipH="1">
            <a:off x="6528947" y="1992262"/>
            <a:ext cx="2529581" cy="2502626"/>
          </a:xfrm>
          <a:prstGeom prst="rect">
            <a:avLst/>
          </a:prstGeom>
          <a:effectLst>
            <a:glow rad="101600">
              <a:schemeClr val="bg1">
                <a:alpha val="75000"/>
              </a:schemeClr>
            </a:glow>
          </a:effectLst>
        </p:spPr>
      </p:pic>
      <p:grpSp>
        <p:nvGrpSpPr>
          <p:cNvPr id="7" name="Group 6"/>
          <p:cNvGrpSpPr/>
          <p:nvPr/>
        </p:nvGrpSpPr>
        <p:grpSpPr>
          <a:xfrm>
            <a:off x="7375189" y="1447800"/>
            <a:ext cx="1408214" cy="1378974"/>
            <a:chOff x="6858000" y="2743200"/>
            <a:chExt cx="1711946" cy="1676400"/>
          </a:xfrm>
        </p:grpSpPr>
        <p:cxnSp>
          <p:nvCxnSpPr>
            <p:cNvPr id="17" name="Straight Arrow Connector 16"/>
            <p:cNvCxnSpPr/>
            <p:nvPr/>
          </p:nvCxnSpPr>
          <p:spPr>
            <a:xfrm>
              <a:off x="8001000" y="3124200"/>
              <a:ext cx="228600" cy="1295400"/>
            </a:xfrm>
            <a:prstGeom prst="straightConnector1">
              <a:avLst/>
            </a:prstGeom>
            <a:ln w="38100" cap="flat" cmpd="sng" algn="ctr">
              <a:solidFill>
                <a:srgbClr val="008000"/>
              </a:solidFill>
              <a:prstDash val="solid"/>
              <a:round/>
              <a:headEnd type="none" w="med" len="med"/>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58000" y="3124200"/>
              <a:ext cx="1143000" cy="1143000"/>
            </a:xfrm>
            <a:prstGeom prst="straightConnector1">
              <a:avLst/>
            </a:prstGeom>
            <a:ln w="38100" cap="flat" cmpd="sng" algn="ctr">
              <a:solidFill>
                <a:srgbClr val="008000"/>
              </a:solidFill>
              <a:prstDash val="solid"/>
              <a:round/>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619998" y="2743200"/>
              <a:ext cx="949948" cy="486408"/>
            </a:xfrm>
            <a:prstGeom prst="rect">
              <a:avLst/>
            </a:prstGeom>
            <a:noFill/>
          </p:spPr>
          <p:txBody>
            <a:bodyPr wrap="none" rtlCol="0">
              <a:spAutoFit/>
            </a:bodyPr>
            <a:lstStyle/>
            <a:p>
              <a:r>
                <a:rPr lang="en-US" sz="2000" dirty="0" smtClean="0">
                  <a:solidFill>
                    <a:srgbClr val="008000"/>
                  </a:solidFill>
                  <a:latin typeface="Cambria"/>
                  <a:cs typeface="Cambria"/>
                </a:rPr>
                <a:t>Links</a:t>
              </a:r>
              <a:endParaRPr lang="en-US" sz="2000" dirty="0">
                <a:solidFill>
                  <a:srgbClr val="008000"/>
                </a:solidFill>
                <a:latin typeface="Cambria"/>
                <a:cs typeface="Cambria"/>
              </a:endParaRPr>
            </a:p>
          </p:txBody>
        </p:sp>
      </p:grpSp>
      <p:grpSp>
        <p:nvGrpSpPr>
          <p:cNvPr id="10" name="Group 9"/>
          <p:cNvGrpSpPr/>
          <p:nvPr/>
        </p:nvGrpSpPr>
        <p:grpSpPr>
          <a:xfrm>
            <a:off x="8441990" y="4267203"/>
            <a:ext cx="702010" cy="857306"/>
            <a:chOff x="7906871" y="6347015"/>
            <a:chExt cx="853424" cy="1042215"/>
          </a:xfrm>
        </p:grpSpPr>
        <p:sp>
          <p:nvSpPr>
            <p:cNvPr id="11" name="TextBox 10"/>
            <p:cNvSpPr txBox="1"/>
            <p:nvPr/>
          </p:nvSpPr>
          <p:spPr>
            <a:xfrm>
              <a:off x="7906871" y="6902823"/>
              <a:ext cx="853424" cy="486407"/>
            </a:xfrm>
            <a:prstGeom prst="rect">
              <a:avLst/>
            </a:prstGeom>
            <a:noFill/>
          </p:spPr>
          <p:txBody>
            <a:bodyPr wrap="none" rtlCol="0">
              <a:spAutoFit/>
            </a:bodyPr>
            <a:lstStyle/>
            <a:p>
              <a:r>
                <a:rPr lang="en-US" sz="2000" dirty="0" smtClean="0">
                  <a:solidFill>
                    <a:srgbClr val="CF0101"/>
                  </a:solidFill>
                  <a:latin typeface="Cambria"/>
                  <a:cs typeface="Cambria"/>
                </a:rPr>
                <a:t>Base</a:t>
              </a:r>
              <a:endParaRPr lang="en-US" sz="2000" dirty="0">
                <a:solidFill>
                  <a:srgbClr val="CF0101"/>
                </a:solidFill>
                <a:latin typeface="Cambria"/>
                <a:cs typeface="Cambria"/>
              </a:endParaRPr>
            </a:p>
          </p:txBody>
        </p:sp>
        <p:cxnSp>
          <p:nvCxnSpPr>
            <p:cNvPr id="12" name="Straight Arrow Connector 11"/>
            <p:cNvCxnSpPr>
              <a:stCxn id="11" idx="0"/>
            </p:cNvCxnSpPr>
            <p:nvPr/>
          </p:nvCxnSpPr>
          <p:spPr>
            <a:xfrm flipH="1" flipV="1">
              <a:off x="8184778" y="6347015"/>
              <a:ext cx="148804" cy="555809"/>
            </a:xfrm>
            <a:prstGeom prst="straightConnector1">
              <a:avLst/>
            </a:prstGeom>
            <a:ln w="38100" cap="flat" cmpd="sng" algn="ctr">
              <a:solidFill>
                <a:srgbClr val="CF0101"/>
              </a:solidFill>
              <a:prstDash val="solid"/>
              <a:round/>
              <a:headEnd type="none" w="med" len="med"/>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3679557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600200"/>
            <a:ext cx="8305800" cy="4343400"/>
          </a:xfrm>
        </p:spPr>
        <p:txBody>
          <a:bodyPr>
            <a:normAutofit fontScale="85000" lnSpcReduction="20000"/>
          </a:bodyPr>
          <a:lstStyle/>
          <a:p>
            <a:r>
              <a:rPr lang="en-US" dirty="0"/>
              <a:t>A system has </a:t>
            </a:r>
            <a:r>
              <a:rPr lang="en-US" i="1" dirty="0">
                <a:latin typeface="Times"/>
                <a:cs typeface="Times"/>
              </a:rPr>
              <a:t>n</a:t>
            </a:r>
            <a:r>
              <a:rPr lang="en-US" dirty="0"/>
              <a:t> </a:t>
            </a:r>
            <a:r>
              <a:rPr lang="en-US" dirty="0" err="1"/>
              <a:t>DoFs</a:t>
            </a:r>
            <a:r>
              <a:rPr lang="en-US" dirty="0"/>
              <a:t> if exactly </a:t>
            </a:r>
            <a:r>
              <a:rPr lang="en-US" i="1" dirty="0">
                <a:latin typeface="Times"/>
                <a:cs typeface="Times"/>
              </a:rPr>
              <a:t>n</a:t>
            </a:r>
            <a:r>
              <a:rPr lang="en-US" dirty="0"/>
              <a:t> parameters are required to completely specify the configuration.</a:t>
            </a:r>
          </a:p>
          <a:p>
            <a:r>
              <a:rPr lang="en-US" dirty="0" smtClean="0"/>
              <a:t>For a manipulator:</a:t>
            </a:r>
          </a:p>
          <a:p>
            <a:pPr lvl="1"/>
            <a:r>
              <a:rPr lang="en-US" dirty="0" smtClean="0"/>
              <a:t>Configuration </a:t>
            </a:r>
            <a:r>
              <a:rPr lang="en-US" dirty="0"/>
              <a:t>can be </a:t>
            </a:r>
            <a:r>
              <a:rPr lang="en-US" dirty="0" smtClean="0"/>
              <a:t>specified </a:t>
            </a:r>
            <a:r>
              <a:rPr lang="en-US" dirty="0"/>
              <a:t>by </a:t>
            </a:r>
            <a:r>
              <a:rPr lang="en-US" i="1" dirty="0" smtClean="0">
                <a:latin typeface="Times"/>
                <a:cs typeface="Times"/>
              </a:rPr>
              <a:t>n</a:t>
            </a:r>
            <a:r>
              <a:rPr lang="en-US" dirty="0"/>
              <a:t> </a:t>
            </a:r>
            <a:r>
              <a:rPr lang="en-US" dirty="0" smtClean="0"/>
              <a:t>joint parameters, so</a:t>
            </a:r>
          </a:p>
          <a:p>
            <a:pPr lvl="1"/>
            <a:r>
              <a:rPr lang="en-US" dirty="0" smtClean="0"/>
              <a:t># of </a:t>
            </a:r>
            <a:r>
              <a:rPr lang="en-US" dirty="0" err="1" smtClean="0"/>
              <a:t>DoFs</a:t>
            </a:r>
            <a:r>
              <a:rPr lang="en-US" dirty="0" smtClean="0"/>
              <a:t> = </a:t>
            </a:r>
            <a:r>
              <a:rPr lang="en-US" dirty="0"/>
              <a:t>dimension of the configuration </a:t>
            </a:r>
            <a:r>
              <a:rPr lang="en-US" dirty="0" smtClean="0"/>
              <a:t>space</a:t>
            </a:r>
          </a:p>
          <a:p>
            <a:pPr lvl="1"/>
            <a:r>
              <a:rPr lang="en-US" dirty="0" smtClean="0"/>
              <a:t>So, # number </a:t>
            </a:r>
            <a:r>
              <a:rPr lang="en-US" dirty="0"/>
              <a:t>of joints determines </a:t>
            </a:r>
            <a:r>
              <a:rPr lang="en-US" dirty="0" err="1" smtClean="0"/>
              <a:t>DoFs</a:t>
            </a:r>
            <a:endParaRPr lang="en-US" dirty="0" smtClean="0"/>
          </a:p>
          <a:p>
            <a:r>
              <a:rPr lang="en-US" dirty="0" smtClean="0"/>
              <a:t>Rigid </a:t>
            </a:r>
            <a:r>
              <a:rPr lang="en-US" dirty="0"/>
              <a:t>object in </a:t>
            </a:r>
            <a:r>
              <a:rPr lang="en-US" dirty="0" smtClean="0"/>
              <a:t>3D space </a:t>
            </a:r>
            <a:r>
              <a:rPr lang="en-US" dirty="0"/>
              <a:t>has </a:t>
            </a:r>
            <a:r>
              <a:rPr lang="en-US" dirty="0" smtClean="0"/>
              <a:t>six parameters</a:t>
            </a:r>
          </a:p>
          <a:p>
            <a:pPr lvl="1"/>
            <a:r>
              <a:rPr lang="en-US" dirty="0" smtClean="0"/>
              <a:t>3 positioning (x, y, z), 3 orientation (roll</a:t>
            </a:r>
            <a:r>
              <a:rPr lang="en-US" dirty="0"/>
              <a:t>, pitch and yaw angles</a:t>
            </a:r>
            <a:r>
              <a:rPr lang="en-US" dirty="0" smtClean="0"/>
              <a:t>)</a:t>
            </a:r>
          </a:p>
          <a:p>
            <a:r>
              <a:rPr lang="en-US" dirty="0" err="1" smtClean="0"/>
              <a:t>DoFs</a:t>
            </a:r>
            <a:r>
              <a:rPr lang="en-US" dirty="0" smtClean="0"/>
              <a:t> &lt; </a:t>
            </a:r>
            <a:r>
              <a:rPr lang="en-US" dirty="0"/>
              <a:t>6 ⇒</a:t>
            </a:r>
            <a:r>
              <a:rPr lang="en-US" dirty="0" smtClean="0">
                <a:sym typeface="Wingdings"/>
              </a:rPr>
              <a:t> </a:t>
            </a:r>
            <a:r>
              <a:rPr lang="en-US" dirty="0" smtClean="0"/>
              <a:t>arm </a:t>
            </a:r>
            <a:r>
              <a:rPr lang="en-US" dirty="0"/>
              <a:t>cannot reach every point in </a:t>
            </a:r>
            <a:r>
              <a:rPr lang="en-US" dirty="0" smtClean="0"/>
              <a:t>workspace with </a:t>
            </a:r>
            <a:r>
              <a:rPr lang="en-US" dirty="0"/>
              <a:t>arbitrary </a:t>
            </a:r>
            <a:r>
              <a:rPr lang="en-US" dirty="0" smtClean="0"/>
              <a:t>orientation.</a:t>
            </a:r>
            <a:endParaRPr lang="en-US" dirty="0"/>
          </a:p>
        </p:txBody>
      </p:sp>
      <p:sp>
        <p:nvSpPr>
          <p:cNvPr id="3" name="Title 2"/>
          <p:cNvSpPr>
            <a:spLocks noGrp="1"/>
          </p:cNvSpPr>
          <p:nvPr>
            <p:ph type="title"/>
          </p:nvPr>
        </p:nvSpPr>
        <p:spPr/>
        <p:txBody>
          <a:bodyPr/>
          <a:lstStyle/>
          <a:p>
            <a:r>
              <a:rPr lang="en-US" dirty="0" err="1" smtClean="0"/>
              <a:t>DoFs</a:t>
            </a:r>
            <a:r>
              <a:rPr lang="en-US" dirty="0" smtClean="0"/>
              <a:t> for Manipulation</a:t>
            </a:r>
            <a:endParaRPr lang="en-US" dirty="0"/>
          </a:p>
        </p:txBody>
      </p:sp>
      <p:sp>
        <p:nvSpPr>
          <p:cNvPr id="9" name="TextBox 8"/>
          <p:cNvSpPr txBox="1"/>
          <p:nvPr/>
        </p:nvSpPr>
        <p:spPr>
          <a:xfrm>
            <a:off x="914401" y="6550223"/>
            <a:ext cx="8229599" cy="307777"/>
          </a:xfrm>
          <a:prstGeom prst="rect">
            <a:avLst/>
          </a:prstGeom>
          <a:noFill/>
        </p:spPr>
        <p:txBody>
          <a:bodyPr wrap="square" rtlCol="0">
            <a:spAutoFit/>
          </a:bodyPr>
          <a:lstStyle/>
          <a:p>
            <a:pPr algn="r"/>
            <a:r>
              <a:rPr lang="en-US" sz="1400" b="1" i="1" dirty="0" err="1" smtClean="0">
                <a:solidFill>
                  <a:schemeClr val="tx1">
                    <a:lumMod val="50000"/>
                    <a:lumOff val="50000"/>
                  </a:schemeClr>
                </a:solidFill>
                <a:latin typeface="Avenir Book"/>
                <a:cs typeface="Avenir Book"/>
              </a:rPr>
              <a:t>Spong</a:t>
            </a:r>
            <a:r>
              <a:rPr lang="en-US" sz="1400" b="1" i="1" dirty="0">
                <a:solidFill>
                  <a:schemeClr val="tx1">
                    <a:lumMod val="50000"/>
                    <a:lumOff val="50000"/>
                  </a:schemeClr>
                </a:solidFill>
                <a:latin typeface="Avenir Book"/>
                <a:cs typeface="Avenir Book"/>
              </a:rPr>
              <a:t>,</a:t>
            </a:r>
            <a:r>
              <a:rPr lang="en-US" sz="1400" b="1" i="1" dirty="0" smtClean="0">
                <a:solidFill>
                  <a:schemeClr val="tx1">
                    <a:lumMod val="50000"/>
                    <a:lumOff val="50000"/>
                  </a:schemeClr>
                </a:solidFill>
                <a:latin typeface="Avenir Book"/>
                <a:cs typeface="Avenir Book"/>
              </a:rPr>
              <a:t> Hutchinson</a:t>
            </a:r>
            <a:r>
              <a:rPr lang="en-US" sz="1400" b="1" i="1" dirty="0">
                <a:solidFill>
                  <a:schemeClr val="tx1">
                    <a:lumMod val="50000"/>
                    <a:lumOff val="50000"/>
                  </a:schemeClr>
                </a:solidFill>
                <a:latin typeface="Avenir Book"/>
                <a:cs typeface="Avenir Book"/>
              </a:rPr>
              <a:t>,</a:t>
            </a:r>
            <a:r>
              <a:rPr lang="en-US" sz="1400" b="1" i="1" dirty="0" smtClean="0">
                <a:solidFill>
                  <a:schemeClr val="tx1">
                    <a:lumMod val="50000"/>
                    <a:lumOff val="50000"/>
                  </a:schemeClr>
                </a:solidFill>
                <a:latin typeface="Avenir Book"/>
                <a:cs typeface="Avenir Book"/>
              </a:rPr>
              <a:t> </a:t>
            </a:r>
            <a:r>
              <a:rPr lang="en-US" sz="1400" b="1" i="1" dirty="0" err="1" smtClean="0">
                <a:solidFill>
                  <a:schemeClr val="tx1">
                    <a:lumMod val="50000"/>
                    <a:lumOff val="50000"/>
                  </a:schemeClr>
                </a:solidFill>
                <a:latin typeface="Avenir Book"/>
                <a:cs typeface="Avenir Book"/>
              </a:rPr>
              <a:t>Vidyasagar</a:t>
            </a:r>
            <a:r>
              <a:rPr lang="en-US" sz="1400" b="1" i="1" dirty="0" smtClean="0">
                <a:solidFill>
                  <a:schemeClr val="tx1">
                    <a:lumMod val="50000"/>
                    <a:lumOff val="50000"/>
                  </a:schemeClr>
                </a:solidFill>
                <a:latin typeface="Avenir Book"/>
                <a:cs typeface="Avenir Book"/>
              </a:rPr>
              <a:t>.</a:t>
            </a:r>
            <a:r>
              <a:rPr lang="en-US" sz="1400" b="1" i="1" dirty="0">
                <a:solidFill>
                  <a:schemeClr val="tx1">
                    <a:lumMod val="50000"/>
                    <a:lumOff val="50000"/>
                  </a:schemeClr>
                </a:solidFill>
                <a:latin typeface="Avenir Book"/>
                <a:cs typeface="Avenir Book"/>
              </a:rPr>
              <a:t> Robot Modeling and </a:t>
            </a:r>
            <a:r>
              <a:rPr lang="en-US" sz="1400" b="1" i="1" dirty="0" smtClean="0">
                <a:solidFill>
                  <a:schemeClr val="tx1">
                    <a:lumMod val="50000"/>
                    <a:lumOff val="50000"/>
                  </a:schemeClr>
                </a:solidFill>
                <a:latin typeface="Avenir Book"/>
                <a:cs typeface="Avenir Book"/>
              </a:rPr>
              <a:t>Control. 2006.</a:t>
            </a:r>
            <a:endParaRPr lang="en-US" sz="1400" b="1" i="1" dirty="0">
              <a:solidFill>
                <a:schemeClr val="tx1">
                  <a:lumMod val="50000"/>
                  <a:lumOff val="50000"/>
                </a:schemeClr>
              </a:solidFill>
              <a:latin typeface="Avenir Book"/>
              <a:cs typeface="Avenir Book"/>
            </a:endParaRPr>
          </a:p>
        </p:txBody>
      </p:sp>
    </p:spTree>
    <p:extLst>
      <p:ext uri="{BB962C8B-B14F-4D97-AF65-F5344CB8AC3E}">
        <p14:creationId xmlns:p14="http://schemas.microsoft.com/office/powerpoint/2010/main" val="136740246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01866" y="2286000"/>
            <a:ext cx="4627090" cy="2171700"/>
          </a:xfrm>
          <a:prstGeom prst="rect">
            <a:avLst/>
          </a:prstGeom>
        </p:spPr>
      </p:pic>
      <p:sp>
        <p:nvSpPr>
          <p:cNvPr id="2" name="Content Placeholder 1"/>
          <p:cNvSpPr>
            <a:spLocks noGrp="1"/>
          </p:cNvSpPr>
          <p:nvPr>
            <p:ph idx="1"/>
          </p:nvPr>
        </p:nvSpPr>
        <p:spPr>
          <a:xfrm>
            <a:off x="228600" y="1600200"/>
            <a:ext cx="7620000" cy="4648200"/>
          </a:xfrm>
        </p:spPr>
        <p:txBody>
          <a:bodyPr>
            <a:normAutofit fontScale="92500"/>
          </a:bodyPr>
          <a:lstStyle/>
          <a:p>
            <a:r>
              <a:rPr lang="en-US" dirty="0" err="1"/>
              <a:t>DoFs</a:t>
            </a:r>
            <a:r>
              <a:rPr lang="en-US" dirty="0"/>
              <a:t> &lt; 6 ⇒</a:t>
            </a:r>
            <a:r>
              <a:rPr lang="en-US" dirty="0">
                <a:sym typeface="Wingdings"/>
              </a:rPr>
              <a:t> </a:t>
            </a:r>
            <a:r>
              <a:rPr lang="en-US" dirty="0"/>
              <a:t>arm cannot reach every point in workspace with arbitrary </a:t>
            </a:r>
            <a:r>
              <a:rPr lang="en-US" dirty="0" smtClean="0"/>
              <a:t>orientation</a:t>
            </a:r>
          </a:p>
          <a:p>
            <a:r>
              <a:rPr lang="en-US" dirty="0" smtClean="0"/>
              <a:t>Sometimes you need more</a:t>
            </a:r>
          </a:p>
          <a:p>
            <a:pPr lvl="1"/>
            <a:r>
              <a:rPr lang="en-US" dirty="0" smtClean="0"/>
              <a:t>E.g., dealing with obstacles</a:t>
            </a:r>
          </a:p>
          <a:p>
            <a:r>
              <a:rPr lang="en-US" dirty="0" err="1" smtClean="0"/>
              <a:t>DoFs</a:t>
            </a:r>
            <a:r>
              <a:rPr lang="en-US" dirty="0" smtClean="0"/>
              <a:t> &gt; 6 is </a:t>
            </a:r>
            <a:r>
              <a:rPr lang="en-US" dirty="0" err="1" smtClean="0"/>
              <a:t>kinematically</a:t>
            </a:r>
            <a:r>
              <a:rPr lang="en-US" dirty="0" smtClean="0"/>
              <a:t/>
            </a:r>
            <a:br>
              <a:rPr lang="en-US" dirty="0" smtClean="0"/>
            </a:br>
            <a:r>
              <a:rPr lang="en-US" dirty="0" smtClean="0"/>
              <a:t>redundant</a:t>
            </a:r>
          </a:p>
          <a:p>
            <a:r>
              <a:rPr lang="en-US" dirty="0" smtClean="0"/>
              <a:t>Difficulty </a:t>
            </a:r>
            <a:r>
              <a:rPr lang="en-US" dirty="0"/>
              <a:t>of </a:t>
            </a:r>
            <a:r>
              <a:rPr lang="en-US" dirty="0" smtClean="0"/>
              <a:t>control problem as # </a:t>
            </a:r>
            <a:r>
              <a:rPr lang="en-US" dirty="0" err="1" smtClean="0"/>
              <a:t>DoFs</a:t>
            </a:r>
            <a:r>
              <a:rPr lang="en-US" dirty="0" smtClean="0"/>
              <a:t> grows</a:t>
            </a:r>
          </a:p>
          <a:p>
            <a:pPr lvl="1"/>
            <a:r>
              <a:rPr lang="en-US" dirty="0" smtClean="0"/>
              <a:t>Increases </a:t>
            </a:r>
            <a:r>
              <a:rPr lang="en-US" i="1" dirty="0" smtClean="0"/>
              <a:t>rapidly</a:t>
            </a:r>
            <a:r>
              <a:rPr lang="en-US" dirty="0" smtClean="0"/>
              <a:t> </a:t>
            </a:r>
            <a:r>
              <a:rPr lang="en-US" dirty="0"/>
              <a:t>with the number of </a:t>
            </a:r>
            <a:r>
              <a:rPr lang="en-US" dirty="0" smtClean="0"/>
              <a:t>links</a:t>
            </a:r>
          </a:p>
          <a:p>
            <a:pPr lvl="1"/>
            <a:r>
              <a:rPr lang="en-US" dirty="0" smtClean="0"/>
              <a:t>Every 2 links need a joint</a:t>
            </a:r>
          </a:p>
        </p:txBody>
      </p:sp>
      <p:sp>
        <p:nvSpPr>
          <p:cNvPr id="3" name="Title 2"/>
          <p:cNvSpPr>
            <a:spLocks noGrp="1"/>
          </p:cNvSpPr>
          <p:nvPr>
            <p:ph type="title"/>
          </p:nvPr>
        </p:nvSpPr>
        <p:spPr/>
        <p:txBody>
          <a:bodyPr/>
          <a:lstStyle/>
          <a:p>
            <a:r>
              <a:rPr lang="en-US" dirty="0" smtClean="0"/>
              <a:t>Notes on </a:t>
            </a:r>
            <a:r>
              <a:rPr lang="en-US" dirty="0" err="1" smtClean="0"/>
              <a:t>DoFs</a:t>
            </a:r>
            <a:endParaRPr lang="en-US" dirty="0"/>
          </a:p>
        </p:txBody>
      </p:sp>
      <p:sp>
        <p:nvSpPr>
          <p:cNvPr id="9" name="TextBox 8"/>
          <p:cNvSpPr txBox="1"/>
          <p:nvPr/>
        </p:nvSpPr>
        <p:spPr>
          <a:xfrm>
            <a:off x="982613" y="6456561"/>
            <a:ext cx="8229599" cy="461665"/>
          </a:xfrm>
          <a:prstGeom prst="rect">
            <a:avLst/>
          </a:prstGeom>
          <a:noFill/>
        </p:spPr>
        <p:txBody>
          <a:bodyPr wrap="square" rtlCol="0">
            <a:spAutoFit/>
          </a:bodyPr>
          <a:lstStyle/>
          <a:p>
            <a:pPr algn="r"/>
            <a:r>
              <a:rPr lang="en-US" sz="1200" b="1" i="1" dirty="0" err="1" smtClean="0">
                <a:solidFill>
                  <a:schemeClr val="tx1">
                    <a:lumMod val="50000"/>
                    <a:lumOff val="50000"/>
                  </a:schemeClr>
                </a:solidFill>
                <a:latin typeface="Avenir Book"/>
                <a:cs typeface="Avenir Book"/>
              </a:rPr>
              <a:t>Spong</a:t>
            </a:r>
            <a:r>
              <a:rPr lang="en-US" sz="1200" b="1" i="1" dirty="0">
                <a:solidFill>
                  <a:schemeClr val="tx1">
                    <a:lumMod val="50000"/>
                    <a:lumOff val="50000"/>
                  </a:schemeClr>
                </a:solidFill>
                <a:latin typeface="Avenir Book"/>
                <a:cs typeface="Avenir Book"/>
              </a:rPr>
              <a:t>,</a:t>
            </a:r>
            <a:r>
              <a:rPr lang="en-US" sz="1200" b="1" i="1" dirty="0" smtClean="0">
                <a:solidFill>
                  <a:schemeClr val="tx1">
                    <a:lumMod val="50000"/>
                    <a:lumOff val="50000"/>
                  </a:schemeClr>
                </a:solidFill>
                <a:latin typeface="Avenir Book"/>
                <a:cs typeface="Avenir Book"/>
              </a:rPr>
              <a:t> Hutchinson</a:t>
            </a:r>
            <a:r>
              <a:rPr lang="en-US" sz="1200" b="1" i="1" dirty="0">
                <a:solidFill>
                  <a:schemeClr val="tx1">
                    <a:lumMod val="50000"/>
                    <a:lumOff val="50000"/>
                  </a:schemeClr>
                </a:solidFill>
                <a:latin typeface="Avenir Book"/>
                <a:cs typeface="Avenir Book"/>
              </a:rPr>
              <a:t>,</a:t>
            </a:r>
            <a:r>
              <a:rPr lang="en-US" sz="1200" b="1" i="1" dirty="0" smtClean="0">
                <a:solidFill>
                  <a:schemeClr val="tx1">
                    <a:lumMod val="50000"/>
                    <a:lumOff val="50000"/>
                  </a:schemeClr>
                </a:solidFill>
                <a:latin typeface="Avenir Book"/>
                <a:cs typeface="Avenir Book"/>
              </a:rPr>
              <a:t> </a:t>
            </a:r>
            <a:r>
              <a:rPr lang="en-US" sz="1200" b="1" i="1" dirty="0" err="1" smtClean="0">
                <a:solidFill>
                  <a:schemeClr val="tx1">
                    <a:lumMod val="50000"/>
                    <a:lumOff val="50000"/>
                  </a:schemeClr>
                </a:solidFill>
                <a:latin typeface="Avenir Book"/>
                <a:cs typeface="Avenir Book"/>
              </a:rPr>
              <a:t>Vidyasagar</a:t>
            </a:r>
            <a:r>
              <a:rPr lang="en-US" sz="1200" b="1" i="1" dirty="0" smtClean="0">
                <a:solidFill>
                  <a:schemeClr val="tx1">
                    <a:lumMod val="50000"/>
                    <a:lumOff val="50000"/>
                  </a:schemeClr>
                </a:solidFill>
                <a:latin typeface="Avenir Book"/>
                <a:cs typeface="Avenir Book"/>
              </a:rPr>
              <a:t>.</a:t>
            </a:r>
            <a:r>
              <a:rPr lang="en-US" sz="1200" b="1" i="1" dirty="0">
                <a:solidFill>
                  <a:schemeClr val="tx1">
                    <a:lumMod val="50000"/>
                    <a:lumOff val="50000"/>
                  </a:schemeClr>
                </a:solidFill>
                <a:latin typeface="Avenir Book"/>
                <a:cs typeface="Avenir Book"/>
              </a:rPr>
              <a:t> Robot Modeling and Control. 2006.</a:t>
            </a:r>
          </a:p>
          <a:p>
            <a:pPr algn="r"/>
            <a:r>
              <a:rPr lang="en-US" sz="1200" b="1" i="1" dirty="0" err="1" smtClean="0">
                <a:solidFill>
                  <a:schemeClr val="tx1">
                    <a:lumMod val="50000"/>
                    <a:lumOff val="50000"/>
                  </a:schemeClr>
                </a:solidFill>
                <a:latin typeface="Avenir Book"/>
                <a:cs typeface="Avenir Book"/>
              </a:rPr>
              <a:t>Ehsan</a:t>
            </a:r>
            <a:r>
              <a:rPr lang="en-US" sz="1200" b="1" i="1" dirty="0" smtClean="0">
                <a:solidFill>
                  <a:schemeClr val="tx1">
                    <a:lumMod val="50000"/>
                    <a:lumOff val="50000"/>
                  </a:schemeClr>
                </a:solidFill>
                <a:latin typeface="Avenir Book"/>
                <a:cs typeface="Avenir Book"/>
              </a:rPr>
              <a:t> </a:t>
            </a:r>
            <a:r>
              <a:rPr lang="en-US" sz="1200" b="1" i="1" dirty="0" err="1" smtClean="0">
                <a:solidFill>
                  <a:schemeClr val="tx1">
                    <a:lumMod val="50000"/>
                    <a:lumOff val="50000"/>
                  </a:schemeClr>
                </a:solidFill>
                <a:latin typeface="Avenir Book"/>
                <a:cs typeface="Avenir Book"/>
              </a:rPr>
              <a:t>Rezapour</a:t>
            </a:r>
            <a:r>
              <a:rPr lang="en-US" sz="1200" b="1" i="1" dirty="0">
                <a:solidFill>
                  <a:schemeClr val="tx1">
                    <a:lumMod val="50000"/>
                    <a:lumOff val="50000"/>
                  </a:schemeClr>
                </a:solidFill>
                <a:latin typeface="Avenir Book"/>
                <a:cs typeface="Avenir Book"/>
              </a:rPr>
              <a:t>.</a:t>
            </a:r>
            <a:r>
              <a:rPr lang="en-US" sz="1200" b="1" i="1" dirty="0" smtClean="0">
                <a:solidFill>
                  <a:schemeClr val="tx1">
                    <a:lumMod val="50000"/>
                    <a:lumOff val="50000"/>
                  </a:schemeClr>
                </a:solidFill>
                <a:latin typeface="Avenir Book"/>
                <a:cs typeface="Avenir Book"/>
              </a:rPr>
              <a:t> </a:t>
            </a:r>
            <a:r>
              <a:rPr lang="en-US" sz="1200" b="1" i="1" dirty="0" err="1" smtClean="0">
                <a:solidFill>
                  <a:schemeClr val="tx1">
                    <a:lumMod val="50000"/>
                    <a:lumOff val="50000"/>
                  </a:schemeClr>
                </a:solidFill>
                <a:latin typeface="Avenir Book"/>
                <a:cs typeface="Avenir Book"/>
              </a:rPr>
              <a:t>Pettersen</a:t>
            </a:r>
            <a:r>
              <a:rPr lang="en-US" sz="1200" b="1" i="1" dirty="0" smtClean="0">
                <a:solidFill>
                  <a:schemeClr val="tx1">
                    <a:lumMod val="50000"/>
                    <a:lumOff val="50000"/>
                  </a:schemeClr>
                </a:solidFill>
                <a:latin typeface="Avenir Book"/>
                <a:cs typeface="Avenir Book"/>
              </a:rPr>
              <a:t>, </a:t>
            </a:r>
            <a:r>
              <a:rPr lang="en-US" sz="1200" b="1" i="1" dirty="0" err="1" smtClean="0">
                <a:solidFill>
                  <a:schemeClr val="tx1">
                    <a:lumMod val="50000"/>
                    <a:lumOff val="50000"/>
                  </a:schemeClr>
                </a:solidFill>
                <a:latin typeface="Avenir Book"/>
                <a:cs typeface="Avenir Book"/>
              </a:rPr>
              <a:t>Gravdahl</a:t>
            </a:r>
            <a:r>
              <a:rPr lang="en-US" sz="1200" b="1" i="1" dirty="0">
                <a:solidFill>
                  <a:schemeClr val="tx1">
                    <a:lumMod val="50000"/>
                    <a:lumOff val="50000"/>
                  </a:schemeClr>
                </a:solidFill>
                <a:latin typeface="Avenir Book"/>
                <a:cs typeface="Avenir Book"/>
              </a:rPr>
              <a:t>,</a:t>
            </a:r>
            <a:r>
              <a:rPr lang="en-US" sz="1200" b="1" i="1" dirty="0" smtClean="0">
                <a:solidFill>
                  <a:schemeClr val="tx1">
                    <a:lumMod val="50000"/>
                    <a:lumOff val="50000"/>
                  </a:schemeClr>
                </a:solidFill>
                <a:latin typeface="Avenir Book"/>
                <a:cs typeface="Avenir Book"/>
              </a:rPr>
              <a:t> </a:t>
            </a:r>
            <a:r>
              <a:rPr lang="en-US" sz="1200" b="1" i="1" dirty="0" err="1" smtClean="0">
                <a:solidFill>
                  <a:schemeClr val="tx1">
                    <a:lumMod val="50000"/>
                    <a:lumOff val="50000"/>
                  </a:schemeClr>
                </a:solidFill>
                <a:latin typeface="Avenir Book"/>
                <a:cs typeface="Avenir Book"/>
              </a:rPr>
              <a:t>Liljebäck</a:t>
            </a:r>
            <a:r>
              <a:rPr lang="en-US" sz="1200" b="1" i="1" dirty="0" smtClean="0">
                <a:solidFill>
                  <a:schemeClr val="tx1">
                    <a:lumMod val="50000"/>
                    <a:lumOff val="50000"/>
                  </a:schemeClr>
                </a:solidFill>
                <a:latin typeface="Avenir Book"/>
                <a:cs typeface="Avenir Book"/>
              </a:rPr>
              <a:t>, </a:t>
            </a:r>
            <a:r>
              <a:rPr lang="en-US" sz="1200" b="1" i="1" dirty="0" err="1" smtClean="0">
                <a:solidFill>
                  <a:schemeClr val="tx1">
                    <a:lumMod val="50000"/>
                    <a:lumOff val="50000"/>
                  </a:schemeClr>
                </a:solidFill>
                <a:latin typeface="Avenir Book"/>
                <a:cs typeface="Avenir Book"/>
              </a:rPr>
              <a:t>Kelasidi</a:t>
            </a:r>
            <a:r>
              <a:rPr lang="en-US" sz="1200" b="1" i="1" dirty="0" smtClean="0">
                <a:solidFill>
                  <a:schemeClr val="tx1">
                    <a:lumMod val="50000"/>
                    <a:lumOff val="50000"/>
                  </a:schemeClr>
                </a:solidFill>
                <a:latin typeface="Avenir Book"/>
                <a:cs typeface="Avenir Book"/>
              </a:rPr>
              <a:t>. Robotics </a:t>
            </a:r>
            <a:r>
              <a:rPr lang="en-US" sz="1200" b="1" i="1" dirty="0">
                <a:solidFill>
                  <a:schemeClr val="tx1">
                    <a:lumMod val="50000"/>
                    <a:lumOff val="50000"/>
                  </a:schemeClr>
                </a:solidFill>
                <a:latin typeface="Avenir Book"/>
                <a:cs typeface="Avenir Book"/>
              </a:rPr>
              <a:t>and </a:t>
            </a:r>
            <a:r>
              <a:rPr lang="en-US" sz="1200" b="1" i="1" dirty="0" err="1" smtClean="0">
                <a:solidFill>
                  <a:schemeClr val="tx1">
                    <a:lumMod val="50000"/>
                    <a:lumOff val="50000"/>
                  </a:schemeClr>
                </a:solidFill>
                <a:latin typeface="Avenir Book"/>
                <a:cs typeface="Avenir Book"/>
              </a:rPr>
              <a:t>Biomimetics</a:t>
            </a:r>
            <a:r>
              <a:rPr lang="en-US" sz="1200" b="1" i="1" dirty="0">
                <a:solidFill>
                  <a:schemeClr val="tx1">
                    <a:lumMod val="50000"/>
                    <a:lumOff val="50000"/>
                  </a:schemeClr>
                </a:solidFill>
                <a:latin typeface="Avenir Book"/>
                <a:cs typeface="Avenir Book"/>
              </a:rPr>
              <a:t>.</a:t>
            </a:r>
            <a:r>
              <a:rPr lang="en-US" sz="1200" b="1" i="1" dirty="0" smtClean="0">
                <a:solidFill>
                  <a:schemeClr val="tx1">
                    <a:lumMod val="50000"/>
                    <a:lumOff val="50000"/>
                  </a:schemeClr>
                </a:solidFill>
                <a:latin typeface="Avenir Book"/>
                <a:cs typeface="Avenir Book"/>
              </a:rPr>
              <a:t> 2014</a:t>
            </a:r>
            <a:r>
              <a:rPr lang="en-US" sz="1200" b="1" i="1" dirty="0">
                <a:solidFill>
                  <a:schemeClr val="tx1">
                    <a:lumMod val="50000"/>
                    <a:lumOff val="50000"/>
                  </a:schemeClr>
                </a:solidFill>
                <a:latin typeface="Avenir Book"/>
                <a:cs typeface="Avenir Book"/>
              </a:rPr>
              <a:t>.</a:t>
            </a:r>
          </a:p>
        </p:txBody>
      </p:sp>
    </p:spTree>
    <p:extLst>
      <p:ext uri="{BB962C8B-B14F-4D97-AF65-F5344CB8AC3E}">
        <p14:creationId xmlns:p14="http://schemas.microsoft.com/office/powerpoint/2010/main" val="189294309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5993"/>
          <a:stretch/>
        </p:blipFill>
        <p:spPr>
          <a:xfrm>
            <a:off x="5105400" y="4114800"/>
            <a:ext cx="2945215" cy="2274951"/>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371" b="100000" l="11855" r="87177">
                        <a14:foregroundMark x1="37016" y1="41011" x2="68145" y2="17978"/>
                        <a14:foregroundMark x1="27742" y1="28427" x2="80484" y2="32247"/>
                        <a14:foregroundMark x1="69274" y1="12360" x2="72661" y2="44607"/>
                        <a14:foregroundMark x1="46210" y1="10112" x2="27581" y2="38764"/>
                        <a14:foregroundMark x1="26935" y1="18202" x2="79677" y2="15169"/>
                        <a14:foregroundMark x1="36290" y1="15393" x2="77823" y2="14719"/>
                        <a14:backgroundMark x1="56210" y1="20112" x2="48548" y2="20112"/>
                      </a14:backgroundRemoval>
                    </a14:imgEffect>
                  </a14:imgLayer>
                </a14:imgProps>
              </a:ext>
            </a:extLst>
          </a:blip>
          <a:srcRect l="19480" t="13256" r="13779"/>
          <a:stretch/>
        </p:blipFill>
        <p:spPr>
          <a:xfrm>
            <a:off x="5882196" y="1371600"/>
            <a:ext cx="3185604" cy="2971800"/>
          </a:xfrm>
          <a:prstGeom prst="rect">
            <a:avLst/>
          </a:prstGeom>
        </p:spPr>
      </p:pic>
      <p:sp>
        <p:nvSpPr>
          <p:cNvPr id="2" name="Content Placeholder 1"/>
          <p:cNvSpPr>
            <a:spLocks noGrp="1"/>
          </p:cNvSpPr>
          <p:nvPr>
            <p:ph idx="1"/>
          </p:nvPr>
        </p:nvSpPr>
        <p:spPr>
          <a:xfrm>
            <a:off x="381000" y="1600200"/>
            <a:ext cx="5943599" cy="4343400"/>
          </a:xfrm>
        </p:spPr>
        <p:txBody>
          <a:bodyPr>
            <a:normAutofit fontScale="92500" lnSpcReduction="20000"/>
          </a:bodyPr>
          <a:lstStyle/>
          <a:p>
            <a:r>
              <a:rPr lang="en-US" dirty="0" smtClean="0"/>
              <a:t>Configuration only provides geometry</a:t>
            </a:r>
          </a:p>
          <a:p>
            <a:r>
              <a:rPr lang="en-US" b="1" dirty="0" smtClean="0"/>
              <a:t>Workspace</a:t>
            </a:r>
            <a:endParaRPr lang="en-US" dirty="0" smtClean="0"/>
          </a:p>
          <a:p>
            <a:pPr lvl="1"/>
            <a:r>
              <a:rPr lang="en-US" dirty="0" smtClean="0"/>
              <a:t>Set of </a:t>
            </a:r>
            <a:r>
              <a:rPr lang="en-US" dirty="0"/>
              <a:t>all possible positions of </a:t>
            </a:r>
            <a:r>
              <a:rPr lang="en-US" dirty="0" smtClean="0"/>
              <a:t/>
            </a:r>
            <a:br>
              <a:rPr lang="en-US" dirty="0" smtClean="0"/>
            </a:br>
            <a:r>
              <a:rPr lang="en-US" dirty="0" smtClean="0"/>
              <a:t>end </a:t>
            </a:r>
            <a:r>
              <a:rPr lang="en-US" dirty="0"/>
              <a:t>effector </a:t>
            </a:r>
            <a:endParaRPr lang="en-US" dirty="0" smtClean="0"/>
          </a:p>
          <a:p>
            <a:pPr lvl="1"/>
            <a:r>
              <a:rPr lang="en-US" dirty="0" smtClean="0"/>
              <a:t>In practice, these can be complex</a:t>
            </a:r>
          </a:p>
          <a:p>
            <a:r>
              <a:rPr lang="en-US" b="1" dirty="0" smtClean="0"/>
              <a:t>Dexterous workspace</a:t>
            </a:r>
          </a:p>
          <a:p>
            <a:pPr lvl="1"/>
            <a:r>
              <a:rPr lang="en-US" dirty="0" smtClean="0"/>
              <a:t>Set </a:t>
            </a:r>
            <a:r>
              <a:rPr lang="en-US" dirty="0"/>
              <a:t>of </a:t>
            </a:r>
            <a:r>
              <a:rPr lang="en-US" dirty="0" smtClean="0"/>
              <a:t>points where end </a:t>
            </a:r>
            <a:br>
              <a:rPr lang="en-US" dirty="0" smtClean="0"/>
            </a:br>
            <a:r>
              <a:rPr lang="en-US" dirty="0" smtClean="0"/>
              <a:t>effector can be any orientation</a:t>
            </a:r>
          </a:p>
          <a:p>
            <a:pPr lvl="1"/>
            <a:r>
              <a:rPr lang="en-US" dirty="0" smtClean="0"/>
              <a:t>Subset </a:t>
            </a:r>
            <a:r>
              <a:rPr lang="en-US" dirty="0"/>
              <a:t>of workspace</a:t>
            </a:r>
          </a:p>
        </p:txBody>
      </p:sp>
      <p:sp>
        <p:nvSpPr>
          <p:cNvPr id="3" name="Title 2"/>
          <p:cNvSpPr>
            <a:spLocks noGrp="1"/>
          </p:cNvSpPr>
          <p:nvPr>
            <p:ph type="title"/>
          </p:nvPr>
        </p:nvSpPr>
        <p:spPr/>
        <p:txBody>
          <a:bodyPr/>
          <a:lstStyle/>
          <a:p>
            <a:r>
              <a:rPr lang="en-US" dirty="0" smtClean="0"/>
              <a:t>Workspaces</a:t>
            </a:r>
            <a:endParaRPr lang="en-US" dirty="0"/>
          </a:p>
        </p:txBody>
      </p:sp>
      <p:sp>
        <p:nvSpPr>
          <p:cNvPr id="7" name="TextBox 6"/>
          <p:cNvSpPr txBox="1"/>
          <p:nvPr/>
        </p:nvSpPr>
        <p:spPr>
          <a:xfrm>
            <a:off x="990601" y="6400800"/>
            <a:ext cx="8229599" cy="523220"/>
          </a:xfrm>
          <a:prstGeom prst="rect">
            <a:avLst/>
          </a:prstGeom>
          <a:noFill/>
        </p:spPr>
        <p:txBody>
          <a:bodyPr wrap="square" rtlCol="0">
            <a:spAutoFit/>
          </a:bodyPr>
          <a:lstStyle/>
          <a:p>
            <a:pPr algn="r"/>
            <a:r>
              <a:rPr lang="en-US" sz="1400" b="1" i="1" dirty="0" err="1">
                <a:solidFill>
                  <a:schemeClr val="tx1">
                    <a:lumMod val="50000"/>
                    <a:lumOff val="50000"/>
                  </a:schemeClr>
                </a:solidFill>
                <a:latin typeface="Avenir Book"/>
                <a:cs typeface="Avenir Book"/>
              </a:rPr>
              <a:t>Spong</a:t>
            </a:r>
            <a:r>
              <a:rPr lang="en-US" sz="1400" b="1" i="1" dirty="0">
                <a:solidFill>
                  <a:schemeClr val="tx1">
                    <a:lumMod val="50000"/>
                    <a:lumOff val="50000"/>
                  </a:schemeClr>
                </a:solidFill>
                <a:latin typeface="Avenir Book"/>
                <a:cs typeface="Avenir Book"/>
              </a:rPr>
              <a:t>, Hutchinson, </a:t>
            </a:r>
            <a:r>
              <a:rPr lang="en-US" sz="1400" b="1" i="1" dirty="0" err="1">
                <a:solidFill>
                  <a:schemeClr val="tx1">
                    <a:lumMod val="50000"/>
                    <a:lumOff val="50000"/>
                  </a:schemeClr>
                </a:solidFill>
                <a:latin typeface="Avenir Book"/>
                <a:cs typeface="Avenir Book"/>
              </a:rPr>
              <a:t>Vidyasagar</a:t>
            </a:r>
            <a:r>
              <a:rPr lang="en-US" sz="1400" b="1" i="1" dirty="0">
                <a:solidFill>
                  <a:schemeClr val="tx1">
                    <a:lumMod val="50000"/>
                    <a:lumOff val="50000"/>
                  </a:schemeClr>
                </a:solidFill>
                <a:latin typeface="Avenir Book"/>
                <a:cs typeface="Avenir Book"/>
              </a:rPr>
              <a:t>. Robot Modeling and Control. 2006.</a:t>
            </a:r>
          </a:p>
          <a:p>
            <a:pPr algn="r"/>
            <a:r>
              <a:rPr lang="en-US" sz="1400" b="1" i="1" dirty="0" err="1" smtClean="0">
                <a:solidFill>
                  <a:schemeClr val="tx1">
                    <a:lumMod val="50000"/>
                    <a:lumOff val="50000"/>
                  </a:schemeClr>
                </a:solidFill>
                <a:latin typeface="Avenir Book"/>
                <a:cs typeface="Avenir Book"/>
              </a:rPr>
              <a:t>engineerjau.wordpress.com</a:t>
            </a:r>
            <a:r>
              <a:rPr lang="en-US" sz="1400" b="1" i="1" dirty="0">
                <a:solidFill>
                  <a:schemeClr val="tx1">
                    <a:lumMod val="50000"/>
                    <a:lumOff val="50000"/>
                  </a:schemeClr>
                </a:solidFill>
                <a:latin typeface="Avenir Book"/>
                <a:cs typeface="Avenir Book"/>
              </a:rPr>
              <a:t>/2013/07/07/on-the-basis-of-workspaces-of-robotic-manipulators-part-</a:t>
            </a:r>
            <a:r>
              <a:rPr lang="en-US" sz="1400" b="1" i="1" dirty="0" smtClean="0">
                <a:solidFill>
                  <a:schemeClr val="tx1">
                    <a:lumMod val="50000"/>
                    <a:lumOff val="50000"/>
                  </a:schemeClr>
                </a:solidFill>
                <a:latin typeface="Avenir Book"/>
                <a:cs typeface="Avenir Book"/>
              </a:rPr>
              <a:t>1</a:t>
            </a:r>
          </a:p>
        </p:txBody>
      </p:sp>
    </p:spTree>
    <p:extLst>
      <p:ext uri="{BB962C8B-B14F-4D97-AF65-F5344CB8AC3E}">
        <p14:creationId xmlns:p14="http://schemas.microsoft.com/office/powerpoint/2010/main" val="2798087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876799"/>
          </a:xfrm>
        </p:spPr>
        <p:txBody>
          <a:bodyPr>
            <a:normAutofit fontScale="92500" lnSpcReduction="20000"/>
          </a:bodyPr>
          <a:lstStyle/>
          <a:p>
            <a:r>
              <a:rPr lang="en-US" dirty="0" smtClean="0"/>
              <a:t>Four categories </a:t>
            </a:r>
            <a:r>
              <a:rPr lang="en-US" dirty="0"/>
              <a:t>of robot </a:t>
            </a:r>
            <a:r>
              <a:rPr lang="en-US" dirty="0" smtClean="0"/>
              <a:t>grippers:</a:t>
            </a:r>
            <a:endParaRPr lang="en-US" dirty="0"/>
          </a:p>
          <a:p>
            <a:pPr lvl="1"/>
            <a:r>
              <a:rPr lang="en-US" dirty="0" err="1" smtClean="0"/>
              <a:t>Impactive</a:t>
            </a:r>
            <a:endParaRPr lang="en-US" dirty="0" smtClean="0"/>
          </a:p>
          <a:p>
            <a:pPr lvl="2"/>
            <a:r>
              <a:rPr lang="en-US" dirty="0" smtClean="0"/>
              <a:t>Jaws </a:t>
            </a:r>
            <a:r>
              <a:rPr lang="en-US" dirty="0"/>
              <a:t>or claws which physically grasp by direct impact upon the </a:t>
            </a:r>
            <a:r>
              <a:rPr lang="en-US" dirty="0" smtClean="0"/>
              <a:t>object</a:t>
            </a:r>
            <a:endParaRPr lang="en-US" dirty="0"/>
          </a:p>
          <a:p>
            <a:pPr lvl="1"/>
            <a:r>
              <a:rPr lang="en-US" dirty="0" smtClean="0"/>
              <a:t>Ingressive</a:t>
            </a:r>
          </a:p>
          <a:p>
            <a:pPr lvl="2"/>
            <a:r>
              <a:rPr lang="en-US" dirty="0"/>
              <a:t>P</a:t>
            </a:r>
            <a:r>
              <a:rPr lang="en-US" dirty="0" smtClean="0"/>
              <a:t>ins</a:t>
            </a:r>
            <a:r>
              <a:rPr lang="en-US" dirty="0"/>
              <a:t>, needles or hackles </a:t>
            </a:r>
            <a:r>
              <a:rPr lang="en-US" dirty="0" smtClean="0"/>
              <a:t>penetrate surface</a:t>
            </a:r>
          </a:p>
          <a:p>
            <a:pPr lvl="3"/>
            <a:r>
              <a:rPr lang="en-US" dirty="0" smtClean="0"/>
              <a:t>Textile</a:t>
            </a:r>
            <a:r>
              <a:rPr lang="en-US" dirty="0"/>
              <a:t>, carbon and </a:t>
            </a:r>
            <a:r>
              <a:rPr lang="en-US" dirty="0" smtClean="0"/>
              <a:t>fiberglass handling</a:t>
            </a:r>
            <a:endParaRPr lang="en-US" dirty="0"/>
          </a:p>
          <a:p>
            <a:pPr lvl="1"/>
            <a:r>
              <a:rPr lang="en-US" dirty="0" smtClean="0"/>
              <a:t>Astrictive</a:t>
            </a:r>
          </a:p>
          <a:p>
            <a:pPr lvl="2"/>
            <a:r>
              <a:rPr lang="en-US" dirty="0" smtClean="0"/>
              <a:t>Suction </a:t>
            </a:r>
            <a:r>
              <a:rPr lang="en-US" dirty="0"/>
              <a:t>forces applied to </a:t>
            </a:r>
            <a:r>
              <a:rPr lang="en-US" dirty="0" smtClean="0"/>
              <a:t>surface</a:t>
            </a:r>
          </a:p>
          <a:p>
            <a:pPr lvl="2"/>
            <a:r>
              <a:rPr lang="en-US" dirty="0" smtClean="0"/>
              <a:t>Vacuum</a:t>
            </a:r>
            <a:r>
              <a:rPr lang="en-US" dirty="0"/>
              <a:t>, magneto- or </a:t>
            </a:r>
            <a:r>
              <a:rPr lang="en-US" dirty="0" err="1" smtClean="0"/>
              <a:t>electroadhesion</a:t>
            </a:r>
            <a:endParaRPr lang="en-US" dirty="0"/>
          </a:p>
          <a:p>
            <a:pPr lvl="1"/>
            <a:r>
              <a:rPr lang="en-US" dirty="0" err="1" smtClean="0"/>
              <a:t>Kontugutive</a:t>
            </a:r>
            <a:r>
              <a:rPr lang="en-US" dirty="0" smtClean="0"/>
              <a:t> / </a:t>
            </a:r>
            <a:r>
              <a:rPr lang="en-US" dirty="0" err="1" smtClean="0"/>
              <a:t>Contigutive</a:t>
            </a:r>
            <a:endParaRPr lang="en-US" dirty="0"/>
          </a:p>
          <a:p>
            <a:pPr lvl="2"/>
            <a:r>
              <a:rPr lang="en-US" dirty="0" smtClean="0"/>
              <a:t>Requiring </a:t>
            </a:r>
            <a:r>
              <a:rPr lang="en-US" dirty="0"/>
              <a:t>direct contact for </a:t>
            </a:r>
            <a:r>
              <a:rPr lang="en-US" dirty="0" smtClean="0"/>
              <a:t>adhesion</a:t>
            </a:r>
          </a:p>
          <a:p>
            <a:pPr lvl="2"/>
            <a:r>
              <a:rPr lang="en-US" dirty="0"/>
              <a:t>G</a:t>
            </a:r>
            <a:r>
              <a:rPr lang="en-US" dirty="0" smtClean="0"/>
              <a:t>lue</a:t>
            </a:r>
            <a:r>
              <a:rPr lang="en-US" dirty="0"/>
              <a:t>, surface tension or </a:t>
            </a:r>
            <a:r>
              <a:rPr lang="en-US" dirty="0" smtClean="0"/>
              <a:t>freezing</a:t>
            </a:r>
            <a:endParaRPr lang="en-US" dirty="0"/>
          </a:p>
        </p:txBody>
      </p:sp>
      <p:sp>
        <p:nvSpPr>
          <p:cNvPr id="3" name="Title 2"/>
          <p:cNvSpPr>
            <a:spLocks noGrp="1"/>
          </p:cNvSpPr>
          <p:nvPr>
            <p:ph type="title"/>
          </p:nvPr>
        </p:nvSpPr>
        <p:spPr/>
        <p:txBody>
          <a:bodyPr/>
          <a:lstStyle/>
          <a:p>
            <a:r>
              <a:rPr lang="en-US" dirty="0" smtClean="0"/>
              <a:t>Grippers</a:t>
            </a:r>
            <a:endParaRPr lang="en-US" dirty="0"/>
          </a:p>
        </p:txBody>
      </p:sp>
      <p:sp>
        <p:nvSpPr>
          <p:cNvPr id="6" name="TextBox 5"/>
          <p:cNvSpPr txBox="1"/>
          <p:nvPr/>
        </p:nvSpPr>
        <p:spPr>
          <a:xfrm>
            <a:off x="2758698" y="6387019"/>
            <a:ext cx="6477478" cy="523220"/>
          </a:xfrm>
          <a:prstGeom prst="rect">
            <a:avLst/>
          </a:prstGeom>
          <a:noFill/>
        </p:spPr>
        <p:txBody>
          <a:bodyPr wrap="none" rtlCol="0">
            <a:spAutoFit/>
          </a:bodyPr>
          <a:lstStyle/>
          <a:p>
            <a:pPr algn="r"/>
            <a:r>
              <a:rPr lang="de-DE" sz="1400" b="1" i="1" dirty="0" err="1">
                <a:solidFill>
                  <a:schemeClr val="tx1">
                    <a:lumMod val="50000"/>
                    <a:lumOff val="50000"/>
                  </a:schemeClr>
                </a:solidFill>
                <a:latin typeface="Avenir Book"/>
                <a:cs typeface="Avenir Book"/>
              </a:rPr>
              <a:t>Monkman</a:t>
            </a:r>
            <a:r>
              <a:rPr lang="de-DE" sz="1400" b="1" i="1" dirty="0" smtClean="0">
                <a:solidFill>
                  <a:schemeClr val="tx1">
                    <a:lumMod val="50000"/>
                    <a:lumOff val="50000"/>
                  </a:schemeClr>
                </a:solidFill>
                <a:latin typeface="Avenir Book"/>
                <a:cs typeface="Avenir Book"/>
              </a:rPr>
              <a:t>, </a:t>
            </a:r>
            <a:r>
              <a:rPr lang="de-DE" sz="1400" b="1" i="1" dirty="0">
                <a:solidFill>
                  <a:schemeClr val="tx1">
                    <a:lumMod val="50000"/>
                    <a:lumOff val="50000"/>
                  </a:schemeClr>
                </a:solidFill>
                <a:latin typeface="Avenir Book"/>
                <a:cs typeface="Avenir Book"/>
              </a:rPr>
              <a:t>Hesse</a:t>
            </a:r>
            <a:r>
              <a:rPr lang="de-DE" sz="1400" b="1" i="1" dirty="0" smtClean="0">
                <a:solidFill>
                  <a:schemeClr val="tx1">
                    <a:lumMod val="50000"/>
                    <a:lumOff val="50000"/>
                  </a:schemeClr>
                </a:solidFill>
                <a:latin typeface="Avenir Book"/>
                <a:cs typeface="Avenir Book"/>
              </a:rPr>
              <a:t>, Steinmann</a:t>
            </a:r>
            <a:r>
              <a:rPr lang="de-DE" sz="1400" b="1" i="1" dirty="0">
                <a:solidFill>
                  <a:schemeClr val="tx1">
                    <a:lumMod val="50000"/>
                    <a:lumOff val="50000"/>
                  </a:schemeClr>
                </a:solidFill>
                <a:latin typeface="Avenir Book"/>
                <a:cs typeface="Avenir Book"/>
              </a:rPr>
              <a:t>, </a:t>
            </a:r>
            <a:r>
              <a:rPr lang="de-DE" sz="1400" b="1" i="1" dirty="0" smtClean="0">
                <a:solidFill>
                  <a:schemeClr val="tx1">
                    <a:lumMod val="50000"/>
                    <a:lumOff val="50000"/>
                  </a:schemeClr>
                </a:solidFill>
                <a:latin typeface="Avenir Book"/>
                <a:cs typeface="Avenir Book"/>
              </a:rPr>
              <a:t>Schunk. </a:t>
            </a:r>
            <a:r>
              <a:rPr lang="de-DE" sz="1400" b="1" i="1" dirty="0">
                <a:solidFill>
                  <a:schemeClr val="tx1">
                    <a:lumMod val="50000"/>
                    <a:lumOff val="50000"/>
                  </a:schemeClr>
                </a:solidFill>
                <a:latin typeface="Avenir Book"/>
                <a:cs typeface="Avenir Book"/>
              </a:rPr>
              <a:t>Robot </a:t>
            </a:r>
            <a:r>
              <a:rPr lang="de-DE" sz="1400" b="1" i="1" dirty="0" err="1">
                <a:solidFill>
                  <a:schemeClr val="tx1">
                    <a:lumMod val="50000"/>
                    <a:lumOff val="50000"/>
                  </a:schemeClr>
                </a:solidFill>
                <a:latin typeface="Avenir Book"/>
                <a:cs typeface="Avenir Book"/>
              </a:rPr>
              <a:t>Grippers</a:t>
            </a:r>
            <a:r>
              <a:rPr lang="de-DE" sz="1400" b="1" i="1" dirty="0">
                <a:solidFill>
                  <a:schemeClr val="tx1">
                    <a:lumMod val="50000"/>
                    <a:lumOff val="50000"/>
                  </a:schemeClr>
                </a:solidFill>
                <a:latin typeface="Avenir Book"/>
                <a:cs typeface="Avenir Book"/>
              </a:rPr>
              <a:t>. </a:t>
            </a:r>
            <a:r>
              <a:rPr lang="de-DE" sz="1400" b="1" i="1" dirty="0" smtClean="0">
                <a:solidFill>
                  <a:schemeClr val="tx1">
                    <a:lumMod val="50000"/>
                    <a:lumOff val="50000"/>
                  </a:schemeClr>
                </a:solidFill>
                <a:latin typeface="Avenir Book"/>
                <a:cs typeface="Avenir Book"/>
              </a:rPr>
              <a:t>2007.</a:t>
            </a:r>
          </a:p>
          <a:p>
            <a:pPr algn="r"/>
            <a:r>
              <a:rPr lang="de-DE" sz="1400" b="1" i="1" dirty="0" err="1">
                <a:solidFill>
                  <a:schemeClr val="tx1">
                    <a:lumMod val="50000"/>
                    <a:lumOff val="50000"/>
                  </a:schemeClr>
                </a:solidFill>
                <a:latin typeface="Avenir Book"/>
                <a:cs typeface="Avenir Book"/>
              </a:rPr>
              <a:t>news.nationalgeographic.com</a:t>
            </a:r>
            <a:r>
              <a:rPr lang="de-DE" sz="1400" b="1" i="1" dirty="0">
                <a:solidFill>
                  <a:schemeClr val="tx1">
                    <a:lumMod val="50000"/>
                    <a:lumOff val="50000"/>
                  </a:schemeClr>
                </a:solidFill>
                <a:latin typeface="Avenir Book"/>
                <a:cs typeface="Avenir Book"/>
              </a:rPr>
              <a:t>/</a:t>
            </a:r>
            <a:r>
              <a:rPr lang="de-DE" sz="1400" b="1" i="1" dirty="0" err="1">
                <a:solidFill>
                  <a:schemeClr val="tx1">
                    <a:lumMod val="50000"/>
                    <a:lumOff val="50000"/>
                  </a:schemeClr>
                </a:solidFill>
                <a:latin typeface="Avenir Book"/>
                <a:cs typeface="Avenir Book"/>
              </a:rPr>
              <a:t>news</a:t>
            </a:r>
            <a:r>
              <a:rPr lang="de-DE" sz="1400" b="1" i="1" dirty="0">
                <a:solidFill>
                  <a:schemeClr val="tx1">
                    <a:lumMod val="50000"/>
                    <a:lumOff val="50000"/>
                  </a:schemeClr>
                </a:solidFill>
                <a:latin typeface="Avenir Book"/>
                <a:cs typeface="Avenir Book"/>
              </a:rPr>
              <a:t>/2009/05/090505-robot-hand-</a:t>
            </a:r>
            <a:r>
              <a:rPr lang="de-DE" sz="1400" b="1" i="1" dirty="0" smtClean="0">
                <a:solidFill>
                  <a:schemeClr val="tx1">
                    <a:lumMod val="50000"/>
                    <a:lumOff val="50000"/>
                  </a:schemeClr>
                </a:solidFill>
                <a:latin typeface="Avenir Book"/>
                <a:cs typeface="Avenir Book"/>
              </a:rPr>
              <a:t>picture.html</a:t>
            </a:r>
            <a:endParaRPr lang="en-US" sz="1400" b="1" dirty="0">
              <a:solidFill>
                <a:schemeClr val="tx1">
                  <a:lumMod val="50000"/>
                  <a:lumOff val="50000"/>
                </a:schemeClr>
              </a:solidFill>
              <a:latin typeface="Avenir Book"/>
              <a:cs typeface="Avenir Book"/>
            </a:endParaRPr>
          </a:p>
        </p:txBody>
      </p:sp>
      <p:grpSp>
        <p:nvGrpSpPr>
          <p:cNvPr id="9" name="Group 8"/>
          <p:cNvGrpSpPr/>
          <p:nvPr/>
        </p:nvGrpSpPr>
        <p:grpSpPr>
          <a:xfrm>
            <a:off x="4114800" y="1905000"/>
            <a:ext cx="1600200" cy="653852"/>
            <a:chOff x="3429000" y="2013148"/>
            <a:chExt cx="1600200" cy="653852"/>
          </a:xfrm>
        </p:grpSpPr>
        <p:sp>
          <p:nvSpPr>
            <p:cNvPr id="7" name="Left Brace 6"/>
            <p:cNvSpPr/>
            <p:nvPr/>
          </p:nvSpPr>
          <p:spPr>
            <a:xfrm rot="5400000">
              <a:off x="4076700" y="1714500"/>
              <a:ext cx="304800" cy="1600200"/>
            </a:xfrm>
            <a:prstGeom prst="leftBrace">
              <a:avLst>
                <a:gd name="adj1" fmla="val 41875"/>
                <a:gd name="adj2" fmla="val 50000"/>
              </a:avLst>
            </a:prstGeom>
            <a:ln w="38100" cap="flat" cmpd="sng" algn="ctr">
              <a:solidFill>
                <a:srgbClr val="CF0101"/>
              </a:solidFill>
              <a:prstDash val="solid"/>
              <a:round/>
              <a:headEnd type="none" w="med" len="med"/>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3657600" y="2013148"/>
              <a:ext cx="1365278" cy="461665"/>
            </a:xfrm>
            <a:prstGeom prst="rect">
              <a:avLst/>
            </a:prstGeom>
            <a:noFill/>
          </p:spPr>
          <p:txBody>
            <a:bodyPr wrap="none" rtlCol="0">
              <a:spAutoFit/>
            </a:bodyPr>
            <a:lstStyle/>
            <a:p>
              <a:r>
                <a:rPr lang="en-US" dirty="0" smtClean="0">
                  <a:solidFill>
                    <a:srgbClr val="CF0101"/>
                  </a:solidFill>
                  <a:latin typeface="Cambria"/>
                  <a:cs typeface="Cambria"/>
                </a:rPr>
                <a:t>grasping</a:t>
              </a:r>
              <a:endParaRPr lang="en-US" dirty="0">
                <a:solidFill>
                  <a:srgbClr val="CF0101"/>
                </a:solidFill>
                <a:latin typeface="Cambria"/>
                <a:cs typeface="Cambria"/>
              </a:endParaRPr>
            </a:p>
          </p:txBody>
        </p:sp>
      </p:grpSp>
      <p:pic>
        <p:nvPicPr>
          <p:cNvPr id="10" name="Picture 9"/>
          <p:cNvPicPr>
            <a:picLocks noChangeAspect="1"/>
          </p:cNvPicPr>
          <p:nvPr/>
        </p:nvPicPr>
        <p:blipFill rotWithShape="1">
          <a:blip r:embed="rId2"/>
          <a:srcRect l="5271"/>
          <a:stretch/>
        </p:blipFill>
        <p:spPr>
          <a:xfrm>
            <a:off x="6218715" y="3733800"/>
            <a:ext cx="2925285" cy="2706245"/>
          </a:xfrm>
          <a:prstGeom prst="rect">
            <a:avLst/>
          </a:prstGeom>
        </p:spPr>
      </p:pic>
    </p:spTree>
    <p:extLst>
      <p:ext uri="{BB962C8B-B14F-4D97-AF65-F5344CB8AC3E}">
        <p14:creationId xmlns:p14="http://schemas.microsoft.com/office/powerpoint/2010/main" val="309223564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Universal Gripper: Video</a:t>
            </a:r>
            <a:endParaRPr lang="en-US" dirty="0"/>
          </a:p>
        </p:txBody>
      </p:sp>
      <p:sp>
        <p:nvSpPr>
          <p:cNvPr id="4" name="Content Placeholder 3"/>
          <p:cNvSpPr>
            <a:spLocks noGrp="1"/>
          </p:cNvSpPr>
          <p:nvPr>
            <p:ph idx="1"/>
          </p:nvPr>
        </p:nvSpPr>
        <p:spPr/>
        <p:txBody>
          <a:bodyPr/>
          <a:lstStyle/>
          <a:p>
            <a:r>
              <a:rPr lang="en-US" dirty="0">
                <a:hlinkClick r:id="rId2"/>
              </a:rPr>
              <a:t>https://www.youtube.com/watch?v=</a:t>
            </a:r>
            <a:r>
              <a:rPr lang="en-US" dirty="0" smtClean="0">
                <a:hlinkClick r:id="rId2"/>
              </a:rPr>
              <a:t>0d4f8fEysf8</a:t>
            </a:r>
            <a:endParaRPr lang="en-US" dirty="0" smtClean="0"/>
          </a:p>
          <a:p>
            <a:r>
              <a:rPr lang="en-US" dirty="0">
                <a:hlinkClick r:id="rId3"/>
              </a:rPr>
              <a:t>https://www.youtube.com/watch?v=</a:t>
            </a:r>
            <a:r>
              <a:rPr lang="en-US" dirty="0" smtClean="0">
                <a:hlinkClick r:id="rId3"/>
              </a:rPr>
              <a:t>KBTrtQQKl7o</a:t>
            </a:r>
            <a:endParaRPr lang="en-US" dirty="0" smtClean="0"/>
          </a:p>
          <a:p>
            <a:endParaRPr lang="en-US" dirty="0"/>
          </a:p>
          <a:p>
            <a:endParaRPr lang="en-US" dirty="0"/>
          </a:p>
        </p:txBody>
      </p:sp>
    </p:spTree>
    <p:extLst>
      <p:ext uri="{BB962C8B-B14F-4D97-AF65-F5344CB8AC3E}">
        <p14:creationId xmlns:p14="http://schemas.microsoft.com/office/powerpoint/2010/main" val="12967116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Grasps</a:t>
            </a:r>
            <a:endParaRPr lang="en-US" dirty="0"/>
          </a:p>
        </p:txBody>
      </p:sp>
      <p:sp>
        <p:nvSpPr>
          <p:cNvPr id="2" name="Content Placeholder 1"/>
          <p:cNvSpPr>
            <a:spLocks noGrp="1"/>
          </p:cNvSpPr>
          <p:nvPr>
            <p:ph idx="1"/>
          </p:nvPr>
        </p:nvSpPr>
        <p:spPr>
          <a:xfrm>
            <a:off x="381000" y="1608187"/>
            <a:ext cx="8534400" cy="4343400"/>
          </a:xfrm>
        </p:spPr>
        <p:txBody>
          <a:bodyPr/>
          <a:lstStyle/>
          <a:p>
            <a:pPr>
              <a:lnSpc>
                <a:spcPct val="80000"/>
              </a:lnSpc>
            </a:pPr>
            <a:r>
              <a:rPr lang="en-US" dirty="0" smtClean="0"/>
              <a:t>Grasp: </a:t>
            </a:r>
          </a:p>
          <a:p>
            <a:pPr lvl="1">
              <a:lnSpc>
                <a:spcPct val="80000"/>
              </a:lnSpc>
            </a:pPr>
            <a:r>
              <a:rPr lang="en-US" dirty="0"/>
              <a:t>A</a:t>
            </a:r>
            <a:r>
              <a:rPr lang="en-US" dirty="0" smtClean="0"/>
              <a:t> </a:t>
            </a:r>
            <a:r>
              <a:rPr lang="en-US" dirty="0"/>
              <a:t>set of </a:t>
            </a:r>
            <a:r>
              <a:rPr lang="en-US" dirty="0" smtClean="0"/>
              <a:t>contact points </a:t>
            </a:r>
            <a:r>
              <a:rPr lang="en-US" dirty="0"/>
              <a:t>on </a:t>
            </a:r>
            <a:r>
              <a:rPr lang="en-US" dirty="0" smtClean="0"/>
              <a:t>an object’s surface</a:t>
            </a:r>
          </a:p>
          <a:p>
            <a:pPr lvl="1">
              <a:lnSpc>
                <a:spcPct val="80000"/>
              </a:lnSpc>
            </a:pPr>
            <a:r>
              <a:rPr lang="en-US" dirty="0" smtClean="0"/>
              <a:t>Goal: constrain object’s movement</a:t>
            </a:r>
          </a:p>
        </p:txBody>
      </p:sp>
      <p:sp>
        <p:nvSpPr>
          <p:cNvPr id="14" name="TextBox 13"/>
          <p:cNvSpPr txBox="1"/>
          <p:nvPr/>
        </p:nvSpPr>
        <p:spPr>
          <a:xfrm>
            <a:off x="2643282" y="6387019"/>
            <a:ext cx="6592894" cy="523220"/>
          </a:xfrm>
          <a:prstGeom prst="rect">
            <a:avLst/>
          </a:prstGeom>
          <a:noFill/>
        </p:spPr>
        <p:txBody>
          <a:bodyPr wrap="none" rtlCol="0">
            <a:spAutoFit/>
          </a:bodyPr>
          <a:lstStyle/>
          <a:p>
            <a:pPr algn="r"/>
            <a:r>
              <a:rPr lang="en-US" sz="1400" b="1" i="1" dirty="0" err="1">
                <a:solidFill>
                  <a:schemeClr val="tx1">
                    <a:lumMod val="50000"/>
                    <a:lumOff val="50000"/>
                  </a:schemeClr>
                </a:solidFill>
                <a:latin typeface="Avenir Book"/>
                <a:cs typeface="Avenir Book"/>
              </a:rPr>
              <a:t>www.intechopen.com</a:t>
            </a:r>
            <a:r>
              <a:rPr lang="en-US" sz="1400" b="1" i="1" dirty="0">
                <a:solidFill>
                  <a:schemeClr val="tx1">
                    <a:lumMod val="50000"/>
                    <a:lumOff val="50000"/>
                  </a:schemeClr>
                </a:solidFill>
                <a:latin typeface="Avenir Book"/>
                <a:cs typeface="Avenir Book"/>
              </a:rPr>
              <a:t>/books/robot-arms/robotic-grasping-of-unknown-objects1</a:t>
            </a:r>
          </a:p>
          <a:p>
            <a:pPr algn="r"/>
            <a:r>
              <a:rPr lang="de-DE" sz="1400" b="1" i="1" dirty="0" err="1" smtClean="0">
                <a:solidFill>
                  <a:schemeClr val="tx1">
                    <a:lumMod val="50000"/>
                    <a:lumOff val="50000"/>
                  </a:schemeClr>
                </a:solidFill>
                <a:latin typeface="Avenir Book"/>
                <a:cs typeface="Avenir Book"/>
              </a:rPr>
              <a:t>news.nationalgeographic.com</a:t>
            </a:r>
            <a:r>
              <a:rPr lang="de-DE" sz="1400" b="1" i="1" dirty="0">
                <a:solidFill>
                  <a:schemeClr val="tx1">
                    <a:lumMod val="50000"/>
                    <a:lumOff val="50000"/>
                  </a:schemeClr>
                </a:solidFill>
                <a:latin typeface="Avenir Book"/>
                <a:cs typeface="Avenir Book"/>
              </a:rPr>
              <a:t>/</a:t>
            </a:r>
            <a:r>
              <a:rPr lang="de-DE" sz="1400" b="1" i="1" dirty="0" err="1">
                <a:solidFill>
                  <a:schemeClr val="tx1">
                    <a:lumMod val="50000"/>
                    <a:lumOff val="50000"/>
                  </a:schemeClr>
                </a:solidFill>
                <a:latin typeface="Avenir Book"/>
                <a:cs typeface="Avenir Book"/>
              </a:rPr>
              <a:t>news</a:t>
            </a:r>
            <a:r>
              <a:rPr lang="de-DE" sz="1400" b="1" i="1" dirty="0">
                <a:solidFill>
                  <a:schemeClr val="tx1">
                    <a:lumMod val="50000"/>
                    <a:lumOff val="50000"/>
                  </a:schemeClr>
                </a:solidFill>
                <a:latin typeface="Avenir Book"/>
                <a:cs typeface="Avenir Book"/>
              </a:rPr>
              <a:t>/2009/05/090505-robot-hand-</a:t>
            </a:r>
            <a:r>
              <a:rPr lang="de-DE" sz="1400" b="1" i="1" dirty="0" smtClean="0">
                <a:solidFill>
                  <a:schemeClr val="tx1">
                    <a:lumMod val="50000"/>
                    <a:lumOff val="50000"/>
                  </a:schemeClr>
                </a:solidFill>
                <a:latin typeface="Avenir Book"/>
                <a:cs typeface="Avenir Book"/>
              </a:rPr>
              <a:t>picture.html</a:t>
            </a:r>
            <a:endParaRPr lang="en-US" sz="1400" b="1" dirty="0">
              <a:solidFill>
                <a:schemeClr val="tx1">
                  <a:lumMod val="50000"/>
                  <a:lumOff val="50000"/>
                </a:schemeClr>
              </a:solidFill>
              <a:latin typeface="Avenir Book"/>
              <a:cs typeface="Avenir Book"/>
            </a:endParaRPr>
          </a:p>
        </p:txBody>
      </p:sp>
      <p:pic>
        <p:nvPicPr>
          <p:cNvPr id="17" name="Picture 16"/>
          <p:cNvPicPr>
            <a:picLocks noChangeAspect="1"/>
          </p:cNvPicPr>
          <p:nvPr/>
        </p:nvPicPr>
        <p:blipFill>
          <a:blip r:embed="rId2"/>
          <a:stretch>
            <a:fillRect/>
          </a:stretch>
        </p:blipFill>
        <p:spPr>
          <a:xfrm>
            <a:off x="152400" y="3276600"/>
            <a:ext cx="5112099" cy="2819400"/>
          </a:xfrm>
          <a:prstGeom prst="rect">
            <a:avLst/>
          </a:prstGeom>
        </p:spPr>
      </p:pic>
      <p:grpSp>
        <p:nvGrpSpPr>
          <p:cNvPr id="5" name="Group 4"/>
          <p:cNvGrpSpPr/>
          <p:nvPr/>
        </p:nvGrpSpPr>
        <p:grpSpPr>
          <a:xfrm>
            <a:off x="5257799" y="2895600"/>
            <a:ext cx="3377069" cy="3124200"/>
            <a:chOff x="5257799" y="2895600"/>
            <a:chExt cx="3377069" cy="3124200"/>
          </a:xfrm>
        </p:grpSpPr>
        <p:pic>
          <p:nvPicPr>
            <p:cNvPr id="13" name="Picture 12"/>
            <p:cNvPicPr>
              <a:picLocks noChangeAspect="1"/>
            </p:cNvPicPr>
            <p:nvPr/>
          </p:nvPicPr>
          <p:blipFill rotWithShape="1">
            <a:blip r:embed="rId3"/>
            <a:srcRect l="5271"/>
            <a:stretch/>
          </p:blipFill>
          <p:spPr>
            <a:xfrm>
              <a:off x="5257799" y="2895600"/>
              <a:ext cx="3377069" cy="3124200"/>
            </a:xfrm>
            <a:prstGeom prst="rect">
              <a:avLst/>
            </a:prstGeom>
          </p:spPr>
        </p:pic>
        <p:sp>
          <p:nvSpPr>
            <p:cNvPr id="4" name="Oval 3"/>
            <p:cNvSpPr/>
            <p:nvPr/>
          </p:nvSpPr>
          <p:spPr>
            <a:xfrm>
              <a:off x="7038210" y="3410458"/>
              <a:ext cx="381000" cy="381000"/>
            </a:xfrm>
            <a:prstGeom prst="ellipse">
              <a:avLst/>
            </a:prstGeom>
            <a:solidFill>
              <a:srgbClr val="00B800"/>
            </a:solidFill>
            <a:ln w="38100" cap="flat" cmpd="sng" algn="ctr">
              <a:noFill/>
              <a:prstDash val="solid"/>
              <a:round/>
              <a:headEnd type="none" w="med" len="med"/>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8" name="Picture 17"/>
            <p:cNvPicPr>
              <a:picLocks noChangeAspect="1"/>
            </p:cNvPicPr>
            <p:nvPr/>
          </p:nvPicPr>
          <p:blipFill rotWithShape="1">
            <a:blip r:embed="rId4">
              <a:extLst>
                <a:ext uri="{BEBA8EAE-BF5A-486C-A8C5-ECC9F3942E4B}">
                  <a14:imgProps xmlns:a14="http://schemas.microsoft.com/office/drawing/2010/main">
                    <a14:imgLayer r:embed="rId5">
                      <a14:imgEffect>
                        <a14:backgroundRemoval t="9901" b="39604" l="14534" r="71150">
                          <a14:foregroundMark x1="61171" y1="18812" x2="62256" y2="24257"/>
                        </a14:backgroundRemoval>
                      </a14:imgEffect>
                    </a14:imgLayer>
                  </a14:imgProps>
                </a:ext>
              </a:extLst>
            </a:blip>
            <a:srcRect l="43455" t="12066" r="33142" b="68053"/>
            <a:stretch/>
          </p:blipFill>
          <p:spPr>
            <a:xfrm>
              <a:off x="6619001" y="3272556"/>
              <a:ext cx="834328" cy="621137"/>
            </a:xfrm>
            <a:prstGeom prst="rect">
              <a:avLst/>
            </a:prstGeom>
          </p:spPr>
        </p:pic>
        <p:sp>
          <p:nvSpPr>
            <p:cNvPr id="19" name="Oval 18"/>
            <p:cNvSpPr/>
            <p:nvPr/>
          </p:nvSpPr>
          <p:spPr>
            <a:xfrm rot="2131187">
              <a:off x="7684891" y="3992247"/>
              <a:ext cx="228600" cy="381000"/>
            </a:xfrm>
            <a:prstGeom prst="ellipse">
              <a:avLst/>
            </a:prstGeom>
            <a:solidFill>
              <a:srgbClr val="00B800"/>
            </a:solidFill>
            <a:ln w="38100" cap="flat" cmpd="sng" algn="ctr">
              <a:noFill/>
              <a:prstDash val="solid"/>
              <a:round/>
              <a:headEnd type="none" w="med" len="med"/>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1" name="Picture 20"/>
            <p:cNvPicPr>
              <a:picLocks noChangeAspect="1"/>
            </p:cNvPicPr>
            <p:nvPr/>
          </p:nvPicPr>
          <p:blipFill rotWithShape="1">
            <a:blip r:embed="rId6">
              <a:extLst>
                <a:ext uri="{BEBA8EAE-BF5A-486C-A8C5-ECC9F3942E4B}">
                  <a14:imgProps xmlns:a14="http://schemas.microsoft.com/office/drawing/2010/main">
                    <a14:imgLayer r:embed="rId7">
                      <a14:imgEffect>
                        <a14:backgroundRemoval t="34901" b="89851" l="65727" r="90456">
                          <a14:foregroundMark x1="82646" y1="38119" x2="87636" y2="39356"/>
                        </a14:backgroundRemoval>
                      </a14:imgEffect>
                    </a14:imgLayer>
                  </a14:imgProps>
                </a:ext>
              </a:extLst>
            </a:blip>
            <a:srcRect l="62957" t="28979" r="7399" b="8408"/>
            <a:stretch/>
          </p:blipFill>
          <p:spPr>
            <a:xfrm>
              <a:off x="7314273" y="3810258"/>
              <a:ext cx="1056815" cy="1956118"/>
            </a:xfrm>
            <a:prstGeom prst="rect">
              <a:avLst/>
            </a:prstGeom>
          </p:spPr>
        </p:pic>
      </p:grpSp>
    </p:spTree>
    <p:extLst>
      <p:ext uri="{BB962C8B-B14F-4D97-AF65-F5344CB8AC3E}">
        <p14:creationId xmlns:p14="http://schemas.microsoft.com/office/powerpoint/2010/main" val="384803118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Grasps</a:t>
            </a:r>
            <a:endParaRPr lang="en-US" dirty="0"/>
          </a:p>
        </p:txBody>
      </p:sp>
      <p:sp>
        <p:nvSpPr>
          <p:cNvPr id="6" name="TextBox 5"/>
          <p:cNvSpPr txBox="1"/>
          <p:nvPr/>
        </p:nvSpPr>
        <p:spPr>
          <a:xfrm>
            <a:off x="3884538" y="6392813"/>
            <a:ext cx="5336140" cy="523220"/>
          </a:xfrm>
          <a:prstGeom prst="rect">
            <a:avLst/>
          </a:prstGeom>
          <a:noFill/>
        </p:spPr>
        <p:txBody>
          <a:bodyPr wrap="none" rtlCol="0">
            <a:spAutoFit/>
          </a:bodyPr>
          <a:lstStyle/>
          <a:p>
            <a:pPr algn="r"/>
            <a:r>
              <a:rPr lang="en-US" sz="1400" b="1" i="1" dirty="0" err="1" smtClean="0">
                <a:solidFill>
                  <a:schemeClr val="tx1">
                    <a:lumMod val="50000"/>
                    <a:lumOff val="50000"/>
                  </a:schemeClr>
                </a:solidFill>
                <a:latin typeface="Avenir Book"/>
                <a:cs typeface="Avenir Book"/>
              </a:rPr>
              <a:t>www.madry.pro</a:t>
            </a:r>
            <a:endParaRPr lang="en-US" sz="1400" b="1" dirty="0">
              <a:solidFill>
                <a:schemeClr val="tx1">
                  <a:lumMod val="50000"/>
                  <a:lumOff val="50000"/>
                </a:schemeClr>
              </a:solidFill>
              <a:latin typeface="Avenir Book"/>
              <a:cs typeface="Avenir Book"/>
            </a:endParaRPr>
          </a:p>
          <a:p>
            <a:pPr algn="r"/>
            <a:r>
              <a:rPr lang="en-US" sz="1400" b="1" i="1" dirty="0" smtClean="0">
                <a:solidFill>
                  <a:schemeClr val="tx1">
                    <a:lumMod val="50000"/>
                    <a:lumOff val="50000"/>
                  </a:schemeClr>
                </a:solidFill>
                <a:latin typeface="Avenir Book"/>
                <a:cs typeface="Avenir Book"/>
              </a:rPr>
              <a:t>León, Morales, Sancho-</a:t>
            </a:r>
            <a:r>
              <a:rPr lang="en-US" sz="1400" b="1" i="1" dirty="0" err="1" smtClean="0">
                <a:solidFill>
                  <a:schemeClr val="tx1">
                    <a:lumMod val="50000"/>
                    <a:lumOff val="50000"/>
                  </a:schemeClr>
                </a:solidFill>
                <a:latin typeface="Avenir Book"/>
                <a:cs typeface="Avenir Book"/>
              </a:rPr>
              <a:t>Bru</a:t>
            </a:r>
            <a:r>
              <a:rPr lang="en-US" sz="1400" b="1" i="1" dirty="0" smtClean="0">
                <a:solidFill>
                  <a:schemeClr val="tx1">
                    <a:lumMod val="50000"/>
                    <a:lumOff val="50000"/>
                  </a:schemeClr>
                </a:solidFill>
                <a:latin typeface="Avenir Book"/>
                <a:cs typeface="Avenir Book"/>
              </a:rPr>
              <a:t>. Robot Grasping Foundations. 2013</a:t>
            </a:r>
          </a:p>
        </p:txBody>
      </p:sp>
      <p:pic>
        <p:nvPicPr>
          <p:cNvPr id="9" name="Picture 8"/>
          <p:cNvPicPr>
            <a:picLocks noChangeAspect="1"/>
          </p:cNvPicPr>
          <p:nvPr/>
        </p:nvPicPr>
        <p:blipFill rotWithShape="1">
          <a:blip r:embed="rId2"/>
          <a:srcRect l="1398" t="20160" r="62175" b="4121"/>
          <a:stretch/>
        </p:blipFill>
        <p:spPr>
          <a:xfrm>
            <a:off x="6019800" y="2057400"/>
            <a:ext cx="2979411" cy="2286000"/>
          </a:xfrm>
          <a:prstGeom prst="rect">
            <a:avLst/>
          </a:prstGeom>
        </p:spPr>
      </p:pic>
      <p:sp>
        <p:nvSpPr>
          <p:cNvPr id="2" name="Content Placeholder 1"/>
          <p:cNvSpPr>
            <a:spLocks noGrp="1"/>
          </p:cNvSpPr>
          <p:nvPr>
            <p:ph idx="1"/>
          </p:nvPr>
        </p:nvSpPr>
        <p:spPr>
          <a:xfrm>
            <a:off x="381000" y="1608186"/>
            <a:ext cx="5486400" cy="4640214"/>
          </a:xfrm>
        </p:spPr>
        <p:txBody>
          <a:bodyPr>
            <a:normAutofit lnSpcReduction="10000"/>
          </a:bodyPr>
          <a:lstStyle/>
          <a:p>
            <a:pPr>
              <a:lnSpc>
                <a:spcPct val="80000"/>
              </a:lnSpc>
            </a:pPr>
            <a:r>
              <a:rPr lang="en-US" dirty="0" smtClean="0"/>
              <a:t>Grasps vary by:</a:t>
            </a:r>
          </a:p>
          <a:p>
            <a:pPr lvl="1">
              <a:lnSpc>
                <a:spcPct val="80000"/>
              </a:lnSpc>
            </a:pPr>
            <a:r>
              <a:rPr lang="en-US" dirty="0" smtClean="0"/>
              <a:t>Hand (gripper)</a:t>
            </a:r>
          </a:p>
          <a:p>
            <a:pPr lvl="1">
              <a:lnSpc>
                <a:spcPct val="80000"/>
              </a:lnSpc>
            </a:pPr>
            <a:r>
              <a:rPr lang="en-US" dirty="0" smtClean="0"/>
              <a:t>Object being grasped</a:t>
            </a:r>
          </a:p>
          <a:p>
            <a:pPr lvl="1">
              <a:lnSpc>
                <a:spcPct val="80000"/>
              </a:lnSpc>
            </a:pPr>
            <a:r>
              <a:rPr lang="en-US" dirty="0" smtClean="0"/>
              <a:t>Type of motion desired</a:t>
            </a:r>
          </a:p>
          <a:p>
            <a:pPr>
              <a:lnSpc>
                <a:spcPct val="80000"/>
              </a:lnSpc>
            </a:pPr>
            <a:r>
              <a:rPr lang="en-US" dirty="0"/>
              <a:t>For each hand or </a:t>
            </a:r>
            <a:r>
              <a:rPr lang="en-US" dirty="0" smtClean="0"/>
              <a:t/>
            </a:r>
            <a:br>
              <a:rPr lang="en-US" dirty="0" smtClean="0"/>
            </a:br>
            <a:r>
              <a:rPr lang="en-US" dirty="0" smtClean="0"/>
              <a:t>hand</a:t>
            </a:r>
            <a:r>
              <a:rPr lang="en-US" dirty="0"/>
              <a:t>/object pair:</a:t>
            </a:r>
          </a:p>
          <a:p>
            <a:pPr lvl="1">
              <a:lnSpc>
                <a:spcPct val="80000"/>
              </a:lnSpc>
            </a:pPr>
            <a:r>
              <a:rPr lang="en-US" dirty="0"/>
              <a:t>Where to grasp it</a:t>
            </a:r>
            <a:r>
              <a:rPr lang="en-US" dirty="0" smtClean="0"/>
              <a:t>?</a:t>
            </a:r>
          </a:p>
          <a:p>
            <a:pPr lvl="1">
              <a:lnSpc>
                <a:spcPct val="80000"/>
              </a:lnSpc>
            </a:pPr>
            <a:r>
              <a:rPr lang="en-US" dirty="0" smtClean="0"/>
              <a:t>How </a:t>
            </a:r>
            <a:r>
              <a:rPr lang="en-US" dirty="0"/>
              <a:t>hard?  </a:t>
            </a:r>
            <a:endParaRPr lang="en-US" dirty="0" smtClean="0"/>
          </a:p>
          <a:p>
            <a:pPr lvl="1">
              <a:lnSpc>
                <a:spcPct val="80000"/>
              </a:lnSpc>
            </a:pPr>
            <a:r>
              <a:rPr lang="en-US" dirty="0" smtClean="0"/>
              <a:t>Then </a:t>
            </a:r>
            <a:r>
              <a:rPr lang="en-US" dirty="0"/>
              <a:t>what?</a:t>
            </a:r>
          </a:p>
          <a:p>
            <a:pPr>
              <a:lnSpc>
                <a:spcPct val="80000"/>
              </a:lnSpc>
            </a:pPr>
            <a:r>
              <a:rPr lang="en-US" dirty="0" smtClean="0"/>
              <a:t>Additional constraints (e.g., don’t spill)</a:t>
            </a:r>
          </a:p>
        </p:txBody>
      </p:sp>
      <p:sp>
        <p:nvSpPr>
          <p:cNvPr id="12" name="TextBox 11"/>
          <p:cNvSpPr txBox="1"/>
          <p:nvPr/>
        </p:nvSpPr>
        <p:spPr>
          <a:xfrm>
            <a:off x="5867400" y="2286000"/>
            <a:ext cx="1150475" cy="400110"/>
          </a:xfrm>
          <a:prstGeom prst="rect">
            <a:avLst/>
          </a:prstGeom>
          <a:noFill/>
        </p:spPr>
        <p:txBody>
          <a:bodyPr wrap="none" rtlCol="0">
            <a:spAutoFit/>
          </a:bodyPr>
          <a:lstStyle/>
          <a:p>
            <a:r>
              <a:rPr lang="en-US" sz="2000" dirty="0" smtClean="0">
                <a:latin typeface="Cambria"/>
                <a:cs typeface="Cambria"/>
              </a:rPr>
              <a:t>Drinking</a:t>
            </a:r>
            <a:endParaRPr lang="en-US" sz="2000" dirty="0">
              <a:latin typeface="Cambria"/>
              <a:cs typeface="Cambria"/>
            </a:endParaRPr>
          </a:p>
        </p:txBody>
      </p:sp>
    </p:spTree>
    <p:extLst>
      <p:ext uri="{BB962C8B-B14F-4D97-AF65-F5344CB8AC3E}">
        <p14:creationId xmlns:p14="http://schemas.microsoft.com/office/powerpoint/2010/main" val="136502512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2800" dirty="0"/>
              <a:t>Implementation of a Gaussian process-based machine </a:t>
            </a:r>
            <a:r>
              <a:rPr lang="en-US" sz="2800" dirty="0" smtClean="0"/>
              <a:t>learning grasp predictor. </a:t>
            </a:r>
            <a:br>
              <a:rPr lang="en-US" sz="2800" dirty="0" smtClean="0"/>
            </a:br>
            <a:r>
              <a:rPr lang="en-US" sz="2400" dirty="0" err="1" smtClean="0"/>
              <a:t>Goins</a:t>
            </a:r>
            <a:r>
              <a:rPr lang="en-US" sz="2400" dirty="0"/>
              <a:t>, Carpenter, Wong, &amp; </a:t>
            </a:r>
            <a:r>
              <a:rPr lang="en-US" sz="2400" dirty="0" err="1"/>
              <a:t>Balasubramanian</a:t>
            </a:r>
            <a:r>
              <a:rPr lang="en-US" sz="2400" dirty="0"/>
              <a:t>, </a:t>
            </a:r>
            <a:r>
              <a:rPr lang="en-US" sz="2400" dirty="0" smtClean="0"/>
              <a:t>2015</a:t>
            </a:r>
            <a:endParaRPr lang="en-US" sz="2800" dirty="0"/>
          </a:p>
        </p:txBody>
      </p:sp>
      <p:sp>
        <p:nvSpPr>
          <p:cNvPr id="3" name="Content Placeholder 2"/>
          <p:cNvSpPr>
            <a:spLocks noGrp="1"/>
          </p:cNvSpPr>
          <p:nvPr>
            <p:ph idx="1"/>
          </p:nvPr>
        </p:nvSpPr>
        <p:spPr>
          <a:xfrm>
            <a:off x="838200" y="1447800"/>
            <a:ext cx="7467600" cy="5257800"/>
          </a:xfrm>
        </p:spPr>
        <p:txBody>
          <a:bodyPr>
            <a:normAutofit fontScale="70000" lnSpcReduction="20000"/>
          </a:bodyPr>
          <a:lstStyle/>
          <a:p>
            <a:pPr marL="0" indent="0">
              <a:buNone/>
            </a:pPr>
            <a:r>
              <a:rPr lang="en-US" dirty="0">
                <a:latin typeface="Times New Roman"/>
                <a:cs typeface="Times New Roman"/>
              </a:rPr>
              <a:t>With the goal of advancing the state of </a:t>
            </a:r>
            <a:r>
              <a:rPr lang="en-US" dirty="0" smtClean="0">
                <a:latin typeface="Times New Roman"/>
                <a:cs typeface="Times New Roman"/>
              </a:rPr>
              <a:t>automatic robotic </a:t>
            </a:r>
            <a:r>
              <a:rPr lang="en-US" dirty="0">
                <a:latin typeface="Times New Roman"/>
                <a:cs typeface="Times New Roman"/>
              </a:rPr>
              <a:t>grasping, we present a novel approach that </a:t>
            </a:r>
            <a:r>
              <a:rPr lang="en-US" dirty="0" smtClean="0">
                <a:latin typeface="Times New Roman"/>
                <a:cs typeface="Times New Roman"/>
              </a:rPr>
              <a:t>combines machine </a:t>
            </a:r>
            <a:r>
              <a:rPr lang="en-US" dirty="0">
                <a:latin typeface="Times New Roman"/>
                <a:cs typeface="Times New Roman"/>
              </a:rPr>
              <a:t>learning techniques and physical validation on </a:t>
            </a:r>
            <a:r>
              <a:rPr lang="en-US" dirty="0" smtClean="0">
                <a:latin typeface="Times New Roman"/>
                <a:cs typeface="Times New Roman"/>
              </a:rPr>
              <a:t>a robotic </a:t>
            </a:r>
            <a:r>
              <a:rPr lang="en-US" dirty="0">
                <a:latin typeface="Times New Roman"/>
                <a:cs typeface="Times New Roman"/>
              </a:rPr>
              <a:t>platform to develop a comprehensive grasp </a:t>
            </a:r>
            <a:r>
              <a:rPr lang="en-US" dirty="0" smtClean="0">
                <a:latin typeface="Times New Roman"/>
                <a:cs typeface="Times New Roman"/>
              </a:rPr>
              <a:t>predictor. After </a:t>
            </a:r>
            <a:r>
              <a:rPr lang="en-US" dirty="0">
                <a:latin typeface="Times New Roman"/>
                <a:cs typeface="Times New Roman"/>
              </a:rPr>
              <a:t>collecting a large grasp sample set (522 grasps), </a:t>
            </a:r>
            <a:r>
              <a:rPr lang="en-US" dirty="0" smtClean="0">
                <a:latin typeface="Times New Roman"/>
                <a:cs typeface="Times New Roman"/>
              </a:rPr>
              <a:t>we first </a:t>
            </a:r>
            <a:r>
              <a:rPr lang="en-US" dirty="0">
                <a:latin typeface="Times New Roman"/>
                <a:cs typeface="Times New Roman"/>
              </a:rPr>
              <a:t>conduct a statistical analysis of the predictive ability </a:t>
            </a:r>
            <a:r>
              <a:rPr lang="en-US" dirty="0" smtClean="0">
                <a:latin typeface="Times New Roman"/>
                <a:cs typeface="Times New Roman"/>
              </a:rPr>
              <a:t>of grasp </a:t>
            </a:r>
            <a:r>
              <a:rPr lang="en-US" dirty="0">
                <a:latin typeface="Times New Roman"/>
                <a:cs typeface="Times New Roman"/>
              </a:rPr>
              <a:t>quality metrics that are commonly used in the </a:t>
            </a:r>
            <a:r>
              <a:rPr lang="en-US" dirty="0" smtClean="0">
                <a:latin typeface="Times New Roman"/>
                <a:cs typeface="Times New Roman"/>
              </a:rPr>
              <a:t>robotics literature</a:t>
            </a:r>
            <a:r>
              <a:rPr lang="en-US" dirty="0">
                <a:latin typeface="Times New Roman"/>
                <a:cs typeface="Times New Roman"/>
              </a:rPr>
              <a:t>. We then apply principal component </a:t>
            </a:r>
            <a:r>
              <a:rPr lang="en-US" dirty="0" smtClean="0">
                <a:latin typeface="Times New Roman"/>
                <a:cs typeface="Times New Roman"/>
              </a:rPr>
              <a:t>analysis and </a:t>
            </a:r>
            <a:r>
              <a:rPr lang="en-US" dirty="0">
                <a:latin typeface="Times New Roman"/>
                <a:cs typeface="Times New Roman"/>
              </a:rPr>
              <a:t>Gaussian process (GP) algorithms on the grasp </a:t>
            </a:r>
            <a:r>
              <a:rPr lang="en-US" dirty="0" smtClean="0">
                <a:latin typeface="Times New Roman"/>
                <a:cs typeface="Times New Roman"/>
              </a:rPr>
              <a:t>metrics that </a:t>
            </a:r>
            <a:r>
              <a:rPr lang="en-US" dirty="0">
                <a:latin typeface="Times New Roman"/>
                <a:cs typeface="Times New Roman"/>
              </a:rPr>
              <a:t>are discriminative to build a classifier, validate its performance</a:t>
            </a:r>
            <a:r>
              <a:rPr lang="en-US" dirty="0" smtClean="0">
                <a:latin typeface="Times New Roman"/>
                <a:cs typeface="Times New Roman"/>
              </a:rPr>
              <a:t>, and </a:t>
            </a:r>
            <a:r>
              <a:rPr lang="en-US" dirty="0">
                <a:latin typeface="Times New Roman"/>
                <a:cs typeface="Times New Roman"/>
              </a:rPr>
              <a:t>compare the results to existing grasp </a:t>
            </a:r>
            <a:r>
              <a:rPr lang="en-US" dirty="0" smtClean="0">
                <a:latin typeface="Times New Roman"/>
                <a:cs typeface="Times New Roman"/>
              </a:rPr>
              <a:t>planners. The </a:t>
            </a:r>
            <a:r>
              <a:rPr lang="en-US" dirty="0">
                <a:latin typeface="Times New Roman"/>
                <a:cs typeface="Times New Roman"/>
              </a:rPr>
              <a:t>key findings are as follows: (</a:t>
            </a:r>
            <a:r>
              <a:rPr lang="en-US" dirty="0" err="1">
                <a:latin typeface="Times New Roman"/>
                <a:cs typeface="Times New Roman"/>
              </a:rPr>
              <a:t>i</a:t>
            </a:r>
            <a:r>
              <a:rPr lang="en-US" dirty="0">
                <a:latin typeface="Times New Roman"/>
                <a:cs typeface="Times New Roman"/>
              </a:rPr>
              <a:t>) several of the </a:t>
            </a:r>
            <a:r>
              <a:rPr lang="en-US" dirty="0" smtClean="0">
                <a:latin typeface="Times New Roman"/>
                <a:cs typeface="Times New Roman"/>
              </a:rPr>
              <a:t>existing grasp </a:t>
            </a:r>
            <a:r>
              <a:rPr lang="en-US" dirty="0">
                <a:latin typeface="Times New Roman"/>
                <a:cs typeface="Times New Roman"/>
              </a:rPr>
              <a:t>metrics are weak predictors of grasp quality </a:t>
            </a:r>
            <a:r>
              <a:rPr lang="en-US" dirty="0" smtClean="0">
                <a:latin typeface="Times New Roman"/>
                <a:cs typeface="Times New Roman"/>
              </a:rPr>
              <a:t>when implemented </a:t>
            </a:r>
            <a:r>
              <a:rPr lang="en-US" dirty="0">
                <a:latin typeface="Times New Roman"/>
                <a:cs typeface="Times New Roman"/>
              </a:rPr>
              <a:t>on a robotic platform; (ii) the GP-based </a:t>
            </a:r>
            <a:r>
              <a:rPr lang="en-US" dirty="0" smtClean="0">
                <a:latin typeface="Times New Roman"/>
                <a:cs typeface="Times New Roman"/>
              </a:rPr>
              <a:t>classifier significantly </a:t>
            </a:r>
            <a:r>
              <a:rPr lang="en-US" dirty="0">
                <a:latin typeface="Times New Roman"/>
                <a:cs typeface="Times New Roman"/>
              </a:rPr>
              <a:t>improves grasp prediction by </a:t>
            </a:r>
            <a:r>
              <a:rPr lang="en-US" dirty="0" smtClean="0">
                <a:latin typeface="Times New Roman"/>
                <a:cs typeface="Times New Roman"/>
              </a:rPr>
              <a:t>combining multiple </a:t>
            </a:r>
            <a:r>
              <a:rPr lang="en-US" dirty="0">
                <a:latin typeface="Times New Roman"/>
                <a:cs typeface="Times New Roman"/>
              </a:rPr>
              <a:t>grasp metrics to increase true positive </a:t>
            </a:r>
            <a:r>
              <a:rPr lang="en-US" dirty="0" smtClean="0">
                <a:latin typeface="Times New Roman"/>
                <a:cs typeface="Times New Roman"/>
              </a:rPr>
              <a:t>classification at </a:t>
            </a:r>
            <a:r>
              <a:rPr lang="en-US" dirty="0">
                <a:latin typeface="Times New Roman"/>
                <a:cs typeface="Times New Roman"/>
              </a:rPr>
              <a:t>low false positive rates; (iii) The GP classifier can be </a:t>
            </a:r>
            <a:r>
              <a:rPr lang="en-US" dirty="0" smtClean="0">
                <a:latin typeface="Times New Roman"/>
                <a:cs typeface="Times New Roman"/>
              </a:rPr>
              <a:t>used generate </a:t>
            </a:r>
            <a:r>
              <a:rPr lang="en-US" dirty="0">
                <a:latin typeface="Times New Roman"/>
                <a:cs typeface="Times New Roman"/>
              </a:rPr>
              <a:t>new grasps to improve bad grasp samples by </a:t>
            </a:r>
            <a:r>
              <a:rPr lang="en-US" dirty="0" smtClean="0">
                <a:latin typeface="Times New Roman"/>
                <a:cs typeface="Times New Roman"/>
              </a:rPr>
              <a:t>performing a </a:t>
            </a:r>
            <a:r>
              <a:rPr lang="en-US" dirty="0">
                <a:latin typeface="Times New Roman"/>
                <a:cs typeface="Times New Roman"/>
              </a:rPr>
              <a:t>local search to find neighboring grasps which </a:t>
            </a:r>
            <a:r>
              <a:rPr lang="en-US" dirty="0" smtClean="0">
                <a:latin typeface="Times New Roman"/>
                <a:cs typeface="Times New Roman"/>
              </a:rPr>
              <a:t>have improved </a:t>
            </a:r>
            <a:r>
              <a:rPr lang="en-US" dirty="0">
                <a:latin typeface="Times New Roman"/>
                <a:cs typeface="Times New Roman"/>
              </a:rPr>
              <a:t>contact points and higher success rate.</a:t>
            </a:r>
          </a:p>
        </p:txBody>
      </p:sp>
    </p:spTree>
    <p:extLst>
      <p:ext uri="{BB962C8B-B14F-4D97-AF65-F5344CB8AC3E}">
        <p14:creationId xmlns:p14="http://schemas.microsoft.com/office/powerpoint/2010/main" val="412628573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Grasps </a:t>
            </a:r>
            <a:r>
              <a:rPr lang="en-US" dirty="0"/>
              <a:t>are not </a:t>
            </a:r>
            <a:r>
              <a:rPr lang="en-US" dirty="0" smtClean="0"/>
              <a:t>obvious (easy to calculate)</a:t>
            </a:r>
          </a:p>
          <a:p>
            <a:pPr lvl="1"/>
            <a:r>
              <a:rPr lang="en-US" dirty="0" smtClean="0"/>
              <a:t>Any given object has arbitrary contact points</a:t>
            </a:r>
          </a:p>
          <a:p>
            <a:pPr lvl="1"/>
            <a:r>
              <a:rPr lang="en-US" dirty="0" smtClean="0"/>
              <a:t>Hand has geometry constraints, etc.</a:t>
            </a:r>
          </a:p>
          <a:p>
            <a:r>
              <a:rPr lang="en-US" dirty="0" smtClean="0"/>
              <a:t>Synthesized trial-and-error</a:t>
            </a:r>
            <a:endParaRPr lang="en-US" dirty="0"/>
          </a:p>
          <a:p>
            <a:pPr lvl="1"/>
            <a:r>
              <a:rPr lang="en-US" dirty="0"/>
              <a:t>For </a:t>
            </a:r>
            <a:r>
              <a:rPr lang="en-US" dirty="0" smtClean="0"/>
              <a:t>a hand/object pair:</a:t>
            </a:r>
          </a:p>
          <a:p>
            <a:pPr lvl="1"/>
            <a:r>
              <a:rPr lang="en-US" dirty="0"/>
              <a:t>Different grasp types </a:t>
            </a:r>
            <a:r>
              <a:rPr lang="en-US" dirty="0" smtClean="0"/>
              <a:t>planned </a:t>
            </a:r>
            <a:r>
              <a:rPr lang="en-US" dirty="0"/>
              <a:t>and </a:t>
            </a:r>
            <a:r>
              <a:rPr lang="en-US" dirty="0" smtClean="0"/>
              <a:t>analyzed</a:t>
            </a:r>
          </a:p>
          <a:p>
            <a:pPr lvl="2"/>
            <a:endParaRPr lang="en-US" dirty="0" smtClean="0"/>
          </a:p>
          <a:p>
            <a:pPr lvl="2"/>
            <a:endParaRPr lang="en-US" dirty="0"/>
          </a:p>
          <a:p>
            <a:pPr lvl="1"/>
            <a:endParaRPr lang="en-US" dirty="0" smtClean="0"/>
          </a:p>
          <a:p>
            <a:pPr lvl="1"/>
            <a:endParaRPr lang="en-US" dirty="0"/>
          </a:p>
          <a:p>
            <a:r>
              <a:rPr lang="en-US" dirty="0" smtClean="0"/>
              <a:t>Real trial and error</a:t>
            </a:r>
          </a:p>
        </p:txBody>
      </p:sp>
      <p:sp>
        <p:nvSpPr>
          <p:cNvPr id="3" name="Title 2"/>
          <p:cNvSpPr>
            <a:spLocks noGrp="1"/>
          </p:cNvSpPr>
          <p:nvPr>
            <p:ph type="title"/>
          </p:nvPr>
        </p:nvSpPr>
        <p:spPr/>
        <p:txBody>
          <a:bodyPr/>
          <a:lstStyle/>
          <a:p>
            <a:r>
              <a:rPr lang="en-US" dirty="0" smtClean="0"/>
              <a:t>The Grasping Problem</a:t>
            </a:r>
            <a:endParaRPr lang="en-US" dirty="0"/>
          </a:p>
        </p:txBody>
      </p:sp>
      <p:sp>
        <p:nvSpPr>
          <p:cNvPr id="5" name="TextBox 4"/>
          <p:cNvSpPr txBox="1"/>
          <p:nvPr/>
        </p:nvSpPr>
        <p:spPr>
          <a:xfrm>
            <a:off x="4543728" y="6216452"/>
            <a:ext cx="4667483" cy="646331"/>
          </a:xfrm>
          <a:prstGeom prst="rect">
            <a:avLst/>
          </a:prstGeom>
          <a:noFill/>
        </p:spPr>
        <p:txBody>
          <a:bodyPr wrap="none" rtlCol="0">
            <a:spAutoFit/>
          </a:bodyPr>
          <a:lstStyle/>
          <a:p>
            <a:pPr algn="r"/>
            <a:r>
              <a:rPr lang="en-US" sz="1200" b="1" i="1" dirty="0" smtClean="0">
                <a:solidFill>
                  <a:schemeClr val="tx1">
                    <a:lumMod val="50000"/>
                    <a:lumOff val="50000"/>
                  </a:schemeClr>
                </a:solidFill>
                <a:latin typeface="Avenir Book"/>
                <a:cs typeface="Avenir Book"/>
              </a:rPr>
              <a:t>www.cs.columbia.edu</a:t>
            </a:r>
            <a:r>
              <a:rPr lang="en-US" sz="1200" b="1" i="1" dirty="0">
                <a:solidFill>
                  <a:schemeClr val="tx1">
                    <a:lumMod val="50000"/>
                    <a:lumOff val="50000"/>
                  </a:schemeClr>
                </a:solidFill>
                <a:latin typeface="Avenir Book"/>
                <a:cs typeface="Avenir Book"/>
              </a:rPr>
              <a:t>/~cmatei/</a:t>
            </a:r>
            <a:r>
              <a:rPr lang="en-US" sz="1200" b="1" i="1" dirty="0" err="1">
                <a:solidFill>
                  <a:schemeClr val="tx1">
                    <a:lumMod val="50000"/>
                    <a:lumOff val="50000"/>
                  </a:schemeClr>
                </a:solidFill>
                <a:latin typeface="Avenir Book"/>
                <a:cs typeface="Avenir Book"/>
              </a:rPr>
              <a:t>graspit</a:t>
            </a:r>
            <a:r>
              <a:rPr lang="en-US" sz="1200" b="1" i="1" dirty="0" smtClean="0">
                <a:solidFill>
                  <a:schemeClr val="tx1">
                    <a:lumMod val="50000"/>
                    <a:lumOff val="50000"/>
                  </a:schemeClr>
                </a:solidFill>
                <a:latin typeface="Avenir Book"/>
                <a:cs typeface="Avenir Book"/>
              </a:rPr>
              <a:t>/</a:t>
            </a:r>
          </a:p>
          <a:p>
            <a:pPr algn="r"/>
            <a:r>
              <a:rPr lang="en-US" sz="1200" b="1" i="1" dirty="0" smtClean="0">
                <a:solidFill>
                  <a:schemeClr val="tx1">
                    <a:lumMod val="50000"/>
                    <a:lumOff val="50000"/>
                  </a:schemeClr>
                </a:solidFill>
                <a:latin typeface="Avenir Book"/>
                <a:cs typeface="Avenir Book"/>
              </a:rPr>
              <a:t>www.programmingvision.com</a:t>
            </a:r>
            <a:r>
              <a:rPr lang="en-US" sz="1200" b="1" i="1" dirty="0">
                <a:solidFill>
                  <a:schemeClr val="tx1">
                    <a:lumMod val="50000"/>
                    <a:lumOff val="50000"/>
                  </a:schemeClr>
                </a:solidFill>
                <a:latin typeface="Avenir Book"/>
                <a:cs typeface="Avenir Book"/>
              </a:rPr>
              <a:t>/</a:t>
            </a:r>
            <a:r>
              <a:rPr lang="en-US" sz="1200" b="1" i="1" dirty="0" smtClean="0">
                <a:solidFill>
                  <a:schemeClr val="tx1">
                    <a:lumMod val="50000"/>
                    <a:lumOff val="50000"/>
                  </a:schemeClr>
                </a:solidFill>
                <a:latin typeface="Avenir Book"/>
                <a:cs typeface="Avenir Book"/>
              </a:rPr>
              <a:t>research.html</a:t>
            </a:r>
          </a:p>
          <a:p>
            <a:pPr algn="r"/>
            <a:r>
              <a:rPr lang="en-US" sz="1200" b="1" i="1" dirty="0" err="1" smtClean="0">
                <a:solidFill>
                  <a:schemeClr val="tx1">
                    <a:lumMod val="50000"/>
                    <a:lumOff val="50000"/>
                  </a:schemeClr>
                </a:solidFill>
                <a:latin typeface="Avenir Book"/>
                <a:cs typeface="Avenir Book"/>
              </a:rPr>
              <a:t>www.cc.gatech.edu</a:t>
            </a:r>
            <a:r>
              <a:rPr lang="en-US" sz="1200" b="1" i="1" dirty="0">
                <a:solidFill>
                  <a:schemeClr val="tx1">
                    <a:lumMod val="50000"/>
                    <a:lumOff val="50000"/>
                  </a:schemeClr>
                </a:solidFill>
                <a:latin typeface="Avenir Book"/>
                <a:cs typeface="Avenir Book"/>
              </a:rPr>
              <a:t>/</a:t>
            </a:r>
            <a:r>
              <a:rPr lang="en-US" sz="1200" b="1" i="1" dirty="0" err="1">
                <a:solidFill>
                  <a:schemeClr val="tx1">
                    <a:lumMod val="50000"/>
                    <a:lumOff val="50000"/>
                  </a:schemeClr>
                </a:solidFill>
                <a:latin typeface="Avenir Book"/>
                <a:cs typeface="Avenir Book"/>
              </a:rPr>
              <a:t>gvu</a:t>
            </a:r>
            <a:r>
              <a:rPr lang="en-US" sz="1200" b="1" i="1" dirty="0">
                <a:solidFill>
                  <a:schemeClr val="tx1">
                    <a:lumMod val="50000"/>
                    <a:lumOff val="50000"/>
                  </a:schemeClr>
                </a:solidFill>
                <a:latin typeface="Avenir Book"/>
                <a:cs typeface="Avenir Book"/>
              </a:rPr>
              <a:t>/people/faculty/</a:t>
            </a:r>
            <a:r>
              <a:rPr lang="en-US" sz="1200" b="1" i="1" dirty="0" err="1">
                <a:solidFill>
                  <a:schemeClr val="tx1">
                    <a:lumMod val="50000"/>
                    <a:lumOff val="50000"/>
                  </a:schemeClr>
                </a:solidFill>
                <a:latin typeface="Avenir Book"/>
                <a:cs typeface="Avenir Book"/>
              </a:rPr>
              <a:t>nancy.pollard</a:t>
            </a:r>
            <a:r>
              <a:rPr lang="en-US" sz="1200" b="1" i="1" dirty="0">
                <a:solidFill>
                  <a:schemeClr val="tx1">
                    <a:lumMod val="50000"/>
                    <a:lumOff val="50000"/>
                  </a:schemeClr>
                </a:solidFill>
                <a:latin typeface="Avenir Book"/>
                <a:cs typeface="Avenir Book"/>
              </a:rPr>
              <a:t>/</a:t>
            </a:r>
            <a:r>
              <a:rPr lang="en-US" sz="1200" b="1" i="1" dirty="0" err="1" smtClean="0">
                <a:solidFill>
                  <a:schemeClr val="tx1">
                    <a:lumMod val="50000"/>
                    <a:lumOff val="50000"/>
                  </a:schemeClr>
                </a:solidFill>
                <a:latin typeface="Avenir Book"/>
                <a:cs typeface="Avenir Book"/>
              </a:rPr>
              <a:t>grasp.html</a:t>
            </a:r>
            <a:endParaRPr lang="en-US" sz="1200" b="1" i="1" dirty="0">
              <a:solidFill>
                <a:schemeClr val="tx1">
                  <a:lumMod val="50000"/>
                  <a:lumOff val="50000"/>
                </a:schemeClr>
              </a:solidFill>
              <a:latin typeface="Avenir Book"/>
              <a:cs typeface="Avenir Book"/>
            </a:endParaRPr>
          </a:p>
        </p:txBody>
      </p:sp>
      <p:pic>
        <p:nvPicPr>
          <p:cNvPr id="7" name="Picture 6"/>
          <p:cNvPicPr>
            <a:picLocks noChangeAspect="1"/>
          </p:cNvPicPr>
          <p:nvPr/>
        </p:nvPicPr>
        <p:blipFill>
          <a:blip r:embed="rId2"/>
          <a:stretch>
            <a:fillRect/>
          </a:stretch>
        </p:blipFill>
        <p:spPr>
          <a:xfrm>
            <a:off x="1066800" y="4191000"/>
            <a:ext cx="4150362" cy="1299998"/>
          </a:xfrm>
          <a:prstGeom prst="rect">
            <a:avLst/>
          </a:prstGeom>
        </p:spPr>
      </p:pic>
      <p:pic>
        <p:nvPicPr>
          <p:cNvPr id="13" name="Picture 12"/>
          <p:cNvPicPr>
            <a:picLocks noChangeAspect="1"/>
          </p:cNvPicPr>
          <p:nvPr/>
        </p:nvPicPr>
        <p:blipFill rotWithShape="1">
          <a:blip r:embed="rId3"/>
          <a:srcRect l="36874" t="3661" r="6483" b="4557"/>
          <a:stretch/>
        </p:blipFill>
        <p:spPr>
          <a:xfrm>
            <a:off x="7022096" y="1347639"/>
            <a:ext cx="1893303" cy="2538562"/>
          </a:xfrm>
          <a:prstGeom prst="rect">
            <a:avLst/>
          </a:prstGeom>
        </p:spPr>
      </p:pic>
      <p:pic>
        <p:nvPicPr>
          <p:cNvPr id="14" name="Picture 13"/>
          <p:cNvPicPr>
            <a:picLocks noChangeAspect="1"/>
          </p:cNvPicPr>
          <p:nvPr/>
        </p:nvPicPr>
        <p:blipFill rotWithShape="1">
          <a:blip r:embed="rId4"/>
          <a:srcRect b="13001"/>
          <a:stretch/>
        </p:blipFill>
        <p:spPr>
          <a:xfrm>
            <a:off x="6019800" y="4419600"/>
            <a:ext cx="2768268" cy="1676399"/>
          </a:xfrm>
          <a:prstGeom prst="rect">
            <a:avLst/>
          </a:prstGeom>
        </p:spPr>
      </p:pic>
    </p:spTree>
    <p:extLst>
      <p:ext uri="{BB962C8B-B14F-4D97-AF65-F5344CB8AC3E}">
        <p14:creationId xmlns:p14="http://schemas.microsoft.com/office/powerpoint/2010/main" val="214902282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1" y="1600200"/>
            <a:ext cx="5257799" cy="4343400"/>
          </a:xfrm>
        </p:spPr>
        <p:txBody>
          <a:bodyPr>
            <a:normAutofit fontScale="77500" lnSpcReduction="20000"/>
          </a:bodyPr>
          <a:lstStyle/>
          <a:p>
            <a:r>
              <a:rPr lang="en-US" b="1" dirty="0"/>
              <a:t>Grasp </a:t>
            </a:r>
            <a:r>
              <a:rPr lang="en-US" b="1" dirty="0" smtClean="0"/>
              <a:t>synthesis:</a:t>
            </a:r>
            <a:r>
              <a:rPr lang="en-US" dirty="0"/>
              <a:t> </a:t>
            </a:r>
            <a:r>
              <a:rPr lang="en-US" dirty="0" smtClean="0"/>
              <a:t>Find suitable set </a:t>
            </a:r>
            <a:r>
              <a:rPr lang="en-US" dirty="0"/>
              <a:t>of </a:t>
            </a:r>
            <a:r>
              <a:rPr lang="en-US" dirty="0" smtClean="0"/>
              <a:t>contacts, given</a:t>
            </a:r>
          </a:p>
          <a:p>
            <a:pPr lvl="1"/>
            <a:r>
              <a:rPr lang="en-US" dirty="0" smtClean="0"/>
              <a:t>Object model</a:t>
            </a:r>
          </a:p>
          <a:p>
            <a:pPr lvl="1"/>
            <a:r>
              <a:rPr lang="en-US" dirty="0"/>
              <a:t>C</a:t>
            </a:r>
            <a:r>
              <a:rPr lang="en-US" dirty="0" smtClean="0"/>
              <a:t>onstraints </a:t>
            </a:r>
            <a:r>
              <a:rPr lang="en-US" dirty="0"/>
              <a:t>on </a:t>
            </a:r>
            <a:r>
              <a:rPr lang="en-US" dirty="0" smtClean="0"/>
              <a:t>allowable contacts</a:t>
            </a:r>
            <a:endParaRPr lang="en-US" dirty="0"/>
          </a:p>
          <a:p>
            <a:r>
              <a:rPr lang="en-US" b="1" dirty="0" smtClean="0"/>
              <a:t>Grasp points </a:t>
            </a:r>
            <a:r>
              <a:rPr lang="en-US" dirty="0" smtClean="0"/>
              <a:t>are determined</a:t>
            </a:r>
            <a:endParaRPr lang="en-US" dirty="0"/>
          </a:p>
          <a:p>
            <a:pPr lvl="1"/>
            <a:r>
              <a:rPr lang="en-US" dirty="0" smtClean="0"/>
              <a:t>Mostly assume </a:t>
            </a:r>
            <a:r>
              <a:rPr lang="en-US" dirty="0"/>
              <a:t>point </a:t>
            </a:r>
            <a:r>
              <a:rPr lang="en-US" b="1" dirty="0" smtClean="0"/>
              <a:t>contacts</a:t>
            </a:r>
            <a:endParaRPr lang="en-US" b="1" dirty="0"/>
          </a:p>
          <a:p>
            <a:pPr lvl="1"/>
            <a:r>
              <a:rPr lang="en-US" dirty="0" smtClean="0"/>
              <a:t>Larger </a:t>
            </a:r>
            <a:r>
              <a:rPr lang="en-US" dirty="0"/>
              <a:t>areas </a:t>
            </a:r>
            <a:r>
              <a:rPr lang="en-US" dirty="0" smtClean="0"/>
              <a:t>usually discretized</a:t>
            </a:r>
          </a:p>
          <a:p>
            <a:pPr lvl="1"/>
            <a:r>
              <a:rPr lang="en-US" b="1" dirty="0" smtClean="0"/>
              <a:t>Contact </a:t>
            </a:r>
            <a:r>
              <a:rPr lang="en-US" b="1" dirty="0"/>
              <a:t>model </a:t>
            </a:r>
            <a:r>
              <a:rPr lang="en-US" dirty="0" smtClean="0"/>
              <a:t>defines the force </a:t>
            </a:r>
            <a:r>
              <a:rPr lang="en-US" dirty="0"/>
              <a:t>the </a:t>
            </a:r>
            <a:r>
              <a:rPr lang="en-US" dirty="0" smtClean="0"/>
              <a:t>manipulator exerts on </a:t>
            </a:r>
            <a:r>
              <a:rPr lang="en-US" dirty="0"/>
              <a:t>contact </a:t>
            </a:r>
            <a:r>
              <a:rPr lang="en-US" dirty="0" smtClean="0"/>
              <a:t>areas</a:t>
            </a:r>
          </a:p>
          <a:p>
            <a:r>
              <a:rPr lang="en-US" b="1" dirty="0" smtClean="0"/>
              <a:t>Grasp analysis</a:t>
            </a:r>
          </a:p>
          <a:p>
            <a:pPr lvl="1"/>
            <a:r>
              <a:rPr lang="en-US" dirty="0" smtClean="0"/>
              <a:t>Is that grasp stable?</a:t>
            </a:r>
            <a:endParaRPr lang="en-US" dirty="0"/>
          </a:p>
        </p:txBody>
      </p:sp>
      <p:sp>
        <p:nvSpPr>
          <p:cNvPr id="3" name="Title 2"/>
          <p:cNvSpPr>
            <a:spLocks noGrp="1"/>
          </p:cNvSpPr>
          <p:nvPr>
            <p:ph type="title"/>
          </p:nvPr>
        </p:nvSpPr>
        <p:spPr/>
        <p:txBody>
          <a:bodyPr/>
          <a:lstStyle/>
          <a:p>
            <a:r>
              <a:rPr lang="en-US" dirty="0" smtClean="0"/>
              <a:t>Grasp Planning</a:t>
            </a:r>
            <a:endParaRPr lang="en-US" dirty="0"/>
          </a:p>
        </p:txBody>
      </p:sp>
      <p:sp>
        <p:nvSpPr>
          <p:cNvPr id="5" name="TextBox 4"/>
          <p:cNvSpPr txBox="1"/>
          <p:nvPr/>
        </p:nvSpPr>
        <p:spPr>
          <a:xfrm>
            <a:off x="2555712" y="6392813"/>
            <a:ext cx="6680942" cy="738664"/>
          </a:xfrm>
          <a:prstGeom prst="rect">
            <a:avLst/>
          </a:prstGeom>
          <a:noFill/>
        </p:spPr>
        <p:txBody>
          <a:bodyPr wrap="none" rtlCol="0">
            <a:spAutoFit/>
          </a:bodyPr>
          <a:lstStyle/>
          <a:p>
            <a:pPr algn="r"/>
            <a:r>
              <a:rPr lang="en-US" sz="1400" b="1" i="1" dirty="0" smtClean="0">
                <a:solidFill>
                  <a:schemeClr val="tx1">
                    <a:lumMod val="50000"/>
                    <a:lumOff val="50000"/>
                  </a:schemeClr>
                </a:solidFill>
                <a:latin typeface="Avenir Book"/>
                <a:cs typeface="Avenir Book"/>
              </a:rPr>
              <a:t>León, Morales, Sancho-</a:t>
            </a:r>
            <a:r>
              <a:rPr lang="en-US" sz="1400" b="1" i="1" dirty="0" err="1" smtClean="0">
                <a:solidFill>
                  <a:schemeClr val="tx1">
                    <a:lumMod val="50000"/>
                    <a:lumOff val="50000"/>
                  </a:schemeClr>
                </a:solidFill>
                <a:latin typeface="Avenir Book"/>
                <a:cs typeface="Avenir Book"/>
              </a:rPr>
              <a:t>Bru</a:t>
            </a:r>
            <a:r>
              <a:rPr lang="en-US" sz="1400" b="1" i="1" dirty="0" smtClean="0">
                <a:solidFill>
                  <a:schemeClr val="tx1">
                    <a:lumMod val="50000"/>
                    <a:lumOff val="50000"/>
                  </a:schemeClr>
                </a:solidFill>
                <a:latin typeface="Avenir Book"/>
                <a:cs typeface="Avenir Book"/>
              </a:rPr>
              <a:t>. Robot Grasping Foundations. 2013.</a:t>
            </a:r>
          </a:p>
          <a:p>
            <a:pPr algn="r"/>
            <a:r>
              <a:rPr lang="en-US" sz="1400" b="1" i="1" dirty="0" err="1" smtClean="0">
                <a:solidFill>
                  <a:schemeClr val="tx1">
                    <a:lumMod val="50000"/>
                    <a:lumOff val="50000"/>
                  </a:schemeClr>
                </a:solidFill>
                <a:latin typeface="Avenir Book"/>
                <a:cs typeface="Avenir Book"/>
              </a:rPr>
              <a:t>www.intechopen.com</a:t>
            </a:r>
            <a:r>
              <a:rPr lang="en-US" sz="1400" b="1" i="1" dirty="0">
                <a:solidFill>
                  <a:schemeClr val="tx1">
                    <a:lumMod val="50000"/>
                    <a:lumOff val="50000"/>
                  </a:schemeClr>
                </a:solidFill>
                <a:latin typeface="Avenir Book"/>
                <a:cs typeface="Avenir Book"/>
              </a:rPr>
              <a:t>/books/robot-arms/robotic-grasping-of-unknown-</a:t>
            </a:r>
            <a:r>
              <a:rPr lang="en-US" sz="1400" b="1" i="1" dirty="0" smtClean="0">
                <a:solidFill>
                  <a:schemeClr val="tx1">
                    <a:lumMod val="50000"/>
                    <a:lumOff val="50000"/>
                  </a:schemeClr>
                </a:solidFill>
                <a:latin typeface="Avenir Book"/>
                <a:cs typeface="Avenir Book"/>
              </a:rPr>
              <a:t>objects1</a:t>
            </a:r>
          </a:p>
          <a:p>
            <a:pPr algn="r"/>
            <a:endParaRPr lang="en-US" sz="1400" b="1" i="1" dirty="0" smtClean="0">
              <a:solidFill>
                <a:schemeClr val="tx1">
                  <a:lumMod val="50000"/>
                  <a:lumOff val="50000"/>
                </a:schemeClr>
              </a:solidFill>
              <a:latin typeface="Avenir Book"/>
              <a:cs typeface="Avenir Book"/>
            </a:endParaRPr>
          </a:p>
        </p:txBody>
      </p:sp>
      <p:pic>
        <p:nvPicPr>
          <p:cNvPr id="7" name="Picture 6"/>
          <p:cNvPicPr>
            <a:picLocks noChangeAspect="1"/>
          </p:cNvPicPr>
          <p:nvPr/>
        </p:nvPicPr>
        <p:blipFill>
          <a:blip r:embed="rId2"/>
          <a:stretch>
            <a:fillRect/>
          </a:stretch>
        </p:blipFill>
        <p:spPr>
          <a:xfrm>
            <a:off x="6019800" y="2897720"/>
            <a:ext cx="2717242" cy="1498600"/>
          </a:xfrm>
          <a:prstGeom prst="rect">
            <a:avLst/>
          </a:prstGeom>
        </p:spPr>
      </p:pic>
      <p:pic>
        <p:nvPicPr>
          <p:cNvPr id="4" name="Picture 3"/>
          <p:cNvPicPr>
            <a:picLocks noChangeAspect="1"/>
          </p:cNvPicPr>
          <p:nvPr/>
        </p:nvPicPr>
        <p:blipFill rotWithShape="1">
          <a:blip r:embed="rId3"/>
          <a:srcRect t="15889"/>
          <a:stretch/>
        </p:blipFill>
        <p:spPr>
          <a:xfrm>
            <a:off x="5719976" y="1371600"/>
            <a:ext cx="3220824" cy="1602319"/>
          </a:xfrm>
          <a:prstGeom prst="rect">
            <a:avLst/>
          </a:prstGeom>
        </p:spPr>
      </p:pic>
      <p:pic>
        <p:nvPicPr>
          <p:cNvPr id="8" name="Picture 7"/>
          <p:cNvPicPr>
            <a:picLocks noChangeAspect="1"/>
          </p:cNvPicPr>
          <p:nvPr/>
        </p:nvPicPr>
        <p:blipFill>
          <a:blip r:embed="rId4"/>
          <a:stretch>
            <a:fillRect/>
          </a:stretch>
        </p:blipFill>
        <p:spPr>
          <a:xfrm>
            <a:off x="5715000" y="4495800"/>
            <a:ext cx="2992882" cy="1884686"/>
          </a:xfrm>
          <a:prstGeom prst="rect">
            <a:avLst/>
          </a:prstGeom>
        </p:spPr>
      </p:pic>
    </p:spTree>
    <p:extLst>
      <p:ext uri="{BB962C8B-B14F-4D97-AF65-F5344CB8AC3E}">
        <p14:creationId xmlns:p14="http://schemas.microsoft.com/office/powerpoint/2010/main" val="70935260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1" y="1600200"/>
            <a:ext cx="8305799" cy="2286000"/>
          </a:xfrm>
        </p:spPr>
        <p:txBody>
          <a:bodyPr>
            <a:normAutofit fontScale="55000" lnSpcReduction="20000"/>
          </a:bodyPr>
          <a:lstStyle/>
          <a:p>
            <a:r>
              <a:rPr lang="en-US" dirty="0" smtClean="0"/>
              <a:t>How do you get the object model?</a:t>
            </a:r>
          </a:p>
          <a:p>
            <a:endParaRPr lang="en-US" dirty="0"/>
          </a:p>
          <a:p>
            <a:endParaRPr lang="en-US" dirty="0" smtClean="0"/>
          </a:p>
          <a:p>
            <a:r>
              <a:rPr lang="en-US" dirty="0"/>
              <a:t>What are the constraints</a:t>
            </a:r>
            <a:r>
              <a:rPr lang="en-US" dirty="0" smtClean="0"/>
              <a:t>?</a:t>
            </a:r>
          </a:p>
          <a:p>
            <a:endParaRPr lang="en-US" dirty="0"/>
          </a:p>
          <a:p>
            <a:endParaRPr lang="en-US" dirty="0" smtClean="0"/>
          </a:p>
          <a:p>
            <a:endParaRPr lang="en-US" dirty="0"/>
          </a:p>
          <a:p>
            <a:r>
              <a:rPr lang="en-US" dirty="0" smtClean="0"/>
              <a:t>Background knowledge, mathematical modeling, </a:t>
            </a:r>
            <a:r>
              <a:rPr lang="is-IS" dirty="0" smtClean="0"/>
              <a:t>…</a:t>
            </a:r>
            <a:endParaRPr lang="en-US" dirty="0"/>
          </a:p>
          <a:p>
            <a:endParaRPr lang="en-US" dirty="0"/>
          </a:p>
        </p:txBody>
      </p:sp>
      <p:sp>
        <p:nvSpPr>
          <p:cNvPr id="3" name="Title 2"/>
          <p:cNvSpPr>
            <a:spLocks noGrp="1"/>
          </p:cNvSpPr>
          <p:nvPr>
            <p:ph type="title"/>
          </p:nvPr>
        </p:nvSpPr>
        <p:spPr/>
        <p:txBody>
          <a:bodyPr/>
          <a:lstStyle/>
          <a:p>
            <a:r>
              <a:rPr lang="en-US" dirty="0" smtClean="0"/>
              <a:t>Ongoing Research</a:t>
            </a:r>
            <a:endParaRPr lang="en-US" dirty="0"/>
          </a:p>
        </p:txBody>
      </p:sp>
      <p:sp>
        <p:nvSpPr>
          <p:cNvPr id="5" name="TextBox 4"/>
          <p:cNvSpPr txBox="1"/>
          <p:nvPr/>
        </p:nvSpPr>
        <p:spPr>
          <a:xfrm>
            <a:off x="5375277" y="6392813"/>
            <a:ext cx="3861377" cy="523220"/>
          </a:xfrm>
          <a:prstGeom prst="rect">
            <a:avLst/>
          </a:prstGeom>
          <a:noFill/>
        </p:spPr>
        <p:txBody>
          <a:bodyPr wrap="none" rtlCol="0">
            <a:spAutoFit/>
          </a:bodyPr>
          <a:lstStyle/>
          <a:p>
            <a:pPr algn="r"/>
            <a:r>
              <a:rPr lang="en-US" sz="1400" b="1" i="1" dirty="0" err="1">
                <a:solidFill>
                  <a:schemeClr val="tx1">
                    <a:lumMod val="50000"/>
                    <a:lumOff val="50000"/>
                  </a:schemeClr>
                </a:solidFill>
                <a:latin typeface="Avenir Book"/>
                <a:cs typeface="Avenir Book"/>
              </a:rPr>
              <a:t>www.madry.pro</a:t>
            </a:r>
            <a:endParaRPr lang="en-US" sz="1400" b="1" dirty="0">
              <a:solidFill>
                <a:schemeClr val="tx1">
                  <a:lumMod val="50000"/>
                  <a:lumOff val="50000"/>
                </a:schemeClr>
              </a:solidFill>
              <a:latin typeface="Avenir Book"/>
              <a:cs typeface="Avenir Book"/>
            </a:endParaRPr>
          </a:p>
          <a:p>
            <a:pPr algn="r"/>
            <a:r>
              <a:rPr lang="en-US" sz="1400" b="1" i="1" dirty="0" err="1" smtClean="0">
                <a:solidFill>
                  <a:schemeClr val="tx1">
                    <a:lumMod val="50000"/>
                    <a:lumOff val="50000"/>
                  </a:schemeClr>
                </a:solidFill>
                <a:latin typeface="Avenir Book"/>
                <a:cs typeface="Avenir Book"/>
              </a:rPr>
              <a:t>www.cs.washington.edu</a:t>
            </a:r>
            <a:r>
              <a:rPr lang="en-US" sz="1400" b="1" i="1" dirty="0">
                <a:solidFill>
                  <a:schemeClr val="tx1">
                    <a:lumMod val="50000"/>
                    <a:lumOff val="50000"/>
                  </a:schemeClr>
                </a:solidFill>
                <a:latin typeface="Avenir Book"/>
                <a:cs typeface="Avenir Book"/>
              </a:rPr>
              <a:t>/robotics/3d-in-</a:t>
            </a:r>
            <a:r>
              <a:rPr lang="en-US" sz="1400" b="1" i="1" dirty="0" smtClean="0">
                <a:solidFill>
                  <a:schemeClr val="tx1">
                    <a:lumMod val="50000"/>
                    <a:lumOff val="50000"/>
                  </a:schemeClr>
                </a:solidFill>
                <a:latin typeface="Avenir Book"/>
                <a:cs typeface="Avenir Book"/>
              </a:rPr>
              <a:t>hand</a:t>
            </a:r>
          </a:p>
        </p:txBody>
      </p:sp>
      <p:pic>
        <p:nvPicPr>
          <p:cNvPr id="6" name="Picture 5"/>
          <p:cNvPicPr>
            <a:picLocks noChangeAspect="1"/>
          </p:cNvPicPr>
          <p:nvPr/>
        </p:nvPicPr>
        <p:blipFill>
          <a:blip r:embed="rId2"/>
          <a:stretch>
            <a:fillRect/>
          </a:stretch>
        </p:blipFill>
        <p:spPr>
          <a:xfrm>
            <a:off x="4153158" y="4343400"/>
            <a:ext cx="3238242" cy="1600200"/>
          </a:xfrm>
          <a:prstGeom prst="rect">
            <a:avLst/>
          </a:prstGeom>
        </p:spPr>
      </p:pic>
      <p:pic>
        <p:nvPicPr>
          <p:cNvPr id="13" name="Picture 12"/>
          <p:cNvPicPr>
            <a:picLocks noChangeAspect="1"/>
          </p:cNvPicPr>
          <p:nvPr/>
        </p:nvPicPr>
        <p:blipFill rotWithShape="1">
          <a:blip r:embed="rId3"/>
          <a:srcRect l="1398" t="20160" r="62175" b="20186"/>
          <a:stretch/>
        </p:blipFill>
        <p:spPr>
          <a:xfrm>
            <a:off x="533400" y="4114800"/>
            <a:ext cx="3163594" cy="1912308"/>
          </a:xfrm>
          <a:prstGeom prst="rect">
            <a:avLst/>
          </a:prstGeom>
        </p:spPr>
      </p:pic>
      <p:grpSp>
        <p:nvGrpSpPr>
          <p:cNvPr id="23" name="Group 22"/>
          <p:cNvGrpSpPr/>
          <p:nvPr/>
        </p:nvGrpSpPr>
        <p:grpSpPr>
          <a:xfrm>
            <a:off x="228600" y="2209800"/>
            <a:ext cx="8763000" cy="1246403"/>
            <a:chOff x="228600" y="4038600"/>
            <a:chExt cx="8763000" cy="1246403"/>
          </a:xfrm>
        </p:grpSpPr>
        <p:pic>
          <p:nvPicPr>
            <p:cNvPr id="15" name="Picture 14"/>
            <p:cNvPicPr>
              <a:picLocks noChangeAspect="1"/>
            </p:cNvPicPr>
            <p:nvPr/>
          </p:nvPicPr>
          <p:blipFill rotWithShape="1">
            <a:blip r:embed="rId4"/>
            <a:srcRect r="35071" b="150"/>
            <a:stretch/>
          </p:blipFill>
          <p:spPr>
            <a:xfrm>
              <a:off x="6019800" y="4038600"/>
              <a:ext cx="2971800" cy="1246403"/>
            </a:xfrm>
            <a:prstGeom prst="rect">
              <a:avLst/>
            </a:prstGeom>
          </p:spPr>
        </p:pic>
        <p:grpSp>
          <p:nvGrpSpPr>
            <p:cNvPr id="20" name="Group 19"/>
            <p:cNvGrpSpPr/>
            <p:nvPr/>
          </p:nvGrpSpPr>
          <p:grpSpPr>
            <a:xfrm>
              <a:off x="3124200" y="4114800"/>
              <a:ext cx="2201812" cy="1104900"/>
              <a:chOff x="3200400" y="4114800"/>
              <a:chExt cx="2201812" cy="1104900"/>
            </a:xfrm>
          </p:grpSpPr>
          <p:pic>
            <p:nvPicPr>
              <p:cNvPr id="16" name="Picture 15"/>
              <p:cNvPicPr>
                <a:picLocks noChangeAspect="1"/>
              </p:cNvPicPr>
              <p:nvPr/>
            </p:nvPicPr>
            <p:blipFill>
              <a:blip r:embed="rId5"/>
              <a:stretch>
                <a:fillRect/>
              </a:stretch>
            </p:blipFill>
            <p:spPr>
              <a:xfrm>
                <a:off x="3200400" y="4114800"/>
                <a:ext cx="1084701" cy="1104900"/>
              </a:xfrm>
              <a:prstGeom prst="rect">
                <a:avLst/>
              </a:prstGeom>
            </p:spPr>
          </p:pic>
          <p:pic>
            <p:nvPicPr>
              <p:cNvPr id="17" name="Picture 16"/>
              <p:cNvPicPr>
                <a:picLocks noChangeAspect="1"/>
              </p:cNvPicPr>
              <p:nvPr/>
            </p:nvPicPr>
            <p:blipFill>
              <a:blip r:embed="rId6"/>
              <a:stretch>
                <a:fillRect/>
              </a:stretch>
            </p:blipFill>
            <p:spPr>
              <a:xfrm>
                <a:off x="4276659" y="4114800"/>
                <a:ext cx="1125553" cy="1104900"/>
              </a:xfrm>
              <a:prstGeom prst="rect">
                <a:avLst/>
              </a:prstGeom>
            </p:spPr>
          </p:pic>
        </p:grpSp>
        <p:pic>
          <p:nvPicPr>
            <p:cNvPr id="19" name="Picture 18"/>
            <p:cNvPicPr>
              <a:picLocks noChangeAspect="1"/>
            </p:cNvPicPr>
            <p:nvPr/>
          </p:nvPicPr>
          <p:blipFill>
            <a:blip r:embed="rId7"/>
            <a:stretch>
              <a:fillRect/>
            </a:stretch>
          </p:blipFill>
          <p:spPr>
            <a:xfrm flipH="1">
              <a:off x="228600" y="4038600"/>
              <a:ext cx="2226129" cy="1143000"/>
            </a:xfrm>
            <a:prstGeom prst="rect">
              <a:avLst/>
            </a:prstGeom>
          </p:spPr>
        </p:pic>
        <p:sp>
          <p:nvSpPr>
            <p:cNvPr id="21" name="Right Arrow 20"/>
            <p:cNvSpPr/>
            <p:nvPr/>
          </p:nvSpPr>
          <p:spPr>
            <a:xfrm>
              <a:off x="2286000" y="4648200"/>
              <a:ext cx="609600" cy="76200"/>
            </a:xfrm>
            <a:prstGeom prst="rightArrow">
              <a:avLst/>
            </a:prstGeom>
            <a:ln w="38100" cap="flat" cmpd="sng" algn="ctr">
              <a:solidFill>
                <a:srgbClr val="CF0101"/>
              </a:solidFill>
              <a:prstDash val="solid"/>
              <a:round/>
              <a:headEnd type="none" w="med" len="med"/>
              <a:tailEnd type="none" w="lg" len="lg"/>
            </a:ln>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ight Arrow 21"/>
            <p:cNvSpPr/>
            <p:nvPr/>
          </p:nvSpPr>
          <p:spPr>
            <a:xfrm>
              <a:off x="5486400" y="4648200"/>
              <a:ext cx="609600" cy="76200"/>
            </a:xfrm>
            <a:prstGeom prst="rightArrow">
              <a:avLst/>
            </a:prstGeom>
            <a:ln w="38100" cap="flat" cmpd="sng" algn="ctr">
              <a:solidFill>
                <a:srgbClr val="CF0101"/>
              </a:solidFill>
              <a:prstDash val="solid"/>
              <a:round/>
              <a:headEnd type="none" w="med" len="med"/>
              <a:tailEnd type="none" w="lg" len="lg"/>
            </a:ln>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99947347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342900" lvl="1" indent="-342900">
              <a:buFont typeface="Arial" pitchFamily="34" charset="0"/>
              <a:buChar char="•"/>
            </a:pPr>
            <a:r>
              <a:rPr lang="en-US" dirty="0">
                <a:hlinkClick r:id="rId2"/>
              </a:rPr>
              <a:t>https://www.youtube.com/watch?v=</a:t>
            </a:r>
            <a:r>
              <a:rPr lang="en-US" dirty="0" smtClean="0">
                <a:hlinkClick r:id="rId2"/>
              </a:rPr>
              <a:t>rJAti2ymAnY</a:t>
            </a:r>
            <a:endParaRPr lang="en-US" dirty="0" smtClean="0"/>
          </a:p>
          <a:p>
            <a:pPr marL="342900" lvl="1" indent="-342900">
              <a:buFont typeface="Arial" pitchFamily="34" charset="0"/>
              <a:buChar char="•"/>
            </a:pPr>
            <a:endParaRPr lang="en-US" dirty="0"/>
          </a:p>
          <a:p>
            <a:endParaRPr lang="en-US" dirty="0"/>
          </a:p>
        </p:txBody>
      </p:sp>
      <p:pic>
        <p:nvPicPr>
          <p:cNvPr id="4" name="Picture 3"/>
          <p:cNvPicPr>
            <a:picLocks noChangeAspect="1"/>
          </p:cNvPicPr>
          <p:nvPr/>
        </p:nvPicPr>
        <p:blipFill>
          <a:blip r:embed="rId3"/>
          <a:stretch>
            <a:fillRect/>
          </a:stretch>
        </p:blipFill>
        <p:spPr>
          <a:xfrm>
            <a:off x="2667000" y="2540000"/>
            <a:ext cx="3810000" cy="1765300"/>
          </a:xfrm>
          <a:prstGeom prst="rect">
            <a:avLst/>
          </a:prstGeom>
        </p:spPr>
      </p:pic>
    </p:spTree>
    <p:extLst>
      <p:ext uri="{BB962C8B-B14F-4D97-AF65-F5344CB8AC3E}">
        <p14:creationId xmlns:p14="http://schemas.microsoft.com/office/powerpoint/2010/main" val="413861280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2800" dirty="0"/>
              <a:t>Implementation of a Gaussian process-based machine </a:t>
            </a:r>
            <a:r>
              <a:rPr lang="en-US" sz="2800" dirty="0" smtClean="0"/>
              <a:t>learning grasp predictor. </a:t>
            </a:r>
            <a:br>
              <a:rPr lang="en-US" sz="2800" dirty="0" smtClean="0"/>
            </a:br>
            <a:r>
              <a:rPr lang="en-US" sz="2400" dirty="0" err="1" smtClean="0"/>
              <a:t>Goins</a:t>
            </a:r>
            <a:r>
              <a:rPr lang="en-US" sz="2400" dirty="0"/>
              <a:t>, Carpenter, Wong, &amp; </a:t>
            </a:r>
            <a:r>
              <a:rPr lang="en-US" sz="2400" dirty="0" err="1"/>
              <a:t>Balasubramanian</a:t>
            </a:r>
            <a:r>
              <a:rPr lang="en-US" sz="2400" dirty="0"/>
              <a:t>, </a:t>
            </a:r>
            <a:r>
              <a:rPr lang="en-US" sz="2400" dirty="0" smtClean="0"/>
              <a:t>2015</a:t>
            </a:r>
            <a:endParaRPr lang="en-US" sz="2800" dirty="0"/>
          </a:p>
        </p:txBody>
      </p:sp>
      <p:sp>
        <p:nvSpPr>
          <p:cNvPr id="3" name="Content Placeholder 2"/>
          <p:cNvSpPr>
            <a:spLocks noGrp="1"/>
          </p:cNvSpPr>
          <p:nvPr>
            <p:ph idx="1"/>
          </p:nvPr>
        </p:nvSpPr>
        <p:spPr>
          <a:xfrm>
            <a:off x="838200" y="1447800"/>
            <a:ext cx="7467600" cy="5257800"/>
          </a:xfrm>
        </p:spPr>
        <p:txBody>
          <a:bodyPr>
            <a:normAutofit fontScale="70000" lnSpcReduction="20000"/>
          </a:bodyPr>
          <a:lstStyle/>
          <a:p>
            <a:pPr marL="0" indent="0">
              <a:buNone/>
            </a:pPr>
            <a:r>
              <a:rPr lang="en-US" dirty="0">
                <a:latin typeface="Times New Roman"/>
                <a:cs typeface="Times New Roman"/>
              </a:rPr>
              <a:t>With the goal of advancing the state of </a:t>
            </a:r>
            <a:r>
              <a:rPr lang="en-US" dirty="0" smtClean="0">
                <a:latin typeface="Times New Roman"/>
                <a:cs typeface="Times New Roman"/>
              </a:rPr>
              <a:t>automatic robotic </a:t>
            </a:r>
            <a:r>
              <a:rPr lang="en-US" dirty="0">
                <a:latin typeface="Times New Roman"/>
                <a:cs typeface="Times New Roman"/>
              </a:rPr>
              <a:t>grasping, we present a novel approach that </a:t>
            </a:r>
            <a:r>
              <a:rPr lang="en-US" dirty="0" smtClean="0">
                <a:latin typeface="Times New Roman"/>
                <a:cs typeface="Times New Roman"/>
              </a:rPr>
              <a:t>combines machine </a:t>
            </a:r>
            <a:r>
              <a:rPr lang="en-US" dirty="0">
                <a:latin typeface="Times New Roman"/>
                <a:cs typeface="Times New Roman"/>
              </a:rPr>
              <a:t>learning techniques and physical validation on </a:t>
            </a:r>
            <a:r>
              <a:rPr lang="en-US" dirty="0" smtClean="0">
                <a:latin typeface="Times New Roman"/>
                <a:cs typeface="Times New Roman"/>
              </a:rPr>
              <a:t>a robotic </a:t>
            </a:r>
            <a:r>
              <a:rPr lang="en-US" dirty="0">
                <a:latin typeface="Times New Roman"/>
                <a:cs typeface="Times New Roman"/>
              </a:rPr>
              <a:t>platform to develop a comprehensive grasp </a:t>
            </a:r>
            <a:r>
              <a:rPr lang="en-US" dirty="0" smtClean="0">
                <a:latin typeface="Times New Roman"/>
                <a:cs typeface="Times New Roman"/>
              </a:rPr>
              <a:t>predictor. After </a:t>
            </a:r>
            <a:r>
              <a:rPr lang="en-US" dirty="0">
                <a:latin typeface="Times New Roman"/>
                <a:cs typeface="Times New Roman"/>
              </a:rPr>
              <a:t>collecting a large grasp sample set (522 grasps), </a:t>
            </a:r>
            <a:r>
              <a:rPr lang="en-US" dirty="0" smtClean="0">
                <a:latin typeface="Times New Roman"/>
                <a:cs typeface="Times New Roman"/>
              </a:rPr>
              <a:t>we first </a:t>
            </a:r>
            <a:r>
              <a:rPr lang="en-US" dirty="0">
                <a:latin typeface="Times New Roman"/>
                <a:cs typeface="Times New Roman"/>
              </a:rPr>
              <a:t>conduct a statistical analysis of the predictive ability </a:t>
            </a:r>
            <a:r>
              <a:rPr lang="en-US" dirty="0" smtClean="0">
                <a:latin typeface="Times New Roman"/>
                <a:cs typeface="Times New Roman"/>
              </a:rPr>
              <a:t>of grasp </a:t>
            </a:r>
            <a:r>
              <a:rPr lang="en-US" dirty="0">
                <a:latin typeface="Times New Roman"/>
                <a:cs typeface="Times New Roman"/>
              </a:rPr>
              <a:t>quality metrics that are commonly used in the </a:t>
            </a:r>
            <a:r>
              <a:rPr lang="en-US" dirty="0" smtClean="0">
                <a:latin typeface="Times New Roman"/>
                <a:cs typeface="Times New Roman"/>
              </a:rPr>
              <a:t>robotics literature</a:t>
            </a:r>
            <a:r>
              <a:rPr lang="en-US" dirty="0">
                <a:latin typeface="Times New Roman"/>
                <a:cs typeface="Times New Roman"/>
              </a:rPr>
              <a:t>. We then apply principal component </a:t>
            </a:r>
            <a:r>
              <a:rPr lang="en-US" dirty="0" smtClean="0">
                <a:latin typeface="Times New Roman"/>
                <a:cs typeface="Times New Roman"/>
              </a:rPr>
              <a:t>analysis and </a:t>
            </a:r>
            <a:r>
              <a:rPr lang="en-US" dirty="0">
                <a:latin typeface="Times New Roman"/>
                <a:cs typeface="Times New Roman"/>
              </a:rPr>
              <a:t>Gaussian process (GP) algorithms on the grasp </a:t>
            </a:r>
            <a:r>
              <a:rPr lang="en-US" dirty="0" smtClean="0">
                <a:latin typeface="Times New Roman"/>
                <a:cs typeface="Times New Roman"/>
              </a:rPr>
              <a:t>metrics that </a:t>
            </a:r>
            <a:r>
              <a:rPr lang="en-US" dirty="0">
                <a:latin typeface="Times New Roman"/>
                <a:cs typeface="Times New Roman"/>
              </a:rPr>
              <a:t>are discriminative to build a classifier, validate its performance</a:t>
            </a:r>
            <a:r>
              <a:rPr lang="en-US" dirty="0" smtClean="0">
                <a:latin typeface="Times New Roman"/>
                <a:cs typeface="Times New Roman"/>
              </a:rPr>
              <a:t>, and </a:t>
            </a:r>
            <a:r>
              <a:rPr lang="en-US" dirty="0">
                <a:latin typeface="Times New Roman"/>
                <a:cs typeface="Times New Roman"/>
              </a:rPr>
              <a:t>compare the results to existing grasp </a:t>
            </a:r>
            <a:r>
              <a:rPr lang="en-US" dirty="0" smtClean="0">
                <a:latin typeface="Times New Roman"/>
                <a:cs typeface="Times New Roman"/>
              </a:rPr>
              <a:t>planners. The </a:t>
            </a:r>
            <a:r>
              <a:rPr lang="en-US" dirty="0">
                <a:latin typeface="Times New Roman"/>
                <a:cs typeface="Times New Roman"/>
              </a:rPr>
              <a:t>key findings are as follows: (</a:t>
            </a:r>
            <a:r>
              <a:rPr lang="en-US" dirty="0" err="1">
                <a:latin typeface="Times New Roman"/>
                <a:cs typeface="Times New Roman"/>
              </a:rPr>
              <a:t>i</a:t>
            </a:r>
            <a:r>
              <a:rPr lang="en-US" dirty="0">
                <a:latin typeface="Times New Roman"/>
                <a:cs typeface="Times New Roman"/>
              </a:rPr>
              <a:t>) several of the </a:t>
            </a:r>
            <a:r>
              <a:rPr lang="en-US" dirty="0" smtClean="0">
                <a:latin typeface="Times New Roman"/>
                <a:cs typeface="Times New Roman"/>
              </a:rPr>
              <a:t>existing grasp </a:t>
            </a:r>
            <a:r>
              <a:rPr lang="en-US" dirty="0">
                <a:latin typeface="Times New Roman"/>
                <a:cs typeface="Times New Roman"/>
              </a:rPr>
              <a:t>metrics are weak predictors of grasp quality </a:t>
            </a:r>
            <a:r>
              <a:rPr lang="en-US" dirty="0" smtClean="0">
                <a:latin typeface="Times New Roman"/>
                <a:cs typeface="Times New Roman"/>
              </a:rPr>
              <a:t>when implemented </a:t>
            </a:r>
            <a:r>
              <a:rPr lang="en-US" dirty="0">
                <a:latin typeface="Times New Roman"/>
                <a:cs typeface="Times New Roman"/>
              </a:rPr>
              <a:t>on a robotic platform; (ii) the GP-based </a:t>
            </a:r>
            <a:r>
              <a:rPr lang="en-US" dirty="0" smtClean="0">
                <a:latin typeface="Times New Roman"/>
                <a:cs typeface="Times New Roman"/>
              </a:rPr>
              <a:t>classifier significantly </a:t>
            </a:r>
            <a:r>
              <a:rPr lang="en-US" dirty="0">
                <a:latin typeface="Times New Roman"/>
                <a:cs typeface="Times New Roman"/>
              </a:rPr>
              <a:t>improves grasp prediction by </a:t>
            </a:r>
            <a:r>
              <a:rPr lang="en-US" dirty="0" smtClean="0">
                <a:latin typeface="Times New Roman"/>
                <a:cs typeface="Times New Roman"/>
              </a:rPr>
              <a:t>combining multiple </a:t>
            </a:r>
            <a:r>
              <a:rPr lang="en-US" dirty="0">
                <a:latin typeface="Times New Roman"/>
                <a:cs typeface="Times New Roman"/>
              </a:rPr>
              <a:t>grasp metrics to increase true positive </a:t>
            </a:r>
            <a:r>
              <a:rPr lang="en-US" dirty="0" smtClean="0">
                <a:latin typeface="Times New Roman"/>
                <a:cs typeface="Times New Roman"/>
              </a:rPr>
              <a:t>classification at </a:t>
            </a:r>
            <a:r>
              <a:rPr lang="en-US" dirty="0">
                <a:latin typeface="Times New Roman"/>
                <a:cs typeface="Times New Roman"/>
              </a:rPr>
              <a:t>low false positive rates; (iii) The GP classifier can be </a:t>
            </a:r>
            <a:r>
              <a:rPr lang="en-US" dirty="0" smtClean="0">
                <a:latin typeface="Times New Roman"/>
                <a:cs typeface="Times New Roman"/>
              </a:rPr>
              <a:t>used generate </a:t>
            </a:r>
            <a:r>
              <a:rPr lang="en-US" dirty="0">
                <a:latin typeface="Times New Roman"/>
                <a:cs typeface="Times New Roman"/>
              </a:rPr>
              <a:t>new grasps to improve bad grasp samples by </a:t>
            </a:r>
            <a:r>
              <a:rPr lang="en-US" dirty="0" smtClean="0">
                <a:latin typeface="Times New Roman"/>
                <a:cs typeface="Times New Roman"/>
              </a:rPr>
              <a:t>performing a </a:t>
            </a:r>
            <a:r>
              <a:rPr lang="en-US" dirty="0">
                <a:latin typeface="Times New Roman"/>
                <a:cs typeface="Times New Roman"/>
              </a:rPr>
              <a:t>local search to find neighboring grasps which </a:t>
            </a:r>
            <a:r>
              <a:rPr lang="en-US" dirty="0" smtClean="0">
                <a:latin typeface="Times New Roman"/>
                <a:cs typeface="Times New Roman"/>
              </a:rPr>
              <a:t>have improved </a:t>
            </a:r>
            <a:r>
              <a:rPr lang="en-US" dirty="0">
                <a:latin typeface="Times New Roman"/>
                <a:cs typeface="Times New Roman"/>
              </a:rPr>
              <a:t>contact points and higher success rate.</a:t>
            </a:r>
          </a:p>
        </p:txBody>
      </p:sp>
    </p:spTree>
    <p:extLst>
      <p:ext uri="{BB962C8B-B14F-4D97-AF65-F5344CB8AC3E}">
        <p14:creationId xmlns:p14="http://schemas.microsoft.com/office/powerpoint/2010/main" val="199599095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674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19815" r="33118" b="23379"/>
          <a:stretch/>
        </p:blipFill>
        <p:spPr>
          <a:xfrm>
            <a:off x="228600" y="1447800"/>
            <a:ext cx="4064000" cy="2590800"/>
          </a:xfrm>
        </p:spPr>
      </p:pic>
      <p:sp>
        <p:nvSpPr>
          <p:cNvPr id="3" name="Title 2"/>
          <p:cNvSpPr>
            <a:spLocks noGrp="1"/>
          </p:cNvSpPr>
          <p:nvPr>
            <p:ph type="title"/>
          </p:nvPr>
        </p:nvSpPr>
        <p:spPr/>
        <p:txBody>
          <a:bodyPr/>
          <a:lstStyle/>
          <a:p>
            <a:r>
              <a:rPr lang="en-US" dirty="0" smtClean="0"/>
              <a:t>Manipulators</a:t>
            </a:r>
            <a:endParaRPr lang="en-US" dirty="0"/>
          </a:p>
        </p:txBody>
      </p:sp>
      <p:pic>
        <p:nvPicPr>
          <p:cNvPr id="5" name="Picture 4"/>
          <p:cNvPicPr>
            <a:picLocks noChangeAspect="1"/>
          </p:cNvPicPr>
          <p:nvPr/>
        </p:nvPicPr>
        <p:blipFill rotWithShape="1">
          <a:blip r:embed="rId3"/>
          <a:srcRect b="22638"/>
          <a:stretch/>
        </p:blipFill>
        <p:spPr>
          <a:xfrm>
            <a:off x="4419600" y="1447800"/>
            <a:ext cx="4470400" cy="2593788"/>
          </a:xfrm>
          <a:prstGeom prst="rect">
            <a:avLst/>
          </a:prstGeom>
        </p:spPr>
      </p:pic>
      <p:pic>
        <p:nvPicPr>
          <p:cNvPr id="7" name="Picture 6"/>
          <p:cNvPicPr>
            <a:picLocks noChangeAspect="1"/>
          </p:cNvPicPr>
          <p:nvPr/>
        </p:nvPicPr>
        <p:blipFill>
          <a:blip r:embed="rId4"/>
          <a:stretch>
            <a:fillRect/>
          </a:stretch>
        </p:blipFill>
        <p:spPr>
          <a:xfrm>
            <a:off x="229159" y="4153647"/>
            <a:ext cx="3194002" cy="2574366"/>
          </a:xfrm>
          <a:prstGeom prst="rect">
            <a:avLst/>
          </a:prstGeom>
        </p:spPr>
      </p:pic>
      <p:pic>
        <p:nvPicPr>
          <p:cNvPr id="6" name="Content Placeholder 11"/>
          <p:cNvPicPr>
            <a:picLocks noChangeAspect="1"/>
          </p:cNvPicPr>
          <p:nvPr/>
        </p:nvPicPr>
        <p:blipFill rotWithShape="1">
          <a:blip r:embed="rId5"/>
          <a:srcRect l="57425" t="56463" b="16366"/>
          <a:stretch/>
        </p:blipFill>
        <p:spPr bwMode="auto">
          <a:xfrm>
            <a:off x="3581400" y="4157344"/>
            <a:ext cx="2666999" cy="256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2" name="Picture 1"/>
          <p:cNvPicPr>
            <a:picLocks noChangeAspect="1"/>
          </p:cNvPicPr>
          <p:nvPr/>
        </p:nvPicPr>
        <p:blipFill rotWithShape="1">
          <a:blip r:embed="rId6"/>
          <a:srcRect l="17415" t="12624" r="16150"/>
          <a:stretch/>
        </p:blipFill>
        <p:spPr>
          <a:xfrm>
            <a:off x="6396761" y="4153646"/>
            <a:ext cx="2605295" cy="2569883"/>
          </a:xfrm>
          <a:prstGeom prst="rect">
            <a:avLst/>
          </a:prstGeom>
        </p:spPr>
      </p:pic>
    </p:spTree>
    <p:extLst>
      <p:ext uri="{BB962C8B-B14F-4D97-AF65-F5344CB8AC3E}">
        <p14:creationId xmlns:p14="http://schemas.microsoft.com/office/powerpoint/2010/main" val="198048857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1447800" y="3785617"/>
            <a:ext cx="2057400" cy="3072383"/>
          </a:xfrm>
          <a:prstGeom prst="rect">
            <a:avLst/>
          </a:prstGeom>
        </p:spPr>
      </p:pic>
      <p:pic>
        <p:nvPicPr>
          <p:cNvPr id="19" name="Picture 18"/>
          <p:cNvPicPr>
            <a:picLocks noChangeAspect="1"/>
          </p:cNvPicPr>
          <p:nvPr/>
        </p:nvPicPr>
        <p:blipFill>
          <a:blip r:embed="rId3"/>
          <a:stretch>
            <a:fillRect/>
          </a:stretch>
        </p:blipFill>
        <p:spPr>
          <a:xfrm>
            <a:off x="3962400" y="4046071"/>
            <a:ext cx="3101736" cy="2819400"/>
          </a:xfrm>
          <a:prstGeom prst="rect">
            <a:avLst/>
          </a:prstGeom>
        </p:spPr>
      </p:pic>
      <p:sp>
        <p:nvSpPr>
          <p:cNvPr id="3" name="Title 2"/>
          <p:cNvSpPr>
            <a:spLocks noGrp="1"/>
          </p:cNvSpPr>
          <p:nvPr>
            <p:ph type="title"/>
          </p:nvPr>
        </p:nvSpPr>
        <p:spPr/>
        <p:txBody>
          <a:bodyPr/>
          <a:lstStyle/>
          <a:p>
            <a:r>
              <a:rPr lang="en-US" dirty="0" smtClean="0"/>
              <a:t>Manipulators</a:t>
            </a:r>
            <a:endParaRPr lang="en-US" dirty="0"/>
          </a:p>
        </p:txBody>
      </p:sp>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2295" b="99638" l="9984" r="89936">
                        <a14:foregroundMark x1="25201" y1="89372" x2="25201" y2="89372"/>
                      </a14:backgroundRemoval>
                    </a14:imgEffect>
                  </a14:imgLayer>
                </a14:imgProps>
              </a:ext>
            </a:extLst>
          </a:blip>
          <a:stretch>
            <a:fillRect/>
          </a:stretch>
        </p:blipFill>
        <p:spPr>
          <a:xfrm flipH="1">
            <a:off x="5791200" y="1295400"/>
            <a:ext cx="3657600" cy="2387600"/>
          </a:xfrm>
          <a:prstGeom prst="rect">
            <a:avLst/>
          </a:prstGeom>
          <a:effectLst>
            <a:glow rad="101600">
              <a:schemeClr val="bg1">
                <a:alpha val="75000"/>
              </a:schemeClr>
            </a:glow>
          </a:effectLst>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backgroundRemoval t="303" b="99393" l="0" r="98488"/>
                    </a14:imgEffect>
                  </a14:imgLayer>
                </a14:imgProps>
              </a:ext>
            </a:extLst>
          </a:blip>
          <a:stretch>
            <a:fillRect/>
          </a:stretch>
        </p:blipFill>
        <p:spPr>
          <a:xfrm>
            <a:off x="76200" y="1447800"/>
            <a:ext cx="2590800" cy="3229929"/>
          </a:xfrm>
          <a:prstGeom prst="rect">
            <a:avLst/>
          </a:prstGeom>
          <a:effectLst>
            <a:glow rad="101600">
              <a:schemeClr val="bg1">
                <a:alpha val="75000"/>
              </a:schemeClr>
            </a:glow>
          </a:effectLst>
        </p:spPr>
      </p:pic>
      <p:pic>
        <p:nvPicPr>
          <p:cNvPr id="16" name="Picture 15"/>
          <p:cNvPicPr>
            <a:picLocks noChangeAspect="1"/>
          </p:cNvPicPr>
          <p:nvPr/>
        </p:nvPicPr>
        <p:blipFill>
          <a:blip r:embed="rId8"/>
          <a:stretch>
            <a:fillRect/>
          </a:stretch>
        </p:blipFill>
        <p:spPr>
          <a:xfrm flipH="1">
            <a:off x="6248400" y="3591555"/>
            <a:ext cx="2895600" cy="3266446"/>
          </a:xfrm>
          <a:prstGeom prst="rect">
            <a:avLst/>
          </a:prstGeom>
          <a:effectLst>
            <a:glow rad="101600">
              <a:schemeClr val="bg1">
                <a:alpha val="75000"/>
              </a:schemeClr>
            </a:glow>
          </a:effectLst>
        </p:spPr>
      </p:pic>
      <p:pic>
        <p:nvPicPr>
          <p:cNvPr id="17" name="Picture 16"/>
          <p:cNvPicPr>
            <a:picLocks noChangeAspect="1"/>
          </p:cNvPicPr>
          <p:nvPr/>
        </p:nvPicPr>
        <p:blipFill>
          <a:blip r:embed="rId9">
            <a:extLst>
              <a:ext uri="{BEBA8EAE-BF5A-486C-A8C5-ECC9F3942E4B}">
                <a14:imgProps xmlns:a14="http://schemas.microsoft.com/office/drawing/2010/main">
                  <a14:imgLayer r:embed="rId10">
                    <a14:imgEffect>
                      <a14:backgroundRemoval t="4290" b="100000" l="9979" r="89809">
                        <a14:foregroundMark x1="64650" y1="50268" x2="64650" y2="50268"/>
                      </a14:backgroundRemoval>
                    </a14:imgEffect>
                  </a14:imgLayer>
                </a14:imgProps>
              </a:ext>
            </a:extLst>
          </a:blip>
          <a:stretch>
            <a:fillRect/>
          </a:stretch>
        </p:blipFill>
        <p:spPr>
          <a:xfrm>
            <a:off x="2971800" y="1066800"/>
            <a:ext cx="4041256" cy="3200400"/>
          </a:xfrm>
          <a:prstGeom prst="rect">
            <a:avLst/>
          </a:prstGeom>
          <a:effectLst>
            <a:glow rad="101600">
              <a:schemeClr val="bg1">
                <a:alpha val="75000"/>
              </a:schemeClr>
            </a:glow>
          </a:effectLst>
        </p:spPr>
      </p:pic>
      <p:pic>
        <p:nvPicPr>
          <p:cNvPr id="20" name="Picture 19"/>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100000" l="0" r="71930">
                        <a14:foregroundMark x1="53509" y1="66581" x2="53509" y2="66581"/>
                        <a14:foregroundMark x1="53158" y1="69152" x2="53158" y2="69152"/>
                        <a14:foregroundMark x1="29123" y1="70694" x2="26667" y2="79949"/>
                      </a14:backgroundRemoval>
                    </a14:imgEffect>
                  </a14:imgLayer>
                </a14:imgProps>
              </a:ext>
            </a:extLst>
          </a:blip>
          <a:srcRect r="37565"/>
          <a:stretch/>
        </p:blipFill>
        <p:spPr>
          <a:xfrm>
            <a:off x="2362200" y="1371600"/>
            <a:ext cx="1533679" cy="1676400"/>
          </a:xfrm>
          <a:prstGeom prst="rect">
            <a:avLst/>
          </a:prstGeom>
          <a:effectLst>
            <a:glow rad="101600">
              <a:schemeClr val="bg1">
                <a:alpha val="75000"/>
              </a:schemeClr>
            </a:glow>
          </a:effectLst>
        </p:spPr>
      </p:pic>
    </p:spTree>
    <p:extLst>
      <p:ext uri="{BB962C8B-B14F-4D97-AF65-F5344CB8AC3E}">
        <p14:creationId xmlns:p14="http://schemas.microsoft.com/office/powerpoint/2010/main" val="212299936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Manipulators</a:t>
            </a:r>
            <a:endParaRPr lang="en-US" dirty="0"/>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627" b="100000" l="0" r="100000">
                        <a14:foregroundMark x1="38400" y1="28840" x2="57800" y2="23824"/>
                        <a14:foregroundMark x1="69400" y1="3135" x2="70000" y2="16301"/>
                        <a14:foregroundMark x1="77000" y1="18182" x2="73400" y2="18495"/>
                        <a14:foregroundMark x1="33200" y1="27900" x2="36200" y2="29467"/>
                      </a14:backgroundRemoval>
                    </a14:imgEffect>
                  </a14:imgLayer>
                </a14:imgProps>
              </a:ext>
            </a:extLst>
          </a:blip>
          <a:stretch>
            <a:fillRect/>
          </a:stretch>
        </p:blipFill>
        <p:spPr>
          <a:xfrm>
            <a:off x="-180189" y="4876800"/>
            <a:ext cx="3304389" cy="2108200"/>
          </a:xfrm>
          <a:prstGeom prst="rect">
            <a:avLst/>
          </a:prstGeom>
        </p:spPr>
      </p:pic>
      <p:pic>
        <p:nvPicPr>
          <p:cNvPr id="12" name="Picture 11"/>
          <p:cNvPicPr>
            <a:picLocks noChangeAspect="1"/>
          </p:cNvPicPr>
          <p:nvPr/>
        </p:nvPicPr>
        <p:blipFill rotWithShape="1">
          <a:blip r:embed="rId4"/>
          <a:srcRect l="23313" t="13911" r="13875" b="13230"/>
          <a:stretch/>
        </p:blipFill>
        <p:spPr>
          <a:xfrm>
            <a:off x="3125790" y="4343400"/>
            <a:ext cx="3503610" cy="2286000"/>
          </a:xfrm>
          <a:prstGeom prst="rect">
            <a:avLst/>
          </a:prstGeom>
        </p:spPr>
      </p:pic>
      <p:pic>
        <p:nvPicPr>
          <p:cNvPr id="14" name="Picture 13"/>
          <p:cNvPicPr>
            <a:picLocks noChangeAspect="1"/>
          </p:cNvPicPr>
          <p:nvPr/>
        </p:nvPicPr>
        <p:blipFill rotWithShape="1">
          <a:blip r:embed="rId5">
            <a:extLst>
              <a:ext uri="{BEBA8EAE-BF5A-486C-A8C5-ECC9F3942E4B}">
                <a14:imgProps xmlns:a14="http://schemas.microsoft.com/office/drawing/2010/main">
                  <a14:imgLayer r:embed="rId6">
                    <a14:imgEffect>
                      <a14:backgroundRemoval t="0" b="78861" l="12250" r="89500">
                        <a14:foregroundMark x1="84750" y1="27524" x2="75000" y2="48921"/>
                        <a14:foregroundMark x1="76750" y1="10699" x2="66750" y2="33305"/>
                        <a14:foregroundMark x1="54917" y1="9836" x2="47583" y2="30630"/>
                        <a14:foregroundMark x1="55833" y1="22088" x2="54417" y2="37101"/>
                        <a14:foregroundMark x1="57500" y1="17947" x2="57500" y2="21570"/>
                        <a14:foregroundMark x1="37833" y1="8714" x2="47917" y2="12770"/>
                        <a14:foregroundMark x1="65083" y1="49439" x2="58083" y2="43054"/>
                        <a14:foregroundMark x1="76917" y1="24676" x2="74833" y2="33736"/>
                        <a14:foregroundMark x1="85500" y1="24676" x2="85083" y2="25022"/>
                        <a14:foregroundMark x1="24000" y1="54875" x2="13500" y2="59189"/>
                        <a14:foregroundMark x1="42833" y1="55047" x2="54917" y2="78861"/>
                        <a14:foregroundMark x1="42500" y1="13287" x2="41667" y2="15962"/>
                        <a14:foregroundMark x1="56000" y1="13978" x2="57333" y2="16480"/>
                        <a14:foregroundMark x1="85167" y1="35462" x2="85167" y2="35462"/>
                        <a14:backgroundMark x1="33417" y1="15099" x2="30333" y2="26833"/>
                        <a14:backgroundMark x1="32417" y1="53926" x2="32417" y2="59362"/>
                        <a14:backgroundMark x1="26667" y1="57895" x2="27500" y2="59879"/>
                        <a14:backgroundMark x1="26417" y1="61864" x2="33417" y2="62640"/>
                        <a14:backgroundMark x1="85750" y1="34599" x2="86750" y2="34081"/>
                        <a14:backgroundMark x1="82917" y1="9146" x2="82917" y2="13115"/>
                      </a14:backgroundRemoval>
                    </a14:imgEffect>
                  </a14:imgLayer>
                </a14:imgProps>
              </a:ext>
            </a:extLst>
          </a:blip>
          <a:srcRect l="16203" t="2180" r="10992" b="33768"/>
          <a:stretch/>
        </p:blipFill>
        <p:spPr>
          <a:xfrm>
            <a:off x="-76200" y="1752600"/>
            <a:ext cx="3411264" cy="2898588"/>
          </a:xfrm>
          <a:prstGeom prst="rect">
            <a:avLst/>
          </a:prstGeom>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backgroundRemoval t="0" b="100000" l="0" r="99832"/>
                    </a14:imgEffect>
                  </a14:imgLayer>
                </a14:imgProps>
              </a:ext>
            </a:extLst>
          </a:blip>
          <a:stretch>
            <a:fillRect/>
          </a:stretch>
        </p:blipFill>
        <p:spPr>
          <a:xfrm flipH="1">
            <a:off x="6324600" y="1143000"/>
            <a:ext cx="2967228" cy="2895600"/>
          </a:xfrm>
          <a:prstGeom prst="rect">
            <a:avLst/>
          </a:prstGeom>
          <a:effectLst>
            <a:glow rad="101600">
              <a:schemeClr val="bg1">
                <a:alpha val="75000"/>
              </a:schemeClr>
            </a:glow>
          </a:effectLst>
        </p:spPr>
      </p:pic>
      <p:pic>
        <p:nvPicPr>
          <p:cNvPr id="9" name="Picture 8"/>
          <p:cNvPicPr>
            <a:picLocks noChangeAspect="1"/>
          </p:cNvPicPr>
          <p:nvPr/>
        </p:nvPicPr>
        <p:blipFill rotWithShape="1">
          <a:blip r:embed="rId9">
            <a:extLst>
              <a:ext uri="{BEBA8EAE-BF5A-486C-A8C5-ECC9F3942E4B}">
                <a14:imgProps xmlns:a14="http://schemas.microsoft.com/office/drawing/2010/main">
                  <a14:imgLayer r:embed="rId10">
                    <a14:imgEffect>
                      <a14:backgroundRemoval t="0" b="73368" l="37625" r="100000">
                        <a14:foregroundMark x1="68500" y1="58935" x2="68500" y2="62887"/>
                        <a14:foregroundMark x1="72500" y1="72337" x2="72500" y2="69931"/>
                        <a14:foregroundMark x1="69250" y1="71306" x2="69250" y2="69931"/>
                        <a14:foregroundMark x1="66125" y1="71134" x2="66500" y2="61512"/>
                        <a14:foregroundMark x1="43250" y1="15292" x2="44375" y2="17182"/>
                        <a14:foregroundMark x1="63500" y1="52234" x2="64125" y2="54983"/>
                        <a14:foregroundMark x1="68000" y1="41065" x2="66750" y2="44845"/>
                      </a14:backgroundRemoval>
                    </a14:imgEffect>
                  </a14:imgLayer>
                </a14:imgProps>
              </a:ext>
            </a:extLst>
          </a:blip>
          <a:srcRect l="37123" b="23991"/>
          <a:stretch/>
        </p:blipFill>
        <p:spPr>
          <a:xfrm>
            <a:off x="5982447" y="3934392"/>
            <a:ext cx="3237753" cy="2847408"/>
          </a:xfrm>
          <a:prstGeom prst="rect">
            <a:avLst/>
          </a:prstGeom>
          <a:effectLst>
            <a:glow rad="101600">
              <a:schemeClr val="bg1">
                <a:alpha val="75000"/>
              </a:schemeClr>
            </a:glow>
          </a:effectLst>
        </p:spPr>
      </p:pic>
      <p:pic>
        <p:nvPicPr>
          <p:cNvPr id="13" name="Picture 12"/>
          <p:cNvPicPr>
            <a:picLocks noChangeAspect="1"/>
          </p:cNvPicPr>
          <p:nvPr/>
        </p:nvPicPr>
        <p:blipFill rotWithShape="1">
          <a:blip r:embed="rId11"/>
          <a:srcRect r="36172"/>
          <a:stretch/>
        </p:blipFill>
        <p:spPr>
          <a:xfrm>
            <a:off x="3307976" y="1717488"/>
            <a:ext cx="3016624" cy="2244912"/>
          </a:xfrm>
          <a:prstGeom prst="rect">
            <a:avLst/>
          </a:prstGeom>
        </p:spPr>
      </p:pic>
    </p:spTree>
    <p:extLst>
      <p:ext uri="{BB962C8B-B14F-4D97-AF65-F5344CB8AC3E}">
        <p14:creationId xmlns:p14="http://schemas.microsoft.com/office/powerpoint/2010/main" val="362817997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219200"/>
            <a:ext cx="8382000" cy="5638800"/>
          </a:xfrm>
        </p:spPr>
        <p:txBody>
          <a:bodyPr>
            <a:normAutofit fontScale="92500" lnSpcReduction="10000"/>
          </a:bodyPr>
          <a:lstStyle/>
          <a:p>
            <a:r>
              <a:rPr lang="en-US" dirty="0" smtClean="0"/>
              <a:t>What is a manipulator?</a:t>
            </a:r>
          </a:p>
          <a:p>
            <a:pPr lvl="1"/>
            <a:r>
              <a:rPr lang="en-US" dirty="0"/>
              <a:t>M</a:t>
            </a:r>
            <a:r>
              <a:rPr lang="en-US" dirty="0" smtClean="0"/>
              <a:t>anipulates something in the world</a:t>
            </a:r>
          </a:p>
          <a:p>
            <a:pPr lvl="2"/>
            <a:r>
              <a:rPr lang="en-US" dirty="0" smtClean="0"/>
              <a:t>Physically alter the world through contact</a:t>
            </a:r>
          </a:p>
          <a:p>
            <a:pPr lvl="2"/>
            <a:r>
              <a:rPr lang="en-US" dirty="0" smtClean="0"/>
              <a:t>As a primary goal</a:t>
            </a:r>
          </a:p>
          <a:p>
            <a:pPr lvl="2"/>
            <a:r>
              <a:rPr lang="en-US" dirty="0" smtClean="0"/>
              <a:t>But not its own position</a:t>
            </a:r>
          </a:p>
          <a:p>
            <a:endParaRPr lang="en-US" dirty="0" smtClean="0"/>
          </a:p>
          <a:p>
            <a:r>
              <a:rPr lang="en-US" dirty="0" smtClean="0"/>
              <a:t>When is this desirable?</a:t>
            </a:r>
          </a:p>
          <a:p>
            <a:pPr lvl="1"/>
            <a:r>
              <a:rPr lang="en-US" dirty="0" smtClean="0"/>
              <a:t>Dangerous workspaces</a:t>
            </a:r>
          </a:p>
          <a:p>
            <a:pPr lvl="2"/>
            <a:r>
              <a:rPr lang="en-US" dirty="0" smtClean="0"/>
              <a:t>Space; foundries; underwater; factories</a:t>
            </a:r>
          </a:p>
          <a:p>
            <a:pPr lvl="1"/>
            <a:r>
              <a:rPr lang="en-US" dirty="0" smtClean="0"/>
              <a:t>Dirty</a:t>
            </a:r>
          </a:p>
          <a:p>
            <a:pPr lvl="1"/>
            <a:r>
              <a:rPr lang="en-US" dirty="0" smtClean="0"/>
              <a:t>Dull </a:t>
            </a:r>
            <a:r>
              <a:rPr lang="en-US" dirty="0"/>
              <a:t>Boring, repetitive, unpleasant </a:t>
            </a:r>
            <a:r>
              <a:rPr lang="en-US" dirty="0" smtClean="0"/>
              <a:t>work</a:t>
            </a:r>
          </a:p>
          <a:p>
            <a:pPr lvl="1"/>
            <a:r>
              <a:rPr lang="en-US" dirty="0" smtClean="0"/>
              <a:t>Human-intractable workspaces</a:t>
            </a:r>
          </a:p>
          <a:p>
            <a:pPr lvl="2"/>
            <a:r>
              <a:rPr lang="en-US" dirty="0" smtClean="0"/>
              <a:t>Too small; too big; too much precision needed</a:t>
            </a:r>
          </a:p>
        </p:txBody>
      </p:sp>
      <p:sp>
        <p:nvSpPr>
          <p:cNvPr id="3" name="Title 2"/>
          <p:cNvSpPr>
            <a:spLocks noGrp="1"/>
          </p:cNvSpPr>
          <p:nvPr>
            <p:ph type="title"/>
          </p:nvPr>
        </p:nvSpPr>
        <p:spPr/>
        <p:txBody>
          <a:bodyPr/>
          <a:lstStyle/>
          <a:p>
            <a:r>
              <a:rPr lang="en-US" dirty="0" smtClean="0"/>
              <a:t>Manipulation</a:t>
            </a:r>
            <a:endParaRPr lang="en-US"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97750" y1="24444" x2="94250" y2="26914"/>
                        <a14:foregroundMark x1="88750" y1="21481" x2="88750" y2="21481"/>
                        <a14:foregroundMark x1="98500" y1="23210" x2="98500" y2="23210"/>
                      </a14:backgroundRemoval>
                    </a14:imgEffect>
                  </a14:imgLayer>
                </a14:imgProps>
              </a:ext>
            </a:extLst>
          </a:blip>
          <a:stretch>
            <a:fillRect/>
          </a:stretch>
        </p:blipFill>
        <p:spPr>
          <a:xfrm flipH="1">
            <a:off x="5257801" y="2108200"/>
            <a:ext cx="3733799" cy="3911600"/>
          </a:xfrm>
          <a:prstGeom prst="rect">
            <a:avLst/>
          </a:prstGeom>
        </p:spPr>
      </p:pic>
    </p:spTree>
    <p:extLst>
      <p:ext uri="{BB962C8B-B14F-4D97-AF65-F5344CB8AC3E}">
        <p14:creationId xmlns:p14="http://schemas.microsoft.com/office/powerpoint/2010/main" val="123036479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228600"/>
            <a:ext cx="4191000" cy="4343400"/>
          </a:xfrm>
        </p:spPr>
        <p:txBody>
          <a:bodyPr>
            <a:normAutofit fontScale="85000" lnSpcReduction="20000"/>
          </a:bodyPr>
          <a:lstStyle/>
          <a:p>
            <a:r>
              <a:rPr lang="en-US" dirty="0" smtClean="0"/>
              <a:t>Current</a:t>
            </a:r>
          </a:p>
          <a:p>
            <a:pPr lvl="1"/>
            <a:r>
              <a:rPr lang="en-US" dirty="0" smtClean="0"/>
              <a:t>Industrial</a:t>
            </a:r>
          </a:p>
          <a:p>
            <a:pPr lvl="2"/>
            <a:r>
              <a:rPr lang="en-US" dirty="0" smtClean="0"/>
              <a:t>Welding</a:t>
            </a:r>
          </a:p>
          <a:p>
            <a:pPr lvl="2"/>
            <a:r>
              <a:rPr lang="en-US" dirty="0" smtClean="0"/>
              <a:t>Drilling</a:t>
            </a:r>
          </a:p>
          <a:p>
            <a:pPr lvl="2"/>
            <a:r>
              <a:rPr lang="en-US" dirty="0" smtClean="0"/>
              <a:t>Attaching (screws, rivets)</a:t>
            </a:r>
          </a:p>
          <a:p>
            <a:pPr lvl="2"/>
            <a:r>
              <a:rPr lang="en-US" dirty="0" smtClean="0"/>
              <a:t>Painting</a:t>
            </a:r>
          </a:p>
          <a:p>
            <a:pPr lvl="2"/>
            <a:r>
              <a:rPr lang="en-US" dirty="0"/>
              <a:t>Loading/</a:t>
            </a:r>
            <a:r>
              <a:rPr lang="en-US" dirty="0" smtClean="0"/>
              <a:t>unloading</a:t>
            </a:r>
          </a:p>
          <a:p>
            <a:pPr lvl="1"/>
            <a:r>
              <a:rPr lang="en-US" dirty="0" smtClean="0"/>
              <a:t>Surgery</a:t>
            </a:r>
          </a:p>
          <a:p>
            <a:pPr lvl="1"/>
            <a:r>
              <a:rPr lang="en-US" dirty="0" smtClean="0"/>
              <a:t>Space exploration</a:t>
            </a:r>
          </a:p>
          <a:p>
            <a:pPr lvl="1"/>
            <a:r>
              <a:rPr lang="en-US" dirty="0" smtClean="0"/>
              <a:t>Chores</a:t>
            </a:r>
          </a:p>
          <a:p>
            <a:pPr lvl="1"/>
            <a:r>
              <a:rPr lang="en-US" dirty="0" smtClean="0"/>
              <a:t>Patient care</a:t>
            </a:r>
          </a:p>
          <a:p>
            <a:pPr lvl="1"/>
            <a:r>
              <a:rPr lang="en-US" dirty="0" smtClean="0"/>
              <a:t>Delivery</a:t>
            </a:r>
            <a:endParaRPr lang="en-US" dirty="0"/>
          </a:p>
        </p:txBody>
      </p:sp>
      <p:sp>
        <p:nvSpPr>
          <p:cNvPr id="5" name="Content Placeholder 1"/>
          <p:cNvSpPr txBox="1">
            <a:spLocks/>
          </p:cNvSpPr>
          <p:nvPr/>
        </p:nvSpPr>
        <p:spPr bwMode="auto">
          <a:xfrm>
            <a:off x="4876800" y="1752600"/>
            <a:ext cx="4191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9250" indent="-349250" algn="l" rtl="0" eaLnBrk="0" fontAlgn="base" hangingPunct="0">
              <a:lnSpc>
                <a:spcPct val="90000"/>
              </a:lnSpc>
              <a:spcBef>
                <a:spcPts val="2000"/>
              </a:spcBef>
              <a:spcAft>
                <a:spcPct val="0"/>
              </a:spcAft>
              <a:buClr>
                <a:schemeClr val="tx1">
                  <a:lumMod val="65000"/>
                  <a:lumOff val="35000"/>
                </a:schemeClr>
              </a:buClr>
              <a:buSzPct val="70000"/>
              <a:buFont typeface="Wingdings" charset="0"/>
              <a:buChar char="u"/>
              <a:defRPr sz="2800" b="0" kern="1200">
                <a:solidFill>
                  <a:schemeClr val="tx1"/>
                </a:solidFill>
                <a:latin typeface="Gill Sans Light"/>
                <a:ea typeface="ＭＳ Ｐゴシック" charset="0"/>
                <a:cs typeface="Gill Sans"/>
              </a:defRPr>
            </a:lvl1pPr>
            <a:lvl2pPr marL="685800" indent="-336550" algn="l" rtl="0" eaLnBrk="0" fontAlgn="base" hangingPunct="0">
              <a:lnSpc>
                <a:spcPct val="90000"/>
              </a:lnSpc>
              <a:spcBef>
                <a:spcPts val="600"/>
              </a:spcBef>
              <a:spcAft>
                <a:spcPct val="0"/>
              </a:spcAft>
              <a:buClr>
                <a:schemeClr val="tx1">
                  <a:lumMod val="65000"/>
                  <a:lumOff val="35000"/>
                </a:schemeClr>
              </a:buClr>
              <a:buSzPct val="70000"/>
              <a:buFont typeface="Wingdings" charset="0"/>
              <a:buChar char="u"/>
              <a:defRPr sz="2400" b="0" kern="1200">
                <a:solidFill>
                  <a:schemeClr val="tx1"/>
                </a:solidFill>
                <a:latin typeface="Gill Sans Light"/>
                <a:ea typeface="ＭＳ Ｐゴシック" charset="0"/>
                <a:cs typeface="Gill Sans"/>
              </a:defRPr>
            </a:lvl2pPr>
            <a:lvl3pPr marL="968375" indent="-282575" algn="l" rtl="0" eaLnBrk="0" fontAlgn="base" hangingPunct="0">
              <a:lnSpc>
                <a:spcPct val="90000"/>
              </a:lnSpc>
              <a:spcBef>
                <a:spcPts val="600"/>
              </a:spcBef>
              <a:spcAft>
                <a:spcPct val="0"/>
              </a:spcAft>
              <a:buClr>
                <a:schemeClr val="tx1">
                  <a:lumMod val="65000"/>
                  <a:lumOff val="35000"/>
                </a:schemeClr>
              </a:buClr>
              <a:buSzPct val="70000"/>
              <a:buFont typeface="Wingdings" charset="0"/>
              <a:buChar char="u"/>
              <a:defRPr sz="2000" b="0" kern="1200">
                <a:solidFill>
                  <a:schemeClr val="tx1"/>
                </a:solidFill>
                <a:latin typeface="Gill Sans Light"/>
                <a:ea typeface="ＭＳ Ｐゴシック" charset="0"/>
                <a:cs typeface="Gill Sans"/>
              </a:defRPr>
            </a:lvl3pPr>
            <a:lvl4pPr marL="1263650" indent="-295275" algn="l" rtl="0" eaLnBrk="0" fontAlgn="base" hangingPunct="0">
              <a:lnSpc>
                <a:spcPct val="90000"/>
              </a:lnSpc>
              <a:spcBef>
                <a:spcPts val="600"/>
              </a:spcBef>
              <a:spcAft>
                <a:spcPct val="0"/>
              </a:spcAft>
              <a:buClr>
                <a:schemeClr val="tx1">
                  <a:lumMod val="65000"/>
                  <a:lumOff val="35000"/>
                </a:schemeClr>
              </a:buClr>
              <a:buSzPct val="70000"/>
              <a:buFont typeface="Wingdings" charset="0"/>
              <a:buChar char="u"/>
              <a:defRPr sz="1800" b="0" kern="1200">
                <a:solidFill>
                  <a:schemeClr val="tx1"/>
                </a:solidFill>
                <a:latin typeface="Gill Sans Light"/>
                <a:ea typeface="ＭＳ Ｐゴシック" charset="0"/>
                <a:cs typeface="Gill Sans"/>
              </a:defRPr>
            </a:lvl4pPr>
            <a:lvl5pPr marL="1546225" indent="-282575" algn="l" rtl="0" eaLnBrk="0" fontAlgn="base" hangingPunct="0">
              <a:lnSpc>
                <a:spcPct val="90000"/>
              </a:lnSpc>
              <a:spcBef>
                <a:spcPts val="600"/>
              </a:spcBef>
              <a:spcAft>
                <a:spcPct val="0"/>
              </a:spcAft>
              <a:buClr>
                <a:schemeClr val="tx1">
                  <a:lumMod val="65000"/>
                  <a:lumOff val="35000"/>
                </a:schemeClr>
              </a:buClr>
              <a:buSzPct val="70000"/>
              <a:buFont typeface="Wingdings" charset="0"/>
              <a:buChar char="u"/>
              <a:defRPr sz="1600" b="0" kern="1200">
                <a:solidFill>
                  <a:schemeClr val="tx1"/>
                </a:solidFill>
                <a:latin typeface="Gill Sans Light"/>
                <a:ea typeface="ＭＳ Ｐゴシック" charset="0"/>
                <a:cs typeface="Gill San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dirty="0" smtClean="0"/>
              <a:t>Future</a:t>
            </a:r>
          </a:p>
          <a:p>
            <a:pPr lvl="1"/>
            <a:r>
              <a:rPr lang="en-US" dirty="0" smtClean="0"/>
              <a:t>Elder care</a:t>
            </a:r>
          </a:p>
          <a:p>
            <a:pPr lvl="1"/>
            <a:r>
              <a:rPr lang="en-US" dirty="0" smtClean="0"/>
              <a:t>Entertainment</a:t>
            </a:r>
          </a:p>
          <a:p>
            <a:pPr lvl="1"/>
            <a:r>
              <a:rPr lang="en-US" dirty="0" smtClean="0"/>
              <a:t>Environment sampling</a:t>
            </a:r>
          </a:p>
          <a:p>
            <a:pPr lvl="1"/>
            <a:r>
              <a:rPr lang="en-US" dirty="0" smtClean="0"/>
              <a:t>Compliant-material</a:t>
            </a:r>
            <a:br>
              <a:rPr lang="en-US" dirty="0" smtClean="0"/>
            </a:br>
            <a:r>
              <a:rPr lang="en-US" dirty="0" smtClean="0"/>
              <a:t>interactions (sewing)</a:t>
            </a:r>
          </a:p>
          <a:p>
            <a:pPr lvl="1"/>
            <a:r>
              <a:rPr lang="en-US" dirty="0" smtClean="0"/>
              <a:t>Battery changing</a:t>
            </a:r>
          </a:p>
          <a:p>
            <a:pPr lvl="1"/>
            <a:r>
              <a:rPr lang="en-US" dirty="0" smtClean="0"/>
              <a:t>Police work</a:t>
            </a:r>
            <a:endParaRPr lang="en-US" dirty="0"/>
          </a:p>
          <a:p>
            <a:r>
              <a:rPr lang="en-US" dirty="0" smtClean="0"/>
              <a:t>Plus: more chores, more patient care, more surgery, more space, &amp;c. </a:t>
            </a:r>
            <a:br>
              <a:rPr lang="en-US" dirty="0" smtClean="0"/>
            </a:br>
            <a:r>
              <a:rPr lang="en-US" dirty="0" smtClean="0"/>
              <a:t>(but better)</a:t>
            </a:r>
          </a:p>
        </p:txBody>
      </p:sp>
      <p:pic>
        <p:nvPicPr>
          <p:cNvPr id="4" name="Picture 3"/>
          <p:cNvPicPr>
            <a:picLocks noChangeAspect="1"/>
          </p:cNvPicPr>
          <p:nvPr/>
        </p:nvPicPr>
        <p:blipFill>
          <a:blip r:embed="rId2"/>
          <a:stretch>
            <a:fillRect/>
          </a:stretch>
        </p:blipFill>
        <p:spPr>
          <a:xfrm>
            <a:off x="1981200" y="4150664"/>
            <a:ext cx="2362200" cy="2725615"/>
          </a:xfrm>
          <a:prstGeom prst="rect">
            <a:avLst/>
          </a:prstGeom>
        </p:spPr>
      </p:pic>
      <p:sp>
        <p:nvSpPr>
          <p:cNvPr id="7" name="TextBox 6"/>
          <p:cNvSpPr txBox="1"/>
          <p:nvPr/>
        </p:nvSpPr>
        <p:spPr>
          <a:xfrm>
            <a:off x="990600" y="6172200"/>
            <a:ext cx="866343" cy="646331"/>
          </a:xfrm>
          <a:prstGeom prst="rect">
            <a:avLst/>
          </a:prstGeom>
          <a:noFill/>
        </p:spPr>
        <p:txBody>
          <a:bodyPr wrap="none" rtlCol="0">
            <a:spAutoFit/>
          </a:bodyPr>
          <a:lstStyle/>
          <a:p>
            <a:r>
              <a:rPr lang="en-US" dirty="0" err="1" smtClean="0"/>
              <a:t>Davinci</a:t>
            </a:r>
            <a:endParaRPr lang="en-US" dirty="0" smtClean="0"/>
          </a:p>
          <a:p>
            <a:r>
              <a:rPr lang="en-US" dirty="0" smtClean="0"/>
              <a:t>Robot</a:t>
            </a:r>
            <a:endParaRPr lang="en-US" dirty="0"/>
          </a:p>
        </p:txBody>
      </p:sp>
      <p:pic>
        <p:nvPicPr>
          <p:cNvPr id="9" name="Picture 8"/>
          <p:cNvPicPr>
            <a:picLocks noChangeAspect="1"/>
          </p:cNvPicPr>
          <p:nvPr/>
        </p:nvPicPr>
        <p:blipFill>
          <a:blip r:embed="rId3"/>
          <a:stretch>
            <a:fillRect/>
          </a:stretch>
        </p:blipFill>
        <p:spPr>
          <a:xfrm>
            <a:off x="6076244" y="76200"/>
            <a:ext cx="2980267" cy="1676400"/>
          </a:xfrm>
          <a:prstGeom prst="rect">
            <a:avLst/>
          </a:prstGeom>
        </p:spPr>
      </p:pic>
    </p:spTree>
    <p:extLst>
      <p:ext uri="{BB962C8B-B14F-4D97-AF65-F5344CB8AC3E}">
        <p14:creationId xmlns:p14="http://schemas.microsoft.com/office/powerpoint/2010/main" val="146569237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8322</TotalTime>
  <Words>2191</Words>
  <Application>Microsoft Macintosh PowerPoint</Application>
  <PresentationFormat>On-screen Show (4:3)</PresentationFormat>
  <Paragraphs>289</Paragraphs>
  <Slides>34</Slides>
  <Notes>10</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36" baseType="lpstr">
      <vt:lpstr>Office Theme</vt:lpstr>
      <vt:lpstr>Equation</vt:lpstr>
      <vt:lpstr>Degree of Maneuverability</vt:lpstr>
      <vt:lpstr>PowerPoint Presentation</vt:lpstr>
      <vt:lpstr>Implementation of a Gaussian process-based machine learning grasp predictor.  Goins, Carpenter, Wong, &amp; Balasubramanian, 2015</vt:lpstr>
      <vt:lpstr>PowerPoint Presentation</vt:lpstr>
      <vt:lpstr>Manipulators</vt:lpstr>
      <vt:lpstr>Manipulators</vt:lpstr>
      <vt:lpstr>Manipulators</vt:lpstr>
      <vt:lpstr>Manipulation</vt:lpstr>
      <vt:lpstr>PowerPoint Presentation</vt:lpstr>
      <vt:lpstr>Terminology</vt:lpstr>
      <vt:lpstr>Manipulator Robot</vt:lpstr>
      <vt:lpstr>Characterization</vt:lpstr>
      <vt:lpstr>Joints</vt:lpstr>
      <vt:lpstr>Actuators</vt:lpstr>
      <vt:lpstr>PowerPoint Presentation</vt:lpstr>
      <vt:lpstr>When Do We Use…</vt:lpstr>
      <vt:lpstr>When Do We Use…</vt:lpstr>
      <vt:lpstr>Manipulation Configurations &amp; Grasping</vt:lpstr>
      <vt:lpstr>Manipulation Configurations &amp; Grasping</vt:lpstr>
      <vt:lpstr>P(rismatic) &amp; R(evolute)</vt:lpstr>
      <vt:lpstr>Joints: Denotation</vt:lpstr>
      <vt:lpstr>Configuration Space</vt:lpstr>
      <vt:lpstr>DoFs for Manipulation</vt:lpstr>
      <vt:lpstr>Notes on DoFs</vt:lpstr>
      <vt:lpstr>Workspaces</vt:lpstr>
      <vt:lpstr>Grippers</vt:lpstr>
      <vt:lpstr>Universal Gripper: Video</vt:lpstr>
      <vt:lpstr>Grasps</vt:lpstr>
      <vt:lpstr>Grasps</vt:lpstr>
      <vt:lpstr>The Grasping Problem</vt:lpstr>
      <vt:lpstr>Grasp Planning</vt:lpstr>
      <vt:lpstr>Ongoing Research</vt:lpstr>
      <vt:lpstr>PowerPoint Presentation</vt:lpstr>
      <vt:lpstr>Implementation of a Gaussian process-based machine learning grasp predictor.  Goins, Carpenter, Wong, &amp; Balasubramanian, 2015</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CptS: Introduction to Robotics</dc:title>
  <dc:creator>Matthew Taylor</dc:creator>
  <cp:lastModifiedBy>Matthew Taylor</cp:lastModifiedBy>
  <cp:revision>268</cp:revision>
  <dcterms:created xsi:type="dcterms:W3CDTF">2006-08-16T00:00:00Z</dcterms:created>
  <dcterms:modified xsi:type="dcterms:W3CDTF">2016-02-09T00:37:25Z</dcterms:modified>
</cp:coreProperties>
</file>