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Microsoft_Equation1.bin" ContentType="application/vnd.openxmlformats-officedocument.oleObject"/>
  <Override PartName="/ppt/embeddings/oleObject40.bin" ContentType="application/vnd.openxmlformats-officedocument.oleObject"/>
  <Override PartName="/ppt/embeddings/Microsoft_Equation2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43" r:id="rId2"/>
    <p:sldId id="347" r:id="rId3"/>
    <p:sldId id="340" r:id="rId4"/>
    <p:sldId id="341" r:id="rId5"/>
    <p:sldId id="258" r:id="rId6"/>
    <p:sldId id="259" r:id="rId7"/>
    <p:sldId id="345" r:id="rId8"/>
    <p:sldId id="261" r:id="rId9"/>
    <p:sldId id="262" r:id="rId10"/>
    <p:sldId id="263" r:id="rId11"/>
    <p:sldId id="264" r:id="rId12"/>
    <p:sldId id="34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30" r:id="rId34"/>
    <p:sldId id="286" r:id="rId35"/>
    <p:sldId id="331" r:id="rId36"/>
    <p:sldId id="287" r:id="rId37"/>
    <p:sldId id="288" r:id="rId38"/>
    <p:sldId id="342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44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39.wmf"/><Relationship Id="rId3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emf"/><Relationship Id="rId3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30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4B6E-3EA2-2A47-A4BD-C3477BBD3F13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9CADC-DC72-3241-9551-EA7508C0C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4F38-77DD-B844-8EBA-A433F525E8A9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F37D-D224-2F49-B9F4-B6D370FA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0.wmf"/><Relationship Id="rId5" Type="http://schemas.openxmlformats.org/officeDocument/2006/relationships/image" Target="../media/image46.png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9.w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4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w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wmf"/><Relationship Id="rId5" Type="http://schemas.openxmlformats.org/officeDocument/2006/relationships/image" Target="../media/image51.png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0.wmf"/><Relationship Id="rId7" Type="http://schemas.openxmlformats.org/officeDocument/2006/relationships/image" Target="../media/image5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wmf"/><Relationship Id="rId7" Type="http://schemas.openxmlformats.org/officeDocument/2006/relationships/image" Target="../media/image5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2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5" Type="http://schemas.microsoft.com/office/2007/relationships/hdphoto" Target="../media/hdphoto1.wdp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Proposed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884"/>
            <a:ext cx="8229600" cy="504455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SmartHome</a:t>
            </a:r>
            <a:endParaRPr lang="en-US" dirty="0"/>
          </a:p>
          <a:p>
            <a:pPr lvl="1"/>
            <a:r>
              <a:rPr lang="en-US" dirty="0" smtClean="0"/>
              <a:t>Encouraging patients with </a:t>
            </a:r>
            <a:r>
              <a:rPr lang="en-US" dirty="0" smtClean="0">
                <a:solidFill>
                  <a:srgbClr val="FF0000"/>
                </a:solidFill>
              </a:rPr>
              <a:t>mild cognitive disabilities</a:t>
            </a:r>
            <a:r>
              <a:rPr lang="en-US" dirty="0" smtClean="0"/>
              <a:t> to use digital memory notebook for activities of daily living</a:t>
            </a:r>
          </a:p>
          <a:p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Encouraging patients to use program and follow exercise advice to maintain </a:t>
            </a:r>
            <a:r>
              <a:rPr lang="en-US" dirty="0" smtClean="0">
                <a:solidFill>
                  <a:srgbClr val="FF0000"/>
                </a:solidFill>
              </a:rPr>
              <a:t>glucose levels</a:t>
            </a:r>
          </a:p>
          <a:p>
            <a:r>
              <a:rPr lang="en-US" dirty="0" smtClean="0"/>
              <a:t>Machine Learning Curriculum Development</a:t>
            </a:r>
          </a:p>
          <a:p>
            <a:pPr lvl="1"/>
            <a:r>
              <a:rPr lang="en-US" dirty="0" smtClean="0"/>
              <a:t>Automatically construct a </a:t>
            </a:r>
            <a:r>
              <a:rPr lang="en-US" dirty="0" smtClean="0">
                <a:solidFill>
                  <a:srgbClr val="FF0000"/>
                </a:solidFill>
              </a:rPr>
              <a:t>set of tasks </a:t>
            </a:r>
            <a:r>
              <a:rPr lang="en-US" dirty="0" smtClean="0"/>
              <a:t>such that it’s faster to learn the set than to directly learn the final (target) task</a:t>
            </a:r>
          </a:p>
          <a:p>
            <a:r>
              <a:rPr lang="en-US" dirty="0" smtClean="0"/>
              <a:t>Lifelong Machine Learning</a:t>
            </a:r>
          </a:p>
          <a:p>
            <a:pPr lvl="1"/>
            <a:r>
              <a:rPr lang="en-US" dirty="0" smtClean="0"/>
              <a:t>Get a team of parrot drones and </a:t>
            </a:r>
            <a:r>
              <a:rPr lang="en-US" dirty="0" err="1" smtClean="0"/>
              <a:t>turtlebots</a:t>
            </a:r>
            <a:r>
              <a:rPr lang="en-US" dirty="0" smtClean="0"/>
              <a:t> to coordinate for a </a:t>
            </a:r>
            <a:r>
              <a:rPr lang="en-US" dirty="0" smtClean="0">
                <a:solidFill>
                  <a:srgbClr val="FF0000"/>
                </a:solidFill>
              </a:rPr>
              <a:t>search and rescue</a:t>
            </a:r>
            <a:r>
              <a:rPr lang="en-US" dirty="0" smtClean="0"/>
              <a:t>. Build a library of past tasks to learn the </a:t>
            </a:r>
            <a:r>
              <a:rPr lang="en-US" i="1" dirty="0" smtClean="0"/>
              <a:t>n</a:t>
            </a:r>
            <a:r>
              <a:rPr lang="en-US" dirty="0" smtClean="0"/>
              <a:t>+1</a:t>
            </a:r>
            <a:r>
              <a:rPr lang="en-US" baseline="30000" dirty="0" smtClean="0"/>
              <a:t>st</a:t>
            </a:r>
            <a:r>
              <a:rPr lang="en-US" dirty="0" smtClean="0"/>
              <a:t> task faster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All at risk because of the government shutdown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74" y="0"/>
            <a:ext cx="4804341" cy="36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0396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Since continuous probability functions are defined for an infinite number of points over a continuous interval, the probability at a single point is always </a:t>
            </a:r>
            <a:r>
              <a:rPr lang="en-US" sz="2000" dirty="0" smtClean="0">
                <a:latin typeface="+mj-lt"/>
              </a:rPr>
              <a:t>0. </a:t>
            </a:r>
            <a:endParaRPr lang="en-US" sz="2000" dirty="0">
              <a:latin typeface="+mj-lt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363855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133600" y="182880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124075" y="253841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143125" y="256063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32550" y="361632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52550" y="190182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675" y="164138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Magnitude of curve could be greater than 1 in some areas.  The total area under the curve must add up to 1.</a:t>
            </a:r>
            <a:endParaRPr lang="en-US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343400" y="2241550"/>
            <a:ext cx="1057275" cy="296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</a:t>
            </a:r>
            <a:r>
              <a:rPr lang="en-US" dirty="0" smtClean="0"/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400" i="1" dirty="0" smtClean="0"/>
                  <a:t>Notation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=""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𝑃</m:t>
                    </m:r>
                    <m:r>
                      <a:rPr lang="en-US" sz="2100" i="1" dirty="0" smtClean="0">
                        <a:latin typeface="Cambria Math"/>
                      </a:rPr>
                      <m:t>(</m:t>
                    </m:r>
                    <m:r>
                      <a:rPr lang="en-US" sz="2100" i="1" dirty="0" smtClean="0">
                        <a:latin typeface="Cambria Math"/>
                      </a:rPr>
                      <m:t>𝑋</m:t>
                    </m:r>
                    <m:r>
                      <a:rPr lang="en-US" sz="2100" i="1" dirty="0" smtClean="0">
                        <a:latin typeface="Cambria Math"/>
                      </a:rPr>
                      <m:t>=</m:t>
                    </m:r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𝑎𝑛𝑑</m:t>
                    </m:r>
                    <m:r>
                      <a:rPr lang="en-US" sz="2100" i="1" dirty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𝑌</m:t>
                    </m:r>
                    <m:r>
                      <a:rPr lang="en-US" sz="2100" i="1" dirty="0">
                        <a:latin typeface="Cambria Math"/>
                      </a:rPr>
                      <m:t>=</m:t>
                    </m:r>
                    <m:r>
                      <a:rPr lang="en-US" sz="2100" i="1" dirty="0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 = </m:t>
                    </m:r>
                    <m:r>
                      <a:rPr lang="en-US" sz="2100" i="1" dirty="0">
                        <a:latin typeface="Cambria Math"/>
                      </a:rPr>
                      <m:t>𝑃</m:t>
                    </m:r>
                    <m:r>
                      <a:rPr lang="en-US" sz="2100" i="1" dirty="0">
                        <a:latin typeface="Cambria Math"/>
                      </a:rPr>
                      <m:t>(</m:t>
                    </m:r>
                    <m:r>
                      <a:rPr lang="en-US" sz="2100" i="1" dirty="0" err="1">
                        <a:latin typeface="Cambria Math"/>
                      </a:rPr>
                      <m:t>𝑥</m:t>
                    </m:r>
                    <m:r>
                      <a:rPr lang="en-US" sz="2100" i="1" dirty="0" err="1">
                        <a:latin typeface="Cambria Math"/>
                      </a:rPr>
                      <m:t>,</m:t>
                    </m:r>
                    <m:r>
                      <a:rPr lang="en-US" sz="2100" i="1" dirty="0" err="1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</m:t>
                    </m:r>
                  </m:oMath>
                </a14:m>
                <a:endParaRPr lang="en-US" sz="2100" i="1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2400" i="1" dirty="0"/>
              </a:p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If X and Y are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independent</a:t>
                </a:r>
                <a:r>
                  <a:rPr lang="en-US" sz="2400" dirty="0"/>
                  <a:t> then </a:t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19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14:m/>
                <a:r>
                  <a:rPr lang="en-US" sz="2400" dirty="0"/>
                  <a:t>is the probability of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x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 given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 y</a:t>
                </a:r>
                <a:r>
                  <a:rPr lang="en-US" sz="2400" i="1" dirty="0"/>
                  <a:t/>
                </a:r>
                <a:br>
                  <a:rPr lang="en-US" sz="2400" i="1" dirty="0"/>
                </a:br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  <a14:m/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  <a14:m/>
                <a:endParaRPr lang="en-US" sz="2400" i="1" dirty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r>
                  <a:rPr lang="en-US" sz="2400" i="1" dirty="0"/>
                  <a:t>		</a:t>
                </a:r>
                <a:r>
                  <a:rPr lang="en-US" sz="2400" i="1" dirty="0" smtClean="0"/>
                  <a:t>            </a:t>
                </a:r>
                <a14:m/>
                <a:endParaRPr lang="en-US" sz="2400" i="1" dirty="0"/>
              </a:p>
              <a:p>
                <a:pPr marL="0" indent="0">
                  <a:lnSpc>
                    <a:spcPct val="120000"/>
                  </a:lnSpc>
                  <a:spcBef>
                    <a:spcPct val="30000"/>
                  </a:spcBef>
                  <a:buNone/>
                </a:pPr>
                <a:endParaRPr lang="en-US" sz="2400" i="1" dirty="0"/>
              </a:p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If X and Y are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independent</a:t>
                </a:r>
                <a:r>
                  <a:rPr lang="en-US" sz="2400" dirty="0"/>
                  <a:t> then</a:t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14:m/>
                <a:endParaRPr lang="en-US" sz="24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5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by Enumeration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=""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¬</m:t>
                        </m:r>
                        <m:r>
                          <a:rPr lang="en-US" sz="2400" i="1"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𝑡𝑜𝑜𝑡h𝑎𝑐h𝑒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(¬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=""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0.016+0.064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0.108+0.012++0.016+0.064</m:t>
                        </m:r>
                      </m:den>
                    </m:f>
                  </m:oMath>
                </a14:m>
                <a:r>
                  <a:rPr lang="en-US" sz="3200" dirty="0" smtClean="0"/>
                  <a:t> =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0.4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519" r="17677" b="24911"/>
          <a:stretch/>
        </p:blipFill>
        <p:spPr bwMode="auto">
          <a:xfrm>
            <a:off x="304800" y="4126522"/>
            <a:ext cx="6475021" cy="25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5359730"/>
            <a:ext cx="2362200" cy="1193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905000" y="5930735"/>
            <a:ext cx="2286000" cy="5462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</a:t>
            </a:r>
            <a:r>
              <a:rPr lang="en-US" dirty="0" smtClean="0"/>
              <a:t>Probability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79936"/>
              </p:ext>
            </p:extLst>
          </p:nvPr>
        </p:nvGraphicFramePr>
        <p:xfrm>
          <a:off x="514350" y="3590925"/>
          <a:ext cx="2474435" cy="79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3" imgW="1104840" imgH="355320" progId="Equation.3">
                  <p:embed/>
                </p:oleObj>
              </mc:Choice>
              <mc:Fallback>
                <p:oleObj name="Equation" r:id="rId3" imgW="1104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590925"/>
                        <a:ext cx="2474435" cy="79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0596"/>
              </p:ext>
            </p:extLst>
          </p:nvPr>
        </p:nvGraphicFramePr>
        <p:xfrm>
          <a:off x="514351" y="4975225"/>
          <a:ext cx="3214538" cy="79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5" imgW="1434960" imgH="355320" progId="Equation.3">
                  <p:embed/>
                </p:oleObj>
              </mc:Choice>
              <mc:Fallback>
                <p:oleObj name="Equation" r:id="rId5" imgW="1434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975225"/>
                        <a:ext cx="3214538" cy="797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137"/>
              </p:ext>
            </p:extLst>
          </p:nvPr>
        </p:nvGraphicFramePr>
        <p:xfrm>
          <a:off x="514350" y="2368550"/>
          <a:ext cx="1463179" cy="6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7" imgW="723600" imgH="342720" progId="Equation.3">
                  <p:embed/>
                </p:oleObj>
              </mc:Choice>
              <mc:Fallback>
                <p:oleObj name="Equation" r:id="rId7" imgW="723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368550"/>
                        <a:ext cx="1463179" cy="692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614549"/>
            <a:ext cx="231986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</a:pPr>
            <a:r>
              <a:rPr lang="en-US" sz="28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Discrete case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040022"/>
              </p:ext>
            </p:extLst>
          </p:nvPr>
        </p:nvGraphicFramePr>
        <p:xfrm>
          <a:off x="4949825" y="2368550"/>
          <a:ext cx="1616439" cy="56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9" imgW="799920" imgH="279360" progId="Equation.3">
                  <p:embed/>
                </p:oleObj>
              </mc:Choice>
              <mc:Fallback>
                <p:oleObj name="Equation" r:id="rId9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368550"/>
                        <a:ext cx="1616439" cy="56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4096" y="1614549"/>
            <a:ext cx="3515706" cy="646331"/>
          </a:xfrm>
          <a:prstGeom prst="rect">
            <a:avLst/>
          </a:prstGeom>
          <a:extLst/>
        </p:spPr>
        <p:txBody>
          <a:bodyPr vert="horz" anchor="ctr">
            <a:normAutofit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Continuous case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46911"/>
              </p:ext>
            </p:extLst>
          </p:nvPr>
        </p:nvGraphicFramePr>
        <p:xfrm>
          <a:off x="4949825" y="4975225"/>
          <a:ext cx="3386138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1" imgW="1511280" imgH="279360" progId="Equation.3">
                  <p:embed/>
                </p:oleObj>
              </mc:Choice>
              <mc:Fallback>
                <p:oleObj name="Equation" r:id="rId11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75225"/>
                        <a:ext cx="3386138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5961"/>
              </p:ext>
            </p:extLst>
          </p:nvPr>
        </p:nvGraphicFramePr>
        <p:xfrm>
          <a:off x="4949825" y="3590925"/>
          <a:ext cx="2646034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13" imgW="1180800" imgH="279360" progId="Equation.3">
                  <p:embed/>
                </p:oleObj>
              </mc:Choice>
              <mc:Fallback>
                <p:oleObj name="Equation" r:id="rId13" imgW="1180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590925"/>
                        <a:ext cx="2646034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76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035763"/>
              </p:ext>
            </p:extLst>
          </p:nvPr>
        </p:nvGraphicFramePr>
        <p:xfrm>
          <a:off x="609600" y="4648200"/>
          <a:ext cx="989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3" imgW="444240" imgH="253800" progId="Equation.3">
                  <p:embed/>
                </p:oleObj>
              </mc:Choice>
              <mc:Fallback>
                <p:oleObj name="Equation" r:id="rId3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9890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5" imgW="2641320" imgH="419040" progId="Equation.3">
                  <p:embed/>
                </p:oleObj>
              </mc:Choice>
              <mc:Fallback>
                <p:oleObj name="Equation" r:id="rId5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660326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9" imgW="2298600" imgH="203040" progId="Equation.3">
                  <p:embed/>
                </p:oleObj>
              </mc:Choice>
              <mc:Fallback>
                <p:oleObj name="Equation" r:id="rId9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8400" y="472440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Posterior (conditional) probability distribution</a:t>
            </a:r>
            <a:endParaRPr lang="en-US" sz="2400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2470"/>
              </p:ext>
            </p:extLst>
          </p:nvPr>
        </p:nvGraphicFramePr>
        <p:xfrm>
          <a:off x="609600" y="5181600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1" imgW="444240" imgH="253800" progId="Equation.3">
                  <p:embed/>
                </p:oleObj>
              </mc:Choice>
              <mc:Fallback>
                <p:oleObj name="Equation" r:id="rId11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106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64794"/>
              </p:ext>
            </p:extLst>
          </p:nvPr>
        </p:nvGraphicFramePr>
        <p:xfrm>
          <a:off x="685800" y="4191000"/>
          <a:ext cx="781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3" imgW="330120" imgH="203040" progId="Equation.3">
                  <p:embed/>
                </p:oleObj>
              </mc:Choice>
              <mc:Fallback>
                <p:oleObj name="Equation" r:id="rId1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7810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438400" y="4191000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Prior probability distribution</a:t>
            </a:r>
            <a:endParaRPr lang="en-US" sz="24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If  y is a new sensor </a:t>
            </a:r>
            <a:r>
              <a:rPr lang="en-US" altLang="zh-CN" sz="2400" dirty="0" smtClean="0">
                <a:ea typeface="宋体" pitchFamily="2" charset="-122"/>
              </a:rPr>
              <a:t>reading:</a:t>
            </a:r>
            <a:endParaRPr lang="en-US" sz="2400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38400" y="52578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Model of the characteristics </a:t>
            </a:r>
            <a:r>
              <a:rPr lang="en-US" altLang="zh-CN" sz="2400" dirty="0">
                <a:ea typeface="宋体" pitchFamily="2" charset="-122"/>
              </a:rPr>
              <a:t>of the sensor</a:t>
            </a:r>
            <a:endParaRPr lang="en-US" sz="2400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75182"/>
              </p:ext>
            </p:extLst>
          </p:nvPr>
        </p:nvGraphicFramePr>
        <p:xfrm>
          <a:off x="609600" y="5791200"/>
          <a:ext cx="8112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5" imgW="342720" imgH="203040" progId="Equation.3">
                  <p:embed/>
                </p:oleObj>
              </mc:Choice>
              <mc:Fallback>
                <p:oleObj name="Equation" r:id="rId1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91200"/>
                        <a:ext cx="8112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878013" y="4267200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905000" y="58674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905000" y="53340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905000" y="48006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438400" y="5867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Does not depend on 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0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50387"/>
              </p:ext>
            </p:extLst>
          </p:nvPr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3" imgW="2641320" imgH="419040" progId="Equation.3">
                  <p:embed/>
                </p:oleObj>
              </mc:Choice>
              <mc:Fallback>
                <p:oleObj name="Equation" r:id="rId3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00967"/>
              </p:ext>
            </p:extLst>
          </p:nvPr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60222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7" imgW="2298600" imgH="203040" progId="Equation.3">
                  <p:embed/>
                </p:oleObj>
              </mc:Choice>
              <mc:Fallback>
                <p:oleObj name="Equation" r:id="rId7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133600" y="37592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00725"/>
              </p:ext>
            </p:extLst>
          </p:nvPr>
        </p:nvGraphicFramePr>
        <p:xfrm>
          <a:off x="3592513" y="3990975"/>
          <a:ext cx="33162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9" imgW="1600200" imgH="533160" progId="Equation.3">
                  <p:embed/>
                </p:oleObj>
              </mc:Choice>
              <mc:Fallback>
                <p:oleObj name="Equation" r:id="rId9" imgW="1600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3990975"/>
                        <a:ext cx="33162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78142"/>
              </p:ext>
            </p:extLst>
          </p:nvPr>
        </p:nvGraphicFramePr>
        <p:xfrm>
          <a:off x="1295400" y="41100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00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47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75086"/>
              </p:ext>
            </p:extLst>
          </p:nvPr>
        </p:nvGraphicFramePr>
        <p:xfrm>
          <a:off x="1338263" y="1474787"/>
          <a:ext cx="6054725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2501640" imgH="939600" progId="Equation.3">
                  <p:embed/>
                </p:oleObj>
              </mc:Choice>
              <mc:Fallback>
                <p:oleObj name="Equation" r:id="rId3" imgW="2501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474787"/>
                        <a:ext cx="6054725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5085"/>
              </p:ext>
            </p:extLst>
          </p:nvPr>
        </p:nvGraphicFramePr>
        <p:xfrm>
          <a:off x="1800225" y="3876675"/>
          <a:ext cx="32972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1612800" imgH="1193760" progId="Equation.3">
                  <p:embed/>
                </p:oleObj>
              </mc:Choice>
              <mc:Fallback>
                <p:oleObj name="Equation" r:id="rId5" imgW="16128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876675"/>
                        <a:ext cx="329723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025" y="3262312"/>
            <a:ext cx="208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sz="2800">
                <a:solidFill>
                  <a:schemeClr val="folHlink"/>
                </a:solidFill>
                <a:latin typeface="Verdana" pitchFamily="34" charset="0"/>
              </a:rPr>
              <a:t>Algorithm:</a:t>
            </a:r>
          </a:p>
        </p:txBody>
      </p:sp>
    </p:spTree>
    <p:extLst>
      <p:ext uri="{BB962C8B-B14F-4D97-AF65-F5344CB8AC3E}">
        <p14:creationId xmlns:p14="http://schemas.microsoft.com/office/powerpoint/2010/main" val="17972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Law of total probability: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18090"/>
              </p:ext>
            </p:extLst>
          </p:nvPr>
        </p:nvGraphicFramePr>
        <p:xfrm>
          <a:off x="1636713" y="2203007"/>
          <a:ext cx="4916487" cy="220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981200" imgH="889000" progId="Equation.3">
                  <p:embed/>
                </p:oleObj>
              </mc:Choice>
              <mc:Fallback>
                <p:oleObj name="Equation" r:id="rId3" imgW="1981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203007"/>
                        <a:ext cx="4916487" cy="220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60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 </a:t>
            </a:r>
            <a:r>
              <a:rPr lang="en-US" dirty="0" smtClean="0"/>
              <a:t>Rule with </a:t>
            </a:r>
            <a:r>
              <a:rPr lang="en-US" dirty="0"/>
              <a:t>Background Knowledge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53561"/>
              </p:ext>
            </p:extLst>
          </p:nvPr>
        </p:nvGraphicFramePr>
        <p:xfrm>
          <a:off x="1554163" y="2390775"/>
          <a:ext cx="5238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892160" imgH="419040" progId="Equation.3">
                  <p:embed/>
                </p:oleObj>
              </mc:Choice>
              <mc:Fallback>
                <p:oleObj name="Equation" r:id="rId3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390775"/>
                        <a:ext cx="52387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9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smtClean="0"/>
              <a:t>(some?) labs</a:t>
            </a:r>
          </a:p>
          <a:p>
            <a:r>
              <a:rPr lang="en-US" dirty="0" smtClean="0"/>
              <a:t>Contest : only 1 try</a:t>
            </a:r>
          </a:p>
          <a:p>
            <a:pPr lvl="1"/>
            <a:r>
              <a:rPr lang="en-US" dirty="0" smtClean="0"/>
              <a:t>Will open classroom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0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equivalent to</a:t>
            </a:r>
          </a:p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89156"/>
              </p:ext>
            </p:extLst>
          </p:nvPr>
        </p:nvGraphicFramePr>
        <p:xfrm>
          <a:off x="2351088" y="51054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3" imgW="1180588" imgH="330057" progId="Equation.3">
                  <p:embed/>
                </p:oleObj>
              </mc:Choice>
              <mc:Fallback>
                <p:oleObj name="Equation" r:id="rId3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1054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00212"/>
              </p:ext>
            </p:extLst>
          </p:nvPr>
        </p:nvGraphicFramePr>
        <p:xfrm>
          <a:off x="2376488" y="39878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5" imgW="1180588" imgH="330057" progId="Equation.3">
                  <p:embed/>
                </p:oleObj>
              </mc:Choice>
              <mc:Fallback>
                <p:oleObj name="Equation" r:id="rId5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9878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4375" y="1738313"/>
          <a:ext cx="4538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7" imgW="1638300" imgH="330200" progId="Equation.3">
                  <p:embed/>
                </p:oleObj>
              </mc:Choice>
              <mc:Fallback>
                <p:oleObj name="Equation" r:id="rId7" imgW="16383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738313"/>
                        <a:ext cx="4538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1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a robot obtains measurement 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What is 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𝑜𝑝𝑒𝑛</m:t>
                    </m:r>
                    <m:r>
                      <a:rPr lang="en-US" sz="2400" i="1" dirty="0" err="1">
                        <a:latin typeface="Cambria Math"/>
                      </a:rPr>
                      <m:t>|</m:t>
                    </m:r>
                    <m:r>
                      <a:rPr lang="en-US" sz="2400" i="1" dirty="0" err="1">
                        <a:latin typeface="Cambria Math"/>
                      </a:rPr>
                      <m:t>𝑧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24150"/>
            <a:ext cx="648493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2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vs. Diagnostic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diagnostic</a:t>
                </a:r>
                <a:r>
                  <a:rPr lang="en-US" dirty="0"/>
                  <a:t>.</a:t>
                </a:r>
              </a:p>
              <a:p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folHlink"/>
                  </a:solidFill>
                </a:endParaRPr>
              </a:p>
              <a:p>
                <a:r>
                  <a:rPr lang="en-US" dirty="0"/>
                  <a:t>Often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 knowledge is easier to obtain.</a:t>
                </a:r>
              </a:p>
              <a:p>
                <a:r>
                  <a:rPr lang="en-US" dirty="0"/>
                  <a:t>Bayes rule allows us to use causal knowledge: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030413" y="4778375"/>
          <a:ext cx="56769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2057400" imgH="406080" progId="Equation.3">
                  <p:embed/>
                </p:oleObj>
              </mc:Choice>
              <mc:Fallback>
                <p:oleObj name="Equation" r:id="rId4" imgW="2057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778375"/>
                        <a:ext cx="56769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24350" y="3846702"/>
            <a:ext cx="3509783" cy="953497"/>
            <a:chOff x="2867" y="2417"/>
            <a:chExt cx="2002" cy="47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67" y="2417"/>
              <a:ext cx="2002" cy="2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 smtClean="0">
                  <a:solidFill>
                    <a:schemeClr val="folHlink"/>
                  </a:solidFill>
                  <a:latin typeface="+mj-lt"/>
                </a:rPr>
                <a:t>Comes from sensor model.</a:t>
              </a:r>
              <a:endParaRPr lang="en-US" sz="2000" dirty="0">
                <a:solidFill>
                  <a:schemeClr val="folHlink"/>
                </a:solidFill>
                <a:latin typeface="+mj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557" y="2590"/>
              <a:ext cx="348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282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latin typeface="Times New Roman" pitchFamily="18" charset="0"/>
              </a:rPr>
              <a:t>P(</a:t>
            </a:r>
            <a:r>
              <a:rPr lang="en-US" sz="2800" i="1" dirty="0" err="1" smtClean="0">
                <a:latin typeface="Times New Roman" pitchFamily="18" charset="0"/>
              </a:rPr>
              <a:t>z|open</a:t>
            </a:r>
            <a:r>
              <a:rPr lang="en-US" sz="2800" i="1" dirty="0" smtClean="0">
                <a:latin typeface="Times New Roman" pitchFamily="18" charset="0"/>
              </a:rPr>
              <a:t>) = 0.6		P(z|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0.3</a:t>
            </a:r>
          </a:p>
          <a:p>
            <a:r>
              <a:rPr lang="en-US" sz="2800" i="1" dirty="0" smtClean="0">
                <a:latin typeface="Times New Roman" pitchFamily="18" charset="0"/>
              </a:rPr>
              <a:t>P(open) = P(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0.5</a:t>
            </a:r>
            <a:endParaRPr lang="en-US" sz="2800" i="1" dirty="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2935"/>
              </p:ext>
            </p:extLst>
          </p:nvPr>
        </p:nvGraphicFramePr>
        <p:xfrm>
          <a:off x="703263" y="3276600"/>
          <a:ext cx="808196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3" imgW="3581280" imgH="863280" progId="Equation.3">
                  <p:embed/>
                </p:oleObj>
              </mc:Choice>
              <mc:Fallback>
                <p:oleObj name="Equation" r:id="rId3" imgW="3581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276600"/>
                        <a:ext cx="8081962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i="1" dirty="0" smtClean="0">
                    <a:latin typeface="Verdana" pitchFamily="34" charset="0"/>
                  </a:rPr>
                  <a:t> </a:t>
                </a:r>
                <a:r>
                  <a:rPr lang="en-US" sz="2400" dirty="0">
                    <a:latin typeface="Verdana" pitchFamily="34" charset="0"/>
                  </a:rPr>
                  <a:t>raise</a:t>
                </a:r>
                <a:r>
                  <a:rPr lang="de-DE" sz="2400" dirty="0">
                    <a:latin typeface="Verdana" pitchFamily="34" charset="0"/>
                  </a:rPr>
                  <a:t>s</a:t>
                </a:r>
                <a:r>
                  <a:rPr lang="en-US" sz="2400" dirty="0">
                    <a:latin typeface="Verdana" pitchFamily="34" charset="0"/>
                  </a:rPr>
                  <a:t>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2000" r="-254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7060"/>
              </p:ext>
            </p:extLst>
          </p:nvPr>
        </p:nvGraphicFramePr>
        <p:xfrm>
          <a:off x="5370958" y="35442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6" imgW="2057400" imgH="406400" progId="Equation.3">
                  <p:embed/>
                </p:oleObj>
              </mc:Choice>
              <mc:Fallback>
                <p:oleObj name="Equation" r:id="rId6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35442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03772"/>
              </p:ext>
            </p:extLst>
          </p:nvPr>
        </p:nvGraphicFramePr>
        <p:xfrm>
          <a:off x="5754105" y="687463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8" imgW="1498600" imgH="558800" progId="Equation.3">
                  <p:embed/>
                </p:oleObj>
              </mc:Choice>
              <mc:Fallback>
                <p:oleObj name="Equation" r:id="rId8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687463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4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30" y="1600200"/>
            <a:ext cx="4693684" cy="4525963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400" dirty="0"/>
              <a:t>Suppose our robot obtains another observation </a:t>
            </a:r>
            <a:r>
              <a:rPr lang="en-US" sz="2400" i="1" dirty="0">
                <a:latin typeface="Times New Roman" pitchFamily="18" charset="0"/>
              </a:rPr>
              <a:t>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dirty="0"/>
              <a:t>.</a:t>
            </a:r>
          </a:p>
          <a:p>
            <a:pPr>
              <a:spcBef>
                <a:spcPct val="100000"/>
              </a:spcBef>
            </a:pPr>
            <a:r>
              <a:rPr lang="en-US" sz="2400" dirty="0"/>
              <a:t>How can we integrate this new information?</a:t>
            </a:r>
            <a:endParaRPr lang="en-US" sz="2400" i="1" dirty="0"/>
          </a:p>
          <a:p>
            <a:pPr>
              <a:spcBef>
                <a:spcPct val="100000"/>
              </a:spcBef>
            </a:pPr>
            <a:r>
              <a:rPr lang="en-US" sz="2400" dirty="0"/>
              <a:t>More generally, how can we estimate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latin typeface="Times New Roman" pitchFamily="18" charset="0"/>
              </a:rPr>
              <a:t>P(x| 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...</a:t>
            </a:r>
            <a:r>
              <a:rPr lang="en-US" sz="2400" i="1" dirty="0" err="1">
                <a:latin typeface="Times New Roman" pitchFamily="18" charset="0"/>
              </a:rPr>
              <a:t>z</a:t>
            </a:r>
            <a:r>
              <a:rPr lang="en-US" sz="2400" i="1" baseline="-25000" dirty="0" err="1">
                <a:latin typeface="Times New Roman" pitchFamily="18" charset="0"/>
              </a:rPr>
              <a:t>n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14" y="1205024"/>
            <a:ext cx="4306186" cy="5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Bayesian Updating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66901"/>
              </p:ext>
            </p:extLst>
          </p:nvPr>
        </p:nvGraphicFramePr>
        <p:xfrm>
          <a:off x="1128713" y="1771650"/>
          <a:ext cx="68754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3" imgW="3238200" imgH="419040" progId="Equation.3">
                  <p:embed/>
                </p:oleObj>
              </mc:Choice>
              <mc:Fallback>
                <p:oleObj name="Equation" r:id="rId3" imgW="323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71650"/>
                        <a:ext cx="68754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2911475"/>
            <a:ext cx="879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Verdana" pitchFamily="34" charset="0"/>
              </a:rPr>
              <a:t>Markov assumption</a:t>
            </a:r>
            <a:r>
              <a:rPr lang="en-US" sz="2400">
                <a:latin typeface="Verdana" pitchFamily="34" charset="0"/>
              </a:rPr>
              <a:t>: </a:t>
            </a:r>
            <a:r>
              <a:rPr lang="de-DE" sz="2400">
                <a:latin typeface="Verdana" pitchFamily="34" charset="0"/>
              </a:rPr>
              <a:t>z</a:t>
            </a:r>
            <a:r>
              <a:rPr lang="en-US" sz="2400" i="1" baseline="-25000">
                <a:latin typeface="Verdana" pitchFamily="34" charset="0"/>
              </a:rPr>
              <a:t>n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is 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independent</a:t>
            </a:r>
            <a:r>
              <a:rPr lang="en-US" sz="2400">
                <a:latin typeface="Verdana" pitchFamily="34" charset="0"/>
              </a:rPr>
              <a:t> of</a:t>
            </a:r>
            <a:r>
              <a:rPr lang="en-US" sz="2400" i="1">
                <a:latin typeface="Verdana" pitchFamily="34" charset="0"/>
              </a:rPr>
              <a:t> z</a:t>
            </a:r>
            <a:r>
              <a:rPr lang="en-US" sz="2400" i="1" baseline="-25000">
                <a:latin typeface="Verdana" pitchFamily="34" charset="0"/>
              </a:rPr>
              <a:t>1</a:t>
            </a:r>
            <a:r>
              <a:rPr lang="en-US" sz="2400" i="1">
                <a:latin typeface="Verdana" pitchFamily="34" charset="0"/>
              </a:rPr>
              <a:t>,...,z</a:t>
            </a:r>
            <a:r>
              <a:rPr lang="en-US" sz="2400" i="1" baseline="-25000">
                <a:latin typeface="Verdana" pitchFamily="34" charset="0"/>
              </a:rPr>
              <a:t>n-1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if we know </a:t>
            </a:r>
            <a:r>
              <a:rPr lang="en-US" sz="2400" i="1">
                <a:latin typeface="Verdana" pitchFamily="34" charset="0"/>
              </a:rPr>
              <a:t>x.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02297"/>
              </p:ext>
            </p:extLst>
          </p:nvPr>
        </p:nvGraphicFramePr>
        <p:xfrm>
          <a:off x="492125" y="4011613"/>
          <a:ext cx="75850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5" imgW="3136900" imgH="609600" progId="Equation.3">
                  <p:embed/>
                </p:oleObj>
              </mc:Choice>
              <mc:Fallback>
                <p:oleObj name="Equation" r:id="rId5" imgW="3136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011613"/>
                        <a:ext cx="7585075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274237" y="3962399"/>
            <a:ext cx="1894368" cy="674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36121"/>
              </p:ext>
            </p:extLst>
          </p:nvPr>
        </p:nvGraphicFramePr>
        <p:xfrm>
          <a:off x="2122121" y="5345814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7" imgW="2057400" imgH="406400" progId="Equation.3">
                  <p:embed/>
                </p:oleObj>
              </mc:Choice>
              <mc:Fallback>
                <p:oleObj name="Equation" r:id="rId7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21" y="5345814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</a:rPr>
              <a:t>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|open) = 0.5		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400" i="1" dirty="0">
                <a:latin typeface="Times New Roman" pitchFamily="18" charset="0"/>
              </a:rPr>
              <a:t>open) = 0.6</a:t>
            </a:r>
          </a:p>
          <a:p>
            <a:r>
              <a:rPr lang="en-US" sz="2400" i="1" dirty="0">
                <a:latin typeface="Times New Roman" pitchFamily="18" charset="0"/>
              </a:rPr>
              <a:t>P(open|z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)=2/3</a:t>
            </a:r>
          </a:p>
          <a:p>
            <a:pPr>
              <a:buFontTx/>
              <a:buNone/>
            </a:pPr>
            <a:endParaRPr lang="en-US" sz="3200" i="1" baseline="-25000" dirty="0"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52506"/>
              </p:ext>
            </p:extLst>
          </p:nvPr>
        </p:nvGraphicFramePr>
        <p:xfrm>
          <a:off x="390525" y="2590800"/>
          <a:ext cx="84629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3" imgW="4445000" imgH="1244600" progId="Equation.3">
                  <p:embed/>
                </p:oleObj>
              </mc:Choice>
              <mc:Fallback>
                <p:oleObj name="Equation" r:id="rId3" imgW="4445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462963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Verdana" pitchFamily="34" charset="0"/>
                  </a:rPr>
                  <a:t>lowers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07398"/>
              </p:ext>
            </p:extLst>
          </p:nvPr>
        </p:nvGraphicFramePr>
        <p:xfrm>
          <a:off x="6158051" y="1219200"/>
          <a:ext cx="298594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2590560" imgH="660240" progId="Equation.3">
                  <p:embed/>
                </p:oleObj>
              </mc:Choice>
              <mc:Fallback>
                <p:oleObj name="Equation" r:id="rId6" imgW="2590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51" y="1219200"/>
                        <a:ext cx="298594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18579"/>
              </p:ext>
            </p:extLst>
          </p:nvPr>
        </p:nvGraphicFramePr>
        <p:xfrm>
          <a:off x="425450" y="2770188"/>
          <a:ext cx="2174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8" imgW="1117600" imgH="203200" progId="Equation.3">
                  <p:embed/>
                </p:oleObj>
              </mc:Choice>
              <mc:Fallback>
                <p:oleObj name="Equation" r:id="rId8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450" y="2770188"/>
                        <a:ext cx="21748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51539" y="1428270"/>
            <a:ext cx="5668926" cy="751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world is dynamic since</a:t>
            </a:r>
          </a:p>
          <a:p>
            <a:pPr lvl="1"/>
            <a:r>
              <a:rPr lang="en-US" dirty="0"/>
              <a:t>actions carried out by the robot,</a:t>
            </a:r>
          </a:p>
          <a:p>
            <a:pPr lvl="1"/>
            <a:r>
              <a:rPr lang="en-US" dirty="0"/>
              <a:t>actions carried out by other agents,</a:t>
            </a:r>
          </a:p>
          <a:p>
            <a:pPr lvl="1"/>
            <a:r>
              <a:rPr lang="en-US" dirty="0"/>
              <a:t>or just the time passing by</a:t>
            </a:r>
          </a:p>
          <a:p>
            <a:pPr>
              <a:buFontTx/>
              <a:buNone/>
            </a:pPr>
            <a:r>
              <a:rPr lang="en-US" dirty="0"/>
              <a:t>	change the world.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How can we incorporate such actions?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3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Actions </a:t>
            </a:r>
            <a:r>
              <a:rPr lang="en-US" sz="2400" dirty="0"/>
              <a:t>are never carried out with absolute certainty.</a:t>
            </a:r>
          </a:p>
          <a:p>
            <a:r>
              <a:rPr lang="en-US" sz="2400" dirty="0"/>
              <a:t>In contrast to measurements, </a:t>
            </a:r>
            <a:r>
              <a:rPr lang="en-US" sz="2400" u="sng" dirty="0"/>
              <a:t>actions generally increase the uncertainty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(Can you think of an exception?)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2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To incorporate the outcome of an action </a:t>
                </a:r>
                <a:r>
                  <a:rPr lang="en-US" i="1" dirty="0"/>
                  <a:t>u</a:t>
                </a:r>
                <a:r>
                  <a:rPr lang="en-US" dirty="0"/>
                  <a:t> into the current “belief”, we use the conditional </a:t>
                </a:r>
                <a:r>
                  <a:rPr lang="en-US" dirty="0" err="1"/>
                  <a:t>pdf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solidFill>
                            <a:schemeClr val="folHlink"/>
                          </a:solidFill>
                          <a:latin typeface="Cambria Math"/>
                        </a:rPr>
                        <m:t>’)</m:t>
                      </m:r>
                    </m:oMath>
                  </m:oMathPara>
                </a14:m>
                <a:endParaRPr lang="en-US" b="1" i="1" dirty="0">
                  <a:solidFill>
                    <a:schemeClr val="folHlink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i="1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This term specifies the </a:t>
                </a:r>
                <a:r>
                  <a:rPr lang="en-US" dirty="0" err="1"/>
                  <a:t>pdf</a:t>
                </a:r>
                <a:r>
                  <a:rPr lang="en-US" dirty="0"/>
                  <a:t> that </a:t>
                </a:r>
                <a:r>
                  <a:rPr lang="en-US" b="1" dirty="0">
                    <a:solidFill>
                      <a:schemeClr val="folHlink"/>
                    </a:solidFill>
                  </a:rPr>
                  <a:t>executing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folHlink"/>
                    </a:solidFill>
                  </a:rPr>
                  <a:t> changes the state from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’ </m:t>
                    </m:r>
                  </m:oMath>
                </a14:m>
                <a:r>
                  <a:rPr lang="en-US" b="1" i="1" dirty="0">
                    <a:solidFill>
                      <a:schemeClr val="folHlink"/>
                    </a:solidFill>
                  </a:rPr>
                  <a:t>to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62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Closing the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7350" y="1885950"/>
            <a:ext cx="5872163" cy="4306888"/>
            <a:chOff x="1317" y="1052"/>
            <a:chExt cx="3699" cy="271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17" y="1052"/>
              <a:ext cx="3699" cy="2713"/>
              <a:chOff x="1977" y="872"/>
              <a:chExt cx="3699" cy="2713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  <a:gd name="T6" fmla="*/ 0 w 4933"/>
                  <a:gd name="T7" fmla="*/ 61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3056" y="1519"/>
                <a:ext cx="1079" cy="2065"/>
              </a:xfrm>
              <a:custGeom>
                <a:avLst/>
                <a:gdLst>
                  <a:gd name="T0" fmla="*/ 0 w 4316"/>
                  <a:gd name="T1" fmla="*/ 8257 h 8257"/>
                  <a:gd name="T2" fmla="*/ 0 w 4316"/>
                  <a:gd name="T3" fmla="*/ 247 h 8257"/>
                  <a:gd name="T4" fmla="*/ 4316 w 4316"/>
                  <a:gd name="T5" fmla="*/ 0 h 8257"/>
                  <a:gd name="T6" fmla="*/ 4316 w 4316"/>
                  <a:gd name="T7" fmla="*/ 8257 h 8257"/>
                  <a:gd name="T8" fmla="*/ 0 w 4316"/>
                  <a:gd name="T9" fmla="*/ 8257 h 8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6" h="8257">
                    <a:moveTo>
                      <a:pt x="0" y="8257"/>
                    </a:moveTo>
                    <a:lnTo>
                      <a:pt x="0" y="247"/>
                    </a:lnTo>
                    <a:lnTo>
                      <a:pt x="4316" y="0"/>
                    </a:lnTo>
                    <a:lnTo>
                      <a:pt x="4316" y="8257"/>
                    </a:lnTo>
                    <a:lnTo>
                      <a:pt x="0" y="8257"/>
                    </a:lnTo>
                    <a:close/>
                  </a:path>
                </a:pathLst>
              </a:custGeom>
              <a:solidFill>
                <a:srgbClr val="BE5F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1977" y="3584"/>
                <a:ext cx="369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1977" y="872"/>
                <a:ext cx="3699" cy="55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130" y="2316"/>
              <a:ext cx="1307" cy="1447"/>
              <a:chOff x="421" y="2340"/>
              <a:chExt cx="1307" cy="1447"/>
            </a:xfrm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809" y="2428"/>
                <a:ext cx="34" cy="70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773" y="2393"/>
                <a:ext cx="210" cy="35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022" y="2563"/>
                <a:ext cx="594" cy="444"/>
              </a:xfrm>
              <a:custGeom>
                <a:avLst/>
                <a:gdLst>
                  <a:gd name="T0" fmla="*/ 0 w 2376"/>
                  <a:gd name="T1" fmla="*/ 1777 h 1777"/>
                  <a:gd name="T2" fmla="*/ 781 w 2376"/>
                  <a:gd name="T3" fmla="*/ 0 h 1777"/>
                  <a:gd name="T4" fmla="*/ 2376 w 2376"/>
                  <a:gd name="T5" fmla="*/ 526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76" h="1777">
                    <a:moveTo>
                      <a:pt x="0" y="1777"/>
                    </a:moveTo>
                    <a:lnTo>
                      <a:pt x="781" y="0"/>
                    </a:lnTo>
                    <a:lnTo>
                      <a:pt x="2376" y="526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22" y="2491"/>
                <a:ext cx="787" cy="788"/>
              </a:xfrm>
              <a:custGeom>
                <a:avLst/>
                <a:gdLst>
                  <a:gd name="T0" fmla="*/ 3139 w 3145"/>
                  <a:gd name="T1" fmla="*/ 1712 h 3149"/>
                  <a:gd name="T2" fmla="*/ 3116 w 3145"/>
                  <a:gd name="T3" fmla="*/ 1875 h 3149"/>
                  <a:gd name="T4" fmla="*/ 3076 w 3145"/>
                  <a:gd name="T5" fmla="*/ 2035 h 3149"/>
                  <a:gd name="T6" fmla="*/ 3019 w 3145"/>
                  <a:gd name="T7" fmla="*/ 2191 h 3149"/>
                  <a:gd name="T8" fmla="*/ 2947 w 3145"/>
                  <a:gd name="T9" fmla="*/ 2339 h 3149"/>
                  <a:gd name="T10" fmla="*/ 2859 w 3145"/>
                  <a:gd name="T11" fmla="*/ 2479 h 3149"/>
                  <a:gd name="T12" fmla="*/ 2758 w 3145"/>
                  <a:gd name="T13" fmla="*/ 2610 h 3149"/>
                  <a:gd name="T14" fmla="*/ 2643 w 3145"/>
                  <a:gd name="T15" fmla="*/ 2729 h 3149"/>
                  <a:gd name="T16" fmla="*/ 2516 w 3145"/>
                  <a:gd name="T17" fmla="*/ 2835 h 3149"/>
                  <a:gd name="T18" fmla="*/ 2379 w 3145"/>
                  <a:gd name="T19" fmla="*/ 2927 h 3149"/>
                  <a:gd name="T20" fmla="*/ 2232 w 3145"/>
                  <a:gd name="T21" fmla="*/ 3003 h 3149"/>
                  <a:gd name="T22" fmla="*/ 2080 w 3145"/>
                  <a:gd name="T23" fmla="*/ 3065 h 3149"/>
                  <a:gd name="T24" fmla="*/ 1920 w 3145"/>
                  <a:gd name="T25" fmla="*/ 3110 h 3149"/>
                  <a:gd name="T26" fmla="*/ 1757 w 3145"/>
                  <a:gd name="T27" fmla="*/ 3137 h 3149"/>
                  <a:gd name="T28" fmla="*/ 1593 w 3145"/>
                  <a:gd name="T29" fmla="*/ 3149 h 3149"/>
                  <a:gd name="T30" fmla="*/ 1429 w 3145"/>
                  <a:gd name="T31" fmla="*/ 3143 h 3149"/>
                  <a:gd name="T32" fmla="*/ 1264 w 3145"/>
                  <a:gd name="T33" fmla="*/ 3118 h 3149"/>
                  <a:gd name="T34" fmla="*/ 1105 w 3145"/>
                  <a:gd name="T35" fmla="*/ 3078 h 3149"/>
                  <a:gd name="T36" fmla="*/ 950 w 3145"/>
                  <a:gd name="T37" fmla="*/ 3020 h 3149"/>
                  <a:gd name="T38" fmla="*/ 802 w 3145"/>
                  <a:gd name="T39" fmla="*/ 2947 h 3149"/>
                  <a:gd name="T40" fmla="*/ 663 w 3145"/>
                  <a:gd name="T41" fmla="*/ 2858 h 3149"/>
                  <a:gd name="T42" fmla="*/ 533 w 3145"/>
                  <a:gd name="T43" fmla="*/ 2756 h 3149"/>
                  <a:gd name="T44" fmla="*/ 415 w 3145"/>
                  <a:gd name="T45" fmla="*/ 2641 h 3149"/>
                  <a:gd name="T46" fmla="*/ 309 w 3145"/>
                  <a:gd name="T47" fmla="*/ 2513 h 3149"/>
                  <a:gd name="T48" fmla="*/ 219 w 3145"/>
                  <a:gd name="T49" fmla="*/ 2376 h 3149"/>
                  <a:gd name="T50" fmla="*/ 142 w 3145"/>
                  <a:gd name="T51" fmla="*/ 2229 h 3149"/>
                  <a:gd name="T52" fmla="*/ 82 w 3145"/>
                  <a:gd name="T53" fmla="*/ 2075 h 3149"/>
                  <a:gd name="T54" fmla="*/ 38 w 3145"/>
                  <a:gd name="T55" fmla="*/ 1916 h 3149"/>
                  <a:gd name="T56" fmla="*/ 9 w 3145"/>
                  <a:gd name="T57" fmla="*/ 1753 h 3149"/>
                  <a:gd name="T58" fmla="*/ 0 w 3145"/>
                  <a:gd name="T59" fmla="*/ 1588 h 3149"/>
                  <a:gd name="T60" fmla="*/ 6 w 3145"/>
                  <a:gd name="T61" fmla="*/ 1422 h 3149"/>
                  <a:gd name="T62" fmla="*/ 31 w 3145"/>
                  <a:gd name="T63" fmla="*/ 1259 h 3149"/>
                  <a:gd name="T64" fmla="*/ 72 w 3145"/>
                  <a:gd name="T65" fmla="*/ 1099 h 3149"/>
                  <a:gd name="T66" fmla="*/ 131 w 3145"/>
                  <a:gd name="T67" fmla="*/ 945 h 3149"/>
                  <a:gd name="T68" fmla="*/ 204 w 3145"/>
                  <a:gd name="T69" fmla="*/ 796 h 3149"/>
                  <a:gd name="T70" fmla="*/ 294 w 3145"/>
                  <a:gd name="T71" fmla="*/ 658 h 3149"/>
                  <a:gd name="T72" fmla="*/ 396 w 3145"/>
                  <a:gd name="T73" fmla="*/ 529 h 3149"/>
                  <a:gd name="T74" fmla="*/ 512 w 3145"/>
                  <a:gd name="T75" fmla="*/ 411 h 3149"/>
                  <a:gd name="T76" fmla="*/ 641 w 3145"/>
                  <a:gd name="T77" fmla="*/ 306 h 3149"/>
                  <a:gd name="T78" fmla="*/ 778 w 3145"/>
                  <a:gd name="T79" fmla="*/ 214 h 3149"/>
                  <a:gd name="T80" fmla="*/ 924 w 3145"/>
                  <a:gd name="T81" fmla="*/ 139 h 3149"/>
                  <a:gd name="T82" fmla="*/ 1078 w 3145"/>
                  <a:gd name="T83" fmla="*/ 78 h 3149"/>
                  <a:gd name="T84" fmla="*/ 1237 w 3145"/>
                  <a:gd name="T85" fmla="*/ 36 h 3149"/>
                  <a:gd name="T86" fmla="*/ 1400 w 3145"/>
                  <a:gd name="T87" fmla="*/ 9 h 3149"/>
                  <a:gd name="T88" fmla="*/ 1566 w 3145"/>
                  <a:gd name="T89" fmla="*/ 0 h 3149"/>
                  <a:gd name="T90" fmla="*/ 1730 w 3145"/>
                  <a:gd name="T91" fmla="*/ 7 h 3149"/>
                  <a:gd name="T92" fmla="*/ 1893 w 3145"/>
                  <a:gd name="T93" fmla="*/ 32 h 3149"/>
                  <a:gd name="T94" fmla="*/ 2054 w 3145"/>
                  <a:gd name="T95" fmla="*/ 75 h 3149"/>
                  <a:gd name="T96" fmla="*/ 2208 w 3145"/>
                  <a:gd name="T97" fmla="*/ 133 h 3149"/>
                  <a:gd name="T98" fmla="*/ 2355 w 3145"/>
                  <a:gd name="T99" fmla="*/ 208 h 3149"/>
                  <a:gd name="T100" fmla="*/ 2494 w 3145"/>
                  <a:gd name="T101" fmla="*/ 297 h 3149"/>
                  <a:gd name="T102" fmla="*/ 2622 w 3145"/>
                  <a:gd name="T103" fmla="*/ 402 h 3149"/>
                  <a:gd name="T104" fmla="*/ 2740 w 3145"/>
                  <a:gd name="T105" fmla="*/ 518 h 3149"/>
                  <a:gd name="T106" fmla="*/ 2843 w 3145"/>
                  <a:gd name="T107" fmla="*/ 646 h 3149"/>
                  <a:gd name="T108" fmla="*/ 2934 w 3145"/>
                  <a:gd name="T109" fmla="*/ 785 h 3149"/>
                  <a:gd name="T110" fmla="*/ 3009 w 3145"/>
                  <a:gd name="T111" fmla="*/ 932 h 3149"/>
                  <a:gd name="T112" fmla="*/ 3068 w 3145"/>
                  <a:gd name="T113" fmla="*/ 1086 h 3149"/>
                  <a:gd name="T114" fmla="*/ 3111 w 3145"/>
                  <a:gd name="T115" fmla="*/ 1245 h 3149"/>
                  <a:gd name="T116" fmla="*/ 3137 w 3145"/>
                  <a:gd name="T117" fmla="*/ 1409 h 3149"/>
                  <a:gd name="T118" fmla="*/ 3145 w 3145"/>
                  <a:gd name="T119" fmla="*/ 1574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149">
                    <a:moveTo>
                      <a:pt x="3145" y="1574"/>
                    </a:moveTo>
                    <a:lnTo>
                      <a:pt x="3145" y="1602"/>
                    </a:lnTo>
                    <a:lnTo>
                      <a:pt x="3145" y="1629"/>
                    </a:lnTo>
                    <a:lnTo>
                      <a:pt x="3143" y="1656"/>
                    </a:lnTo>
                    <a:lnTo>
                      <a:pt x="3141" y="1684"/>
                    </a:lnTo>
                    <a:lnTo>
                      <a:pt x="3139" y="1712"/>
                    </a:lnTo>
                    <a:lnTo>
                      <a:pt x="3137" y="1739"/>
                    </a:lnTo>
                    <a:lnTo>
                      <a:pt x="3133" y="1766"/>
                    </a:lnTo>
                    <a:lnTo>
                      <a:pt x="3130" y="1794"/>
                    </a:lnTo>
                    <a:lnTo>
                      <a:pt x="3125" y="1821"/>
                    </a:lnTo>
                    <a:lnTo>
                      <a:pt x="3121" y="1848"/>
                    </a:lnTo>
                    <a:lnTo>
                      <a:pt x="3116" y="1875"/>
                    </a:lnTo>
                    <a:lnTo>
                      <a:pt x="3111" y="1902"/>
                    </a:lnTo>
                    <a:lnTo>
                      <a:pt x="3105" y="1929"/>
                    </a:lnTo>
                    <a:lnTo>
                      <a:pt x="3098" y="1956"/>
                    </a:lnTo>
                    <a:lnTo>
                      <a:pt x="3092" y="1982"/>
                    </a:lnTo>
                    <a:lnTo>
                      <a:pt x="3084" y="2010"/>
                    </a:lnTo>
                    <a:lnTo>
                      <a:pt x="3076" y="2035"/>
                    </a:lnTo>
                    <a:lnTo>
                      <a:pt x="3068" y="2063"/>
                    </a:lnTo>
                    <a:lnTo>
                      <a:pt x="3059" y="2088"/>
                    </a:lnTo>
                    <a:lnTo>
                      <a:pt x="3050" y="2114"/>
                    </a:lnTo>
                    <a:lnTo>
                      <a:pt x="3040" y="2140"/>
                    </a:lnTo>
                    <a:lnTo>
                      <a:pt x="3029" y="2166"/>
                    </a:lnTo>
                    <a:lnTo>
                      <a:pt x="3019" y="2191"/>
                    </a:lnTo>
                    <a:lnTo>
                      <a:pt x="3009" y="2216"/>
                    </a:lnTo>
                    <a:lnTo>
                      <a:pt x="2997" y="2241"/>
                    </a:lnTo>
                    <a:lnTo>
                      <a:pt x="2985" y="2266"/>
                    </a:lnTo>
                    <a:lnTo>
                      <a:pt x="2973" y="2291"/>
                    </a:lnTo>
                    <a:lnTo>
                      <a:pt x="2960" y="2315"/>
                    </a:lnTo>
                    <a:lnTo>
                      <a:pt x="2947" y="2339"/>
                    </a:lnTo>
                    <a:lnTo>
                      <a:pt x="2934" y="2364"/>
                    </a:lnTo>
                    <a:lnTo>
                      <a:pt x="2919" y="2387"/>
                    </a:lnTo>
                    <a:lnTo>
                      <a:pt x="2905" y="2410"/>
                    </a:lnTo>
                    <a:lnTo>
                      <a:pt x="2890" y="2434"/>
                    </a:lnTo>
                    <a:lnTo>
                      <a:pt x="2875" y="2457"/>
                    </a:lnTo>
                    <a:lnTo>
                      <a:pt x="2859" y="2479"/>
                    </a:lnTo>
                    <a:lnTo>
                      <a:pt x="2843" y="2502"/>
                    </a:lnTo>
                    <a:lnTo>
                      <a:pt x="2826" y="2524"/>
                    </a:lnTo>
                    <a:lnTo>
                      <a:pt x="2809" y="2546"/>
                    </a:lnTo>
                    <a:lnTo>
                      <a:pt x="2793" y="2567"/>
                    </a:lnTo>
                    <a:lnTo>
                      <a:pt x="2776" y="2589"/>
                    </a:lnTo>
                    <a:lnTo>
                      <a:pt x="2758" y="2610"/>
                    </a:lnTo>
                    <a:lnTo>
                      <a:pt x="2740" y="2630"/>
                    </a:lnTo>
                    <a:lnTo>
                      <a:pt x="2720" y="2651"/>
                    </a:lnTo>
                    <a:lnTo>
                      <a:pt x="2702" y="2670"/>
                    </a:lnTo>
                    <a:lnTo>
                      <a:pt x="2683" y="2690"/>
                    </a:lnTo>
                    <a:lnTo>
                      <a:pt x="2662" y="2709"/>
                    </a:lnTo>
                    <a:lnTo>
                      <a:pt x="2643" y="2729"/>
                    </a:lnTo>
                    <a:lnTo>
                      <a:pt x="2622" y="2747"/>
                    </a:lnTo>
                    <a:lnTo>
                      <a:pt x="2601" y="2765"/>
                    </a:lnTo>
                    <a:lnTo>
                      <a:pt x="2580" y="2783"/>
                    </a:lnTo>
                    <a:lnTo>
                      <a:pt x="2560" y="2800"/>
                    </a:lnTo>
                    <a:lnTo>
                      <a:pt x="2538" y="2818"/>
                    </a:lnTo>
                    <a:lnTo>
                      <a:pt x="2516" y="2835"/>
                    </a:lnTo>
                    <a:lnTo>
                      <a:pt x="2494" y="2850"/>
                    </a:lnTo>
                    <a:lnTo>
                      <a:pt x="2472" y="2867"/>
                    </a:lnTo>
                    <a:lnTo>
                      <a:pt x="2448" y="2883"/>
                    </a:lnTo>
                    <a:lnTo>
                      <a:pt x="2425" y="2897"/>
                    </a:lnTo>
                    <a:lnTo>
                      <a:pt x="2402" y="2912"/>
                    </a:lnTo>
                    <a:lnTo>
                      <a:pt x="2379" y="2927"/>
                    </a:lnTo>
                    <a:lnTo>
                      <a:pt x="2355" y="2941"/>
                    </a:lnTo>
                    <a:lnTo>
                      <a:pt x="2331" y="2954"/>
                    </a:lnTo>
                    <a:lnTo>
                      <a:pt x="2306" y="2967"/>
                    </a:lnTo>
                    <a:lnTo>
                      <a:pt x="2283" y="2980"/>
                    </a:lnTo>
                    <a:lnTo>
                      <a:pt x="2257" y="2991"/>
                    </a:lnTo>
                    <a:lnTo>
                      <a:pt x="2232" y="3003"/>
                    </a:lnTo>
                    <a:lnTo>
                      <a:pt x="2208" y="3015"/>
                    </a:lnTo>
                    <a:lnTo>
                      <a:pt x="2182" y="3026"/>
                    </a:lnTo>
                    <a:lnTo>
                      <a:pt x="2157" y="3037"/>
                    </a:lnTo>
                    <a:lnTo>
                      <a:pt x="2131" y="3046"/>
                    </a:lnTo>
                    <a:lnTo>
                      <a:pt x="2106" y="3056"/>
                    </a:lnTo>
                    <a:lnTo>
                      <a:pt x="2080" y="3065"/>
                    </a:lnTo>
                    <a:lnTo>
                      <a:pt x="2054" y="3074"/>
                    </a:lnTo>
                    <a:lnTo>
                      <a:pt x="2027" y="3082"/>
                    </a:lnTo>
                    <a:lnTo>
                      <a:pt x="2001" y="3090"/>
                    </a:lnTo>
                    <a:lnTo>
                      <a:pt x="1974" y="3097"/>
                    </a:lnTo>
                    <a:lnTo>
                      <a:pt x="1948" y="3104"/>
                    </a:lnTo>
                    <a:lnTo>
                      <a:pt x="1920" y="3110"/>
                    </a:lnTo>
                    <a:lnTo>
                      <a:pt x="1893" y="3115"/>
                    </a:lnTo>
                    <a:lnTo>
                      <a:pt x="1866" y="3121"/>
                    </a:lnTo>
                    <a:lnTo>
                      <a:pt x="1839" y="3126"/>
                    </a:lnTo>
                    <a:lnTo>
                      <a:pt x="1812" y="3131"/>
                    </a:lnTo>
                    <a:lnTo>
                      <a:pt x="1785" y="3135"/>
                    </a:lnTo>
                    <a:lnTo>
                      <a:pt x="1757" y="3137"/>
                    </a:lnTo>
                    <a:lnTo>
                      <a:pt x="1730" y="3141"/>
                    </a:lnTo>
                    <a:lnTo>
                      <a:pt x="1703" y="3144"/>
                    </a:lnTo>
                    <a:lnTo>
                      <a:pt x="1676" y="3145"/>
                    </a:lnTo>
                    <a:lnTo>
                      <a:pt x="1649" y="3146"/>
                    </a:lnTo>
                    <a:lnTo>
                      <a:pt x="1620" y="3148"/>
                    </a:lnTo>
                    <a:lnTo>
                      <a:pt x="1593" y="3149"/>
                    </a:lnTo>
                    <a:lnTo>
                      <a:pt x="1566" y="3149"/>
                    </a:lnTo>
                    <a:lnTo>
                      <a:pt x="1537" y="3149"/>
                    </a:lnTo>
                    <a:lnTo>
                      <a:pt x="1510" y="3148"/>
                    </a:lnTo>
                    <a:lnTo>
                      <a:pt x="1483" y="3146"/>
                    </a:lnTo>
                    <a:lnTo>
                      <a:pt x="1456" y="3145"/>
                    </a:lnTo>
                    <a:lnTo>
                      <a:pt x="1429" y="3143"/>
                    </a:lnTo>
                    <a:lnTo>
                      <a:pt x="1400" y="3140"/>
                    </a:lnTo>
                    <a:lnTo>
                      <a:pt x="1373" y="3136"/>
                    </a:lnTo>
                    <a:lnTo>
                      <a:pt x="1346" y="3132"/>
                    </a:lnTo>
                    <a:lnTo>
                      <a:pt x="1319" y="3128"/>
                    </a:lnTo>
                    <a:lnTo>
                      <a:pt x="1292" y="3123"/>
                    </a:lnTo>
                    <a:lnTo>
                      <a:pt x="1264" y="3118"/>
                    </a:lnTo>
                    <a:lnTo>
                      <a:pt x="1237" y="3113"/>
                    </a:lnTo>
                    <a:lnTo>
                      <a:pt x="1211" y="3106"/>
                    </a:lnTo>
                    <a:lnTo>
                      <a:pt x="1184" y="3100"/>
                    </a:lnTo>
                    <a:lnTo>
                      <a:pt x="1157" y="3093"/>
                    </a:lnTo>
                    <a:lnTo>
                      <a:pt x="1131" y="3086"/>
                    </a:lnTo>
                    <a:lnTo>
                      <a:pt x="1105" y="3078"/>
                    </a:lnTo>
                    <a:lnTo>
                      <a:pt x="1078" y="3069"/>
                    </a:lnTo>
                    <a:lnTo>
                      <a:pt x="1052" y="3060"/>
                    </a:lnTo>
                    <a:lnTo>
                      <a:pt x="1026" y="3051"/>
                    </a:lnTo>
                    <a:lnTo>
                      <a:pt x="1000" y="3042"/>
                    </a:lnTo>
                    <a:lnTo>
                      <a:pt x="976" y="3031"/>
                    </a:lnTo>
                    <a:lnTo>
                      <a:pt x="950" y="3020"/>
                    </a:lnTo>
                    <a:lnTo>
                      <a:pt x="925" y="3009"/>
                    </a:lnTo>
                    <a:lnTo>
                      <a:pt x="899" y="2998"/>
                    </a:lnTo>
                    <a:lnTo>
                      <a:pt x="875" y="2986"/>
                    </a:lnTo>
                    <a:lnTo>
                      <a:pt x="850" y="2973"/>
                    </a:lnTo>
                    <a:lnTo>
                      <a:pt x="826" y="2960"/>
                    </a:lnTo>
                    <a:lnTo>
                      <a:pt x="802" y="2947"/>
                    </a:lnTo>
                    <a:lnTo>
                      <a:pt x="778" y="2933"/>
                    </a:lnTo>
                    <a:lnTo>
                      <a:pt x="754" y="2919"/>
                    </a:lnTo>
                    <a:lnTo>
                      <a:pt x="731" y="2905"/>
                    </a:lnTo>
                    <a:lnTo>
                      <a:pt x="708" y="2889"/>
                    </a:lnTo>
                    <a:lnTo>
                      <a:pt x="685" y="2875"/>
                    </a:lnTo>
                    <a:lnTo>
                      <a:pt x="663" y="2858"/>
                    </a:lnTo>
                    <a:lnTo>
                      <a:pt x="641" y="2842"/>
                    </a:lnTo>
                    <a:lnTo>
                      <a:pt x="619" y="2826"/>
                    </a:lnTo>
                    <a:lnTo>
                      <a:pt x="597" y="2809"/>
                    </a:lnTo>
                    <a:lnTo>
                      <a:pt x="575" y="2792"/>
                    </a:lnTo>
                    <a:lnTo>
                      <a:pt x="554" y="2774"/>
                    </a:lnTo>
                    <a:lnTo>
                      <a:pt x="533" y="2756"/>
                    </a:lnTo>
                    <a:lnTo>
                      <a:pt x="512" y="2738"/>
                    </a:lnTo>
                    <a:lnTo>
                      <a:pt x="492" y="2718"/>
                    </a:lnTo>
                    <a:lnTo>
                      <a:pt x="472" y="2700"/>
                    </a:lnTo>
                    <a:lnTo>
                      <a:pt x="453" y="2681"/>
                    </a:lnTo>
                    <a:lnTo>
                      <a:pt x="434" y="2660"/>
                    </a:lnTo>
                    <a:lnTo>
                      <a:pt x="415" y="2641"/>
                    </a:lnTo>
                    <a:lnTo>
                      <a:pt x="396" y="2620"/>
                    </a:lnTo>
                    <a:lnTo>
                      <a:pt x="378" y="2599"/>
                    </a:lnTo>
                    <a:lnTo>
                      <a:pt x="361" y="2579"/>
                    </a:lnTo>
                    <a:lnTo>
                      <a:pt x="343" y="2557"/>
                    </a:lnTo>
                    <a:lnTo>
                      <a:pt x="326" y="2535"/>
                    </a:lnTo>
                    <a:lnTo>
                      <a:pt x="309" y="2513"/>
                    </a:lnTo>
                    <a:lnTo>
                      <a:pt x="294" y="2491"/>
                    </a:lnTo>
                    <a:lnTo>
                      <a:pt x="278" y="2469"/>
                    </a:lnTo>
                    <a:lnTo>
                      <a:pt x="263" y="2445"/>
                    </a:lnTo>
                    <a:lnTo>
                      <a:pt x="247" y="2422"/>
                    </a:lnTo>
                    <a:lnTo>
                      <a:pt x="233" y="2399"/>
                    </a:lnTo>
                    <a:lnTo>
                      <a:pt x="219" y="2376"/>
                    </a:lnTo>
                    <a:lnTo>
                      <a:pt x="204" y="2351"/>
                    </a:lnTo>
                    <a:lnTo>
                      <a:pt x="192" y="2328"/>
                    </a:lnTo>
                    <a:lnTo>
                      <a:pt x="179" y="2303"/>
                    </a:lnTo>
                    <a:lnTo>
                      <a:pt x="166" y="2279"/>
                    </a:lnTo>
                    <a:lnTo>
                      <a:pt x="154" y="2254"/>
                    </a:lnTo>
                    <a:lnTo>
                      <a:pt x="142" y="2229"/>
                    </a:lnTo>
                    <a:lnTo>
                      <a:pt x="131" y="2204"/>
                    </a:lnTo>
                    <a:lnTo>
                      <a:pt x="120" y="2179"/>
                    </a:lnTo>
                    <a:lnTo>
                      <a:pt x="110" y="2153"/>
                    </a:lnTo>
                    <a:lnTo>
                      <a:pt x="100" y="2127"/>
                    </a:lnTo>
                    <a:lnTo>
                      <a:pt x="91" y="2101"/>
                    </a:lnTo>
                    <a:lnTo>
                      <a:pt x="82" y="2075"/>
                    </a:lnTo>
                    <a:lnTo>
                      <a:pt x="72" y="2048"/>
                    </a:lnTo>
                    <a:lnTo>
                      <a:pt x="65" y="2022"/>
                    </a:lnTo>
                    <a:lnTo>
                      <a:pt x="57" y="1997"/>
                    </a:lnTo>
                    <a:lnTo>
                      <a:pt x="50" y="1969"/>
                    </a:lnTo>
                    <a:lnTo>
                      <a:pt x="43" y="1942"/>
                    </a:lnTo>
                    <a:lnTo>
                      <a:pt x="38" y="1916"/>
                    </a:lnTo>
                    <a:lnTo>
                      <a:pt x="31" y="1889"/>
                    </a:lnTo>
                    <a:lnTo>
                      <a:pt x="26" y="1862"/>
                    </a:lnTo>
                    <a:lnTo>
                      <a:pt x="21" y="1835"/>
                    </a:lnTo>
                    <a:lnTo>
                      <a:pt x="17" y="1808"/>
                    </a:lnTo>
                    <a:lnTo>
                      <a:pt x="13" y="1781"/>
                    </a:lnTo>
                    <a:lnTo>
                      <a:pt x="9" y="1753"/>
                    </a:lnTo>
                    <a:lnTo>
                      <a:pt x="6" y="1725"/>
                    </a:lnTo>
                    <a:lnTo>
                      <a:pt x="4" y="1698"/>
                    </a:lnTo>
                    <a:lnTo>
                      <a:pt x="3" y="1671"/>
                    </a:lnTo>
                    <a:lnTo>
                      <a:pt x="1" y="1643"/>
                    </a:lnTo>
                    <a:lnTo>
                      <a:pt x="0" y="1615"/>
                    </a:lnTo>
                    <a:lnTo>
                      <a:pt x="0" y="1588"/>
                    </a:lnTo>
                    <a:lnTo>
                      <a:pt x="0" y="1561"/>
                    </a:lnTo>
                    <a:lnTo>
                      <a:pt x="0" y="1532"/>
                    </a:lnTo>
                    <a:lnTo>
                      <a:pt x="1" y="1505"/>
                    </a:lnTo>
                    <a:lnTo>
                      <a:pt x="3" y="1478"/>
                    </a:lnTo>
                    <a:lnTo>
                      <a:pt x="4" y="1451"/>
                    </a:lnTo>
                    <a:lnTo>
                      <a:pt x="6" y="1422"/>
                    </a:lnTo>
                    <a:lnTo>
                      <a:pt x="9" y="1395"/>
                    </a:lnTo>
                    <a:lnTo>
                      <a:pt x="13" y="1368"/>
                    </a:lnTo>
                    <a:lnTo>
                      <a:pt x="17" y="1341"/>
                    </a:lnTo>
                    <a:lnTo>
                      <a:pt x="21" y="1314"/>
                    </a:lnTo>
                    <a:lnTo>
                      <a:pt x="26" y="1286"/>
                    </a:lnTo>
                    <a:lnTo>
                      <a:pt x="31" y="1259"/>
                    </a:lnTo>
                    <a:lnTo>
                      <a:pt x="38" y="1232"/>
                    </a:lnTo>
                    <a:lnTo>
                      <a:pt x="43" y="1205"/>
                    </a:lnTo>
                    <a:lnTo>
                      <a:pt x="50" y="1179"/>
                    </a:lnTo>
                    <a:lnTo>
                      <a:pt x="57" y="1152"/>
                    </a:lnTo>
                    <a:lnTo>
                      <a:pt x="65" y="1126"/>
                    </a:lnTo>
                    <a:lnTo>
                      <a:pt x="72" y="1099"/>
                    </a:lnTo>
                    <a:lnTo>
                      <a:pt x="82" y="1073"/>
                    </a:lnTo>
                    <a:lnTo>
                      <a:pt x="91" y="1047"/>
                    </a:lnTo>
                    <a:lnTo>
                      <a:pt x="100" y="1021"/>
                    </a:lnTo>
                    <a:lnTo>
                      <a:pt x="110" y="995"/>
                    </a:lnTo>
                    <a:lnTo>
                      <a:pt x="120" y="970"/>
                    </a:lnTo>
                    <a:lnTo>
                      <a:pt x="131" y="945"/>
                    </a:lnTo>
                    <a:lnTo>
                      <a:pt x="142" y="919"/>
                    </a:lnTo>
                    <a:lnTo>
                      <a:pt x="154" y="895"/>
                    </a:lnTo>
                    <a:lnTo>
                      <a:pt x="166" y="870"/>
                    </a:lnTo>
                    <a:lnTo>
                      <a:pt x="179" y="845"/>
                    </a:lnTo>
                    <a:lnTo>
                      <a:pt x="192" y="821"/>
                    </a:lnTo>
                    <a:lnTo>
                      <a:pt x="204" y="796"/>
                    </a:lnTo>
                    <a:lnTo>
                      <a:pt x="219" y="773"/>
                    </a:lnTo>
                    <a:lnTo>
                      <a:pt x="233" y="750"/>
                    </a:lnTo>
                    <a:lnTo>
                      <a:pt x="247" y="726"/>
                    </a:lnTo>
                    <a:lnTo>
                      <a:pt x="263" y="703"/>
                    </a:lnTo>
                    <a:lnTo>
                      <a:pt x="277" y="680"/>
                    </a:lnTo>
                    <a:lnTo>
                      <a:pt x="294" y="658"/>
                    </a:lnTo>
                    <a:lnTo>
                      <a:pt x="309" y="635"/>
                    </a:lnTo>
                    <a:lnTo>
                      <a:pt x="326" y="613"/>
                    </a:lnTo>
                    <a:lnTo>
                      <a:pt x="343" y="592"/>
                    </a:lnTo>
                    <a:lnTo>
                      <a:pt x="361" y="570"/>
                    </a:lnTo>
                    <a:lnTo>
                      <a:pt x="378" y="549"/>
                    </a:lnTo>
                    <a:lnTo>
                      <a:pt x="396" y="529"/>
                    </a:lnTo>
                    <a:lnTo>
                      <a:pt x="415" y="508"/>
                    </a:lnTo>
                    <a:lnTo>
                      <a:pt x="434" y="487"/>
                    </a:lnTo>
                    <a:lnTo>
                      <a:pt x="453" y="468"/>
                    </a:lnTo>
                    <a:lnTo>
                      <a:pt x="472" y="448"/>
                    </a:lnTo>
                    <a:lnTo>
                      <a:pt x="492" y="429"/>
                    </a:lnTo>
                    <a:lnTo>
                      <a:pt x="512" y="411"/>
                    </a:lnTo>
                    <a:lnTo>
                      <a:pt x="533" y="393"/>
                    </a:lnTo>
                    <a:lnTo>
                      <a:pt x="554" y="375"/>
                    </a:lnTo>
                    <a:lnTo>
                      <a:pt x="575" y="357"/>
                    </a:lnTo>
                    <a:lnTo>
                      <a:pt x="597" y="340"/>
                    </a:lnTo>
                    <a:lnTo>
                      <a:pt x="619" y="323"/>
                    </a:lnTo>
                    <a:lnTo>
                      <a:pt x="641" y="306"/>
                    </a:lnTo>
                    <a:lnTo>
                      <a:pt x="663" y="289"/>
                    </a:lnTo>
                    <a:lnTo>
                      <a:pt x="685" y="274"/>
                    </a:lnTo>
                    <a:lnTo>
                      <a:pt x="708" y="258"/>
                    </a:lnTo>
                    <a:lnTo>
                      <a:pt x="731" y="244"/>
                    </a:lnTo>
                    <a:lnTo>
                      <a:pt x="754" y="228"/>
                    </a:lnTo>
                    <a:lnTo>
                      <a:pt x="778" y="214"/>
                    </a:lnTo>
                    <a:lnTo>
                      <a:pt x="802" y="201"/>
                    </a:lnTo>
                    <a:lnTo>
                      <a:pt x="826" y="188"/>
                    </a:lnTo>
                    <a:lnTo>
                      <a:pt x="850" y="175"/>
                    </a:lnTo>
                    <a:lnTo>
                      <a:pt x="875" y="163"/>
                    </a:lnTo>
                    <a:lnTo>
                      <a:pt x="899" y="151"/>
                    </a:lnTo>
                    <a:lnTo>
                      <a:pt x="924" y="139"/>
                    </a:lnTo>
                    <a:lnTo>
                      <a:pt x="950" y="128"/>
                    </a:lnTo>
                    <a:lnTo>
                      <a:pt x="976" y="117"/>
                    </a:lnTo>
                    <a:lnTo>
                      <a:pt x="1000" y="107"/>
                    </a:lnTo>
                    <a:lnTo>
                      <a:pt x="1026" y="97"/>
                    </a:lnTo>
                    <a:lnTo>
                      <a:pt x="1052" y="87"/>
                    </a:lnTo>
                    <a:lnTo>
                      <a:pt x="1078" y="78"/>
                    </a:lnTo>
                    <a:lnTo>
                      <a:pt x="1105" y="71"/>
                    </a:lnTo>
                    <a:lnTo>
                      <a:pt x="1131" y="63"/>
                    </a:lnTo>
                    <a:lnTo>
                      <a:pt x="1157" y="55"/>
                    </a:lnTo>
                    <a:lnTo>
                      <a:pt x="1184" y="47"/>
                    </a:lnTo>
                    <a:lnTo>
                      <a:pt x="1211" y="41"/>
                    </a:lnTo>
                    <a:lnTo>
                      <a:pt x="1237" y="36"/>
                    </a:lnTo>
                    <a:lnTo>
                      <a:pt x="1264" y="29"/>
                    </a:lnTo>
                    <a:lnTo>
                      <a:pt x="1292" y="24"/>
                    </a:lnTo>
                    <a:lnTo>
                      <a:pt x="1319" y="20"/>
                    </a:lnTo>
                    <a:lnTo>
                      <a:pt x="1346" y="15"/>
                    </a:lnTo>
                    <a:lnTo>
                      <a:pt x="1373" y="12"/>
                    </a:lnTo>
                    <a:lnTo>
                      <a:pt x="1400" y="9"/>
                    </a:lnTo>
                    <a:lnTo>
                      <a:pt x="1427" y="6"/>
                    </a:lnTo>
                    <a:lnTo>
                      <a:pt x="1456" y="3"/>
                    </a:lnTo>
                    <a:lnTo>
                      <a:pt x="1483" y="2"/>
                    </a:lnTo>
                    <a:lnTo>
                      <a:pt x="1510" y="1"/>
                    </a:lnTo>
                    <a:lnTo>
                      <a:pt x="1537" y="0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0" y="0"/>
                    </a:lnTo>
                    <a:lnTo>
                      <a:pt x="1647" y="1"/>
                    </a:lnTo>
                    <a:lnTo>
                      <a:pt x="1676" y="2"/>
                    </a:lnTo>
                    <a:lnTo>
                      <a:pt x="1703" y="5"/>
                    </a:lnTo>
                    <a:lnTo>
                      <a:pt x="1730" y="7"/>
                    </a:lnTo>
                    <a:lnTo>
                      <a:pt x="1757" y="10"/>
                    </a:lnTo>
                    <a:lnTo>
                      <a:pt x="1785" y="14"/>
                    </a:lnTo>
                    <a:lnTo>
                      <a:pt x="1812" y="18"/>
                    </a:lnTo>
                    <a:lnTo>
                      <a:pt x="1839" y="22"/>
                    </a:lnTo>
                    <a:lnTo>
                      <a:pt x="1866" y="27"/>
                    </a:lnTo>
                    <a:lnTo>
                      <a:pt x="1893" y="32"/>
                    </a:lnTo>
                    <a:lnTo>
                      <a:pt x="1920" y="38"/>
                    </a:lnTo>
                    <a:lnTo>
                      <a:pt x="1948" y="45"/>
                    </a:lnTo>
                    <a:lnTo>
                      <a:pt x="1974" y="51"/>
                    </a:lnTo>
                    <a:lnTo>
                      <a:pt x="2001" y="59"/>
                    </a:lnTo>
                    <a:lnTo>
                      <a:pt x="2027" y="67"/>
                    </a:lnTo>
                    <a:lnTo>
                      <a:pt x="2054" y="75"/>
                    </a:lnTo>
                    <a:lnTo>
                      <a:pt x="2080" y="84"/>
                    </a:lnTo>
                    <a:lnTo>
                      <a:pt x="2106" y="93"/>
                    </a:lnTo>
                    <a:lnTo>
                      <a:pt x="2131" y="102"/>
                    </a:lnTo>
                    <a:lnTo>
                      <a:pt x="2157" y="112"/>
                    </a:lnTo>
                    <a:lnTo>
                      <a:pt x="2182" y="122"/>
                    </a:lnTo>
                    <a:lnTo>
                      <a:pt x="2208" y="133"/>
                    </a:lnTo>
                    <a:lnTo>
                      <a:pt x="2232" y="144"/>
                    </a:lnTo>
                    <a:lnTo>
                      <a:pt x="2257" y="156"/>
                    </a:lnTo>
                    <a:lnTo>
                      <a:pt x="2282" y="169"/>
                    </a:lnTo>
                    <a:lnTo>
                      <a:pt x="2306" y="182"/>
                    </a:lnTo>
                    <a:lnTo>
                      <a:pt x="2331" y="195"/>
                    </a:lnTo>
                    <a:lnTo>
                      <a:pt x="2355" y="208"/>
                    </a:lnTo>
                    <a:lnTo>
                      <a:pt x="2379" y="222"/>
                    </a:lnTo>
                    <a:lnTo>
                      <a:pt x="2402" y="236"/>
                    </a:lnTo>
                    <a:lnTo>
                      <a:pt x="2425" y="250"/>
                    </a:lnTo>
                    <a:lnTo>
                      <a:pt x="2448" y="266"/>
                    </a:lnTo>
                    <a:lnTo>
                      <a:pt x="2470" y="282"/>
                    </a:lnTo>
                    <a:lnTo>
                      <a:pt x="2494" y="297"/>
                    </a:lnTo>
                    <a:lnTo>
                      <a:pt x="2516" y="314"/>
                    </a:lnTo>
                    <a:lnTo>
                      <a:pt x="2538" y="331"/>
                    </a:lnTo>
                    <a:lnTo>
                      <a:pt x="2560" y="347"/>
                    </a:lnTo>
                    <a:lnTo>
                      <a:pt x="2580" y="366"/>
                    </a:lnTo>
                    <a:lnTo>
                      <a:pt x="2601" y="384"/>
                    </a:lnTo>
                    <a:lnTo>
                      <a:pt x="2622" y="402"/>
                    </a:lnTo>
                    <a:lnTo>
                      <a:pt x="2643" y="420"/>
                    </a:lnTo>
                    <a:lnTo>
                      <a:pt x="2662" y="439"/>
                    </a:lnTo>
                    <a:lnTo>
                      <a:pt x="2683" y="457"/>
                    </a:lnTo>
                    <a:lnTo>
                      <a:pt x="2702" y="478"/>
                    </a:lnTo>
                    <a:lnTo>
                      <a:pt x="2720" y="498"/>
                    </a:lnTo>
                    <a:lnTo>
                      <a:pt x="2740" y="518"/>
                    </a:lnTo>
                    <a:lnTo>
                      <a:pt x="2758" y="539"/>
                    </a:lnTo>
                    <a:lnTo>
                      <a:pt x="2776" y="560"/>
                    </a:lnTo>
                    <a:lnTo>
                      <a:pt x="2793" y="580"/>
                    </a:lnTo>
                    <a:lnTo>
                      <a:pt x="2809" y="602"/>
                    </a:lnTo>
                    <a:lnTo>
                      <a:pt x="2826" y="624"/>
                    </a:lnTo>
                    <a:lnTo>
                      <a:pt x="2843" y="646"/>
                    </a:lnTo>
                    <a:lnTo>
                      <a:pt x="2859" y="668"/>
                    </a:lnTo>
                    <a:lnTo>
                      <a:pt x="2875" y="692"/>
                    </a:lnTo>
                    <a:lnTo>
                      <a:pt x="2890" y="715"/>
                    </a:lnTo>
                    <a:lnTo>
                      <a:pt x="2905" y="737"/>
                    </a:lnTo>
                    <a:lnTo>
                      <a:pt x="2919" y="761"/>
                    </a:lnTo>
                    <a:lnTo>
                      <a:pt x="2934" y="785"/>
                    </a:lnTo>
                    <a:lnTo>
                      <a:pt x="2947" y="809"/>
                    </a:lnTo>
                    <a:lnTo>
                      <a:pt x="2960" y="833"/>
                    </a:lnTo>
                    <a:lnTo>
                      <a:pt x="2973" y="857"/>
                    </a:lnTo>
                    <a:lnTo>
                      <a:pt x="2985" y="882"/>
                    </a:lnTo>
                    <a:lnTo>
                      <a:pt x="2997" y="906"/>
                    </a:lnTo>
                    <a:lnTo>
                      <a:pt x="3009" y="932"/>
                    </a:lnTo>
                    <a:lnTo>
                      <a:pt x="3019" y="957"/>
                    </a:lnTo>
                    <a:lnTo>
                      <a:pt x="3029" y="983"/>
                    </a:lnTo>
                    <a:lnTo>
                      <a:pt x="3040" y="1008"/>
                    </a:lnTo>
                    <a:lnTo>
                      <a:pt x="3050" y="1034"/>
                    </a:lnTo>
                    <a:lnTo>
                      <a:pt x="3059" y="1060"/>
                    </a:lnTo>
                    <a:lnTo>
                      <a:pt x="3068" y="1086"/>
                    </a:lnTo>
                    <a:lnTo>
                      <a:pt x="3076" y="1112"/>
                    </a:lnTo>
                    <a:lnTo>
                      <a:pt x="3084" y="1139"/>
                    </a:lnTo>
                    <a:lnTo>
                      <a:pt x="3092" y="1165"/>
                    </a:lnTo>
                    <a:lnTo>
                      <a:pt x="3098" y="1192"/>
                    </a:lnTo>
                    <a:lnTo>
                      <a:pt x="3105" y="1219"/>
                    </a:lnTo>
                    <a:lnTo>
                      <a:pt x="3111" y="1245"/>
                    </a:lnTo>
                    <a:lnTo>
                      <a:pt x="3116" y="1272"/>
                    </a:lnTo>
                    <a:lnTo>
                      <a:pt x="3121" y="1299"/>
                    </a:lnTo>
                    <a:lnTo>
                      <a:pt x="3125" y="1327"/>
                    </a:lnTo>
                    <a:lnTo>
                      <a:pt x="3130" y="1354"/>
                    </a:lnTo>
                    <a:lnTo>
                      <a:pt x="3133" y="1382"/>
                    </a:lnTo>
                    <a:lnTo>
                      <a:pt x="3137" y="1409"/>
                    </a:lnTo>
                    <a:lnTo>
                      <a:pt x="3139" y="1437"/>
                    </a:lnTo>
                    <a:lnTo>
                      <a:pt x="3141" y="1464"/>
                    </a:lnTo>
                    <a:lnTo>
                      <a:pt x="3143" y="1491"/>
                    </a:lnTo>
                    <a:lnTo>
                      <a:pt x="3145" y="1519"/>
                    </a:lnTo>
                    <a:lnTo>
                      <a:pt x="3145" y="1546"/>
                    </a:lnTo>
                    <a:lnTo>
                      <a:pt x="3145" y="1574"/>
                    </a:lnTo>
                    <a:close/>
                  </a:path>
                </a:pathLst>
              </a:custGeom>
              <a:solidFill>
                <a:srgbClr val="FFFFFF"/>
              </a:solidFill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20"/>
              <p:cNvSpPr>
                <a:spLocks noChangeArrowheads="1"/>
              </p:cNvSpPr>
              <p:nvPr/>
            </p:nvSpPr>
            <p:spPr bwMode="auto">
              <a:xfrm>
                <a:off x="428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714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22"/>
              <p:cNvSpPr>
                <a:spLocks noChangeArrowheads="1"/>
              </p:cNvSpPr>
              <p:nvPr/>
            </p:nvSpPr>
            <p:spPr bwMode="auto">
              <a:xfrm>
                <a:off x="993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noFill/>
              <a:ln w="80963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895" y="2964"/>
                <a:ext cx="314" cy="158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988" y="2707"/>
                <a:ext cx="632" cy="316"/>
              </a:xfrm>
              <a:custGeom>
                <a:avLst/>
                <a:gdLst>
                  <a:gd name="T0" fmla="*/ 0 w 2526"/>
                  <a:gd name="T1" fmla="*/ 1262 h 1262"/>
                  <a:gd name="T2" fmla="*/ 948 w 2526"/>
                  <a:gd name="T3" fmla="*/ 0 h 1262"/>
                  <a:gd name="T4" fmla="*/ 2526 w 2526"/>
                  <a:gd name="T5" fmla="*/ 1262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6" h="1262">
                    <a:moveTo>
                      <a:pt x="0" y="1262"/>
                    </a:moveTo>
                    <a:lnTo>
                      <a:pt x="948" y="0"/>
                    </a:lnTo>
                    <a:lnTo>
                      <a:pt x="2526" y="1262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1538" y="2930"/>
                <a:ext cx="190" cy="176"/>
              </a:xfrm>
              <a:custGeom>
                <a:avLst/>
                <a:gdLst>
                  <a:gd name="T0" fmla="*/ 260 w 762"/>
                  <a:gd name="T1" fmla="*/ 706 h 706"/>
                  <a:gd name="T2" fmla="*/ 0 w 762"/>
                  <a:gd name="T3" fmla="*/ 553 h 706"/>
                  <a:gd name="T4" fmla="*/ 446 w 762"/>
                  <a:gd name="T5" fmla="*/ 0 h 706"/>
                  <a:gd name="T6" fmla="*/ 762 w 762"/>
                  <a:gd name="T7" fmla="*/ 18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2" h="706">
                    <a:moveTo>
                      <a:pt x="260" y="706"/>
                    </a:moveTo>
                    <a:lnTo>
                      <a:pt x="0" y="553"/>
                    </a:lnTo>
                    <a:lnTo>
                      <a:pt x="446" y="0"/>
                    </a:lnTo>
                    <a:lnTo>
                      <a:pt x="762" y="183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1570" y="2625"/>
                <a:ext cx="144" cy="172"/>
              </a:xfrm>
              <a:custGeom>
                <a:avLst/>
                <a:gdLst>
                  <a:gd name="T0" fmla="*/ 341 w 576"/>
                  <a:gd name="T1" fmla="*/ 687 h 687"/>
                  <a:gd name="T2" fmla="*/ 0 w 576"/>
                  <a:gd name="T3" fmla="*/ 554 h 687"/>
                  <a:gd name="T4" fmla="*/ 286 w 576"/>
                  <a:gd name="T5" fmla="*/ 0 h 687"/>
                  <a:gd name="T6" fmla="*/ 576 w 576"/>
                  <a:gd name="T7" fmla="*/ 7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687">
                    <a:moveTo>
                      <a:pt x="341" y="687"/>
                    </a:moveTo>
                    <a:lnTo>
                      <a:pt x="0" y="554"/>
                    </a:lnTo>
                    <a:lnTo>
                      <a:pt x="286" y="0"/>
                    </a:lnTo>
                    <a:lnTo>
                      <a:pt x="576" y="77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3324" y="2664"/>
              <a:ext cx="13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If the door is open, the action “close door” succeeds in 90% of all cases.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8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0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97795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3" imgW="1866600" imgH="279360" progId="Equation.3">
                  <p:embed/>
                </p:oleObj>
              </mc:Choice>
              <mc:Fallback>
                <p:oleObj name="Equation" r:id="rId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65187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1790640" imgH="253800" progId="Equation.3">
                  <p:embed/>
                </p:oleObj>
              </mc:Choice>
              <mc:Fallback>
                <p:oleObj name="Equation" r:id="rId5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7587526" cy="4832092"/>
            <a:chOff x="589786" y="1644908"/>
            <a:chExt cx="7587526" cy="4832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 smtClean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</a:t>
                  </a:r>
                  <a:r>
                    <a:rPr lang="en-US" sz="2800" dirty="0" smtClean="0">
                      <a:latin typeface="Verdana" pitchFamily="34" charset="0"/>
                    </a:rPr>
                    <a:t>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 smtClean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 smtClean="0"/>
                    <a:t>                            </a:t>
                  </a:r>
                  <a14:m>
                    <m:oMath xmlns=""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5254378" cy="710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889" y="5600385"/>
            <a:ext cx="664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Applied to status of door, given that we just (tried to) </a:t>
            </a:r>
            <a:r>
              <a:rPr lang="en-US" sz="2000" dirty="0" smtClean="0">
                <a:solidFill>
                  <a:srgbClr val="FF0000"/>
                </a:solidFill>
              </a:rPr>
              <a:t>close it?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02587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3" imgW="1866600" imgH="279360" progId="Equation.3">
                  <p:embed/>
                </p:oleObj>
              </mc:Choice>
              <mc:Fallback>
                <p:oleObj name="Equation" r:id="rId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99027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5" imgW="1790640" imgH="253800" progId="Equation.3">
                  <p:embed/>
                </p:oleObj>
              </mc:Choice>
              <mc:Fallback>
                <p:oleObj name="Equation" r:id="rId5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7587526" cy="4832092"/>
            <a:chOff x="589786" y="1644908"/>
            <a:chExt cx="7587526" cy="4832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 smtClean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</a:t>
                  </a:r>
                  <a:r>
                    <a:rPr lang="en-US" sz="2800" dirty="0" smtClean="0">
                      <a:latin typeface="Verdana" pitchFamily="34" charset="0"/>
                    </a:rPr>
                    <a:t>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 smtClean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 smtClean="0"/>
                    <a:t>                            </a:t>
                  </a:r>
                  <a14:m>
                    <m:oMath xmlns=""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5254378" cy="710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889" y="5600385"/>
            <a:ext cx="785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P(closed | u) = P(closed | u, open) P(open) + P(</a:t>
            </a:r>
            <a:r>
              <a:rPr lang="en-US" sz="2000" dirty="0" err="1" smtClean="0"/>
              <a:t>closed|u</a:t>
            </a:r>
            <a:r>
              <a:rPr lang="en-US" sz="2000" dirty="0" smtClean="0"/>
              <a:t>, closed) P(closed)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43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84467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91116" y="8742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4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92292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6625" y="5823937"/>
            <a:ext cx="66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OK… but then what’s the </a:t>
            </a:r>
            <a:r>
              <a:rPr lang="en-US" sz="2400" dirty="0" smtClean="0">
                <a:solidFill>
                  <a:srgbClr val="FF0000"/>
                </a:solidFill>
              </a:rPr>
              <a:t>chance that it’s still open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30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21029"/>
              </p:ext>
            </p:extLst>
          </p:nvPr>
        </p:nvGraphicFramePr>
        <p:xfrm>
          <a:off x="1174750" y="2133600"/>
          <a:ext cx="59753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2717640" imgH="1574640" progId="Equation.3">
                  <p:embed/>
                </p:oleObj>
              </mc:Choice>
              <mc:Fallback>
                <p:oleObj name="Equation" r:id="rId3" imgW="271764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133600"/>
                        <a:ext cx="5975350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90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Bayes rule allows us to compute probabilities that are hard to assess otherwise.</a:t>
            </a:r>
          </a:p>
          <a:p>
            <a:pPr>
              <a:spcBef>
                <a:spcPct val="40000"/>
              </a:spcBef>
            </a:pPr>
            <a:r>
              <a:rPr lang="en-US" dirty="0"/>
              <a:t>Under the Markov assumption, recursive Bayesian updating can be used to efficiently combine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9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from Lectures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events a and b are independent,</a:t>
            </a:r>
          </a:p>
          <a:p>
            <a:pPr marL="742950" lvl="2" indent="-342900"/>
            <a:r>
              <a:rPr lang="en-US" dirty="0"/>
              <a:t>p(</a:t>
            </a:r>
            <a:r>
              <a:rPr lang="en-US" dirty="0" smtClean="0"/>
              <a:t>a, b</a:t>
            </a:r>
            <a:r>
              <a:rPr lang="en-US" dirty="0"/>
              <a:t>) </a:t>
            </a:r>
            <a:r>
              <a:rPr lang="en-US" dirty="0" smtClean="0"/>
              <a:t>= p(a) × p(b)  </a:t>
            </a:r>
          </a:p>
          <a:p>
            <a:r>
              <a:rPr lang="en-US" dirty="0" smtClean="0"/>
              <a:t>If events a and b are not independent, </a:t>
            </a:r>
          </a:p>
          <a:p>
            <a:pPr lvl="1"/>
            <a:r>
              <a:rPr lang="en-US" dirty="0" smtClean="0"/>
              <a:t>p(a, b) = p(a) × p(</a:t>
            </a:r>
            <a:r>
              <a:rPr lang="en-US" dirty="0" err="1" smtClean="0"/>
              <a:t>b|a</a:t>
            </a:r>
            <a:r>
              <a:rPr lang="en-US" dirty="0" smtClean="0"/>
              <a:t>) = p(b) × p (</a:t>
            </a:r>
            <a:r>
              <a:rPr lang="en-US" dirty="0" err="1" smtClean="0"/>
              <a:t>a|b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p(</a:t>
            </a:r>
            <a:r>
              <a:rPr lang="en-US" dirty="0" err="1" smtClean="0"/>
              <a:t>c|d</a:t>
            </a:r>
            <a:r>
              <a:rPr lang="en-US" dirty="0" smtClean="0"/>
              <a:t>) = p (c , d) / p(d) = p((</a:t>
            </a:r>
            <a:r>
              <a:rPr lang="en-US" dirty="0" err="1" smtClean="0"/>
              <a:t>d|c</a:t>
            </a:r>
            <a:r>
              <a:rPr lang="en-US" dirty="0" smtClean="0"/>
              <a:t>) p(c)) / p(d)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81" y="5023061"/>
            <a:ext cx="2449919" cy="18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8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Models of Belief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436"/>
            <a:ext cx="9144000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00200" y="2971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3733800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370332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8616" y="295899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P(s)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36576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9718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12361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4247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5191" y="1295400"/>
            <a:ext cx="570509" cy="30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3581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 probability distribution change if the robot now senses a wall?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54280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7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20752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Robot senses yellow.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05200" y="28194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2743200"/>
            <a:ext cx="533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050268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up.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65960" y="2590800"/>
            <a:ext cx="30480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70760" y="2590800"/>
            <a:ext cx="71104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0160" y="3581400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down.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86000" y="2590800"/>
            <a:ext cx="378476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02992" y="3202186"/>
            <a:ext cx="4483608" cy="1446014"/>
          </a:xfrm>
        </p:spPr>
        <p:txBody>
          <a:bodyPr>
            <a:noAutofit/>
          </a:bodyPr>
          <a:lstStyle/>
          <a:p>
            <a:pPr marL="468630" indent="-285750">
              <a:buFont typeface="Arial" pitchFamily="34" charset="0"/>
              <a:buChar char="•"/>
            </a:pPr>
            <a:r>
              <a:rPr lang="en-US" sz="2000" dirty="0" smtClean="0"/>
              <a:t>States that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Multiply prior by 0.6</a:t>
            </a:r>
          </a:p>
          <a:p>
            <a:pPr marL="468630" indent="-285750">
              <a:buFont typeface="Arial" pitchFamily="34" charset="0"/>
              <a:buChar char="•"/>
            </a:pPr>
            <a:r>
              <a:rPr lang="en-US" sz="2000" dirty="0" smtClean="0"/>
              <a:t>States that don’t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Multiply prior by 0.2</a:t>
            </a:r>
            <a:endParaRPr lang="en-US" sz="1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9211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Robot senses yellow.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53167"/>
              </p:ext>
            </p:extLst>
          </p:nvPr>
        </p:nvGraphicFramePr>
        <p:xfrm>
          <a:off x="1524000" y="4800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870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probability distribution no longer sums to </a:t>
            </a:r>
            <a:r>
              <a:rPr lang="en-US" sz="1400" dirty="0" smtClean="0">
                <a:latin typeface="+mj-lt"/>
              </a:rPr>
              <a:t>1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9107"/>
              </p:ext>
            </p:extLst>
          </p:nvPr>
        </p:nvGraphicFramePr>
        <p:xfrm>
          <a:off x="14478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7543800" y="2134147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4038600" y="2819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599" y="2899950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 (divide by total)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94650"/>
              </p:ext>
            </p:extLst>
          </p:nvPr>
        </p:nvGraphicFramePr>
        <p:xfrm>
          <a:off x="1447800" y="4516379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69744" y="1960923"/>
            <a:ext cx="139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Sums to 0.36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robot can now move Left and Right.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74033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robot can now move Left and Right.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31017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302" y="3559125"/>
            <a:ext cx="4598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executing “move x steps to right” or left: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9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106218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Right 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robot can now move Left and Right.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42272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98115"/>
              </p:ext>
            </p:extLst>
          </p:nvPr>
        </p:nvGraphicFramePr>
        <p:xfrm>
          <a:off x="1752600" y="5292894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executing “move x steps to right”: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</p:spPr>
            <p:txBody>
              <a:bodyPr>
                <a:normAutofit/>
              </a:bodyPr>
              <a:lstStyle/>
              <a:p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true</a:t>
                </a:r>
                <a:r>
                  <a:rPr lang="en-US" sz="2400" dirty="0" smtClean="0"/>
                  <a:t>.</a:t>
                </a:r>
              </a:p>
              <a:p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¬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</a:t>
                </a:r>
                <a:r>
                  <a:rPr lang="en-US" sz="2400" dirty="0" smtClean="0"/>
                  <a:t>false.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89441"/>
              </p:ext>
            </p:extLst>
          </p:nvPr>
        </p:nvGraphicFramePr>
        <p:xfrm>
          <a:off x="1143000" y="3621317"/>
          <a:ext cx="2093666" cy="52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21317"/>
                        <a:ext cx="2093666" cy="523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30424"/>
              </p:ext>
            </p:extLst>
          </p:nvPr>
        </p:nvGraphicFramePr>
        <p:xfrm>
          <a:off x="1143000" y="4307117"/>
          <a:ext cx="1994356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6" imgW="774364" imgH="203112" progId="Equation.3">
                  <p:embed/>
                </p:oleObj>
              </mc:Choice>
              <mc:Fallback>
                <p:oleObj name="Equation" r:id="rId6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07117"/>
                        <a:ext cx="1994356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02874"/>
              </p:ext>
            </p:extLst>
          </p:nvPr>
        </p:nvGraphicFramePr>
        <p:xfrm>
          <a:off x="4891086" y="4291242"/>
          <a:ext cx="2213383" cy="52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863225" imgH="203112" progId="Equation.3">
                  <p:embed/>
                </p:oleObj>
              </mc:Choice>
              <mc:Fallback>
                <p:oleObj name="Equation" r:id="rId8" imgW="8632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6" y="4291242"/>
                        <a:ext cx="2213383" cy="521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056775"/>
              </p:ext>
            </p:extLst>
          </p:nvPr>
        </p:nvGraphicFramePr>
        <p:xfrm>
          <a:off x="1143000" y="5025575"/>
          <a:ext cx="6019800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0" imgW="2336800" imgH="203200" progId="Equation.3">
                  <p:embed/>
                </p:oleObj>
              </mc:Choice>
              <mc:Fallback>
                <p:oleObj name="Equation" r:id="rId10" imgW="233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5575"/>
                        <a:ext cx="6019800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8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071896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Right 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robot can now move Left and Right.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51051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15952"/>
              </p:ext>
            </p:extLst>
          </p:nvPr>
        </p:nvGraphicFramePr>
        <p:xfrm>
          <a:off x="1752600" y="502972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(0.05+0.05)</a:t>
                      </a:r>
                      <a:endPara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executing “move x steps to right”: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5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83" y="4722325"/>
            <a:ext cx="1070950" cy="10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371600" y="3615646"/>
            <a:ext cx="5000884" cy="99445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What is the probability distribution after 1000 moves?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94265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8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352800" y="838200"/>
            <a:ext cx="13335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8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43300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0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1926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pGivenO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 bwMode="auto">
          <a:xfrm>
            <a:off x="1609725" y="4531057"/>
            <a:ext cx="6315075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7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05300" y="838200"/>
            <a:ext cx="11811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1" name="Picture 4" descr="pGivenOA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5"/>
          <a:stretch/>
        </p:blipFill>
        <p:spPr bwMode="auto">
          <a:xfrm>
            <a:off x="1492250" y="2286000"/>
            <a:ext cx="6280150" cy="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4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Gain Information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512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Axiom 3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33588" y="2984500"/>
            <a:ext cx="4699000" cy="3340100"/>
            <a:chOff x="784" y="1480"/>
            <a:chExt cx="2960" cy="21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84" y="1480"/>
              <a:ext cx="2960" cy="2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i="1">
                  <a:latin typeface="Verdana" pitchFamily="34" charset="0"/>
                </a:rPr>
                <a:t>B</a:t>
              </a:r>
              <a:endParaRPr lang="en-US" sz="2400" i="1">
                <a:latin typeface="Verdana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84" y="1912"/>
              <a:ext cx="1224" cy="12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80" y="1912"/>
              <a:ext cx="1224" cy="1224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20" y="1740"/>
            <a:ext cx="4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" name="Equation" r:id="rId3" imgW="393480" imgH="164880" progId="Equation.3">
                    <p:embed/>
                  </p:oleObj>
                </mc:Choice>
                <mc:Fallback>
                  <p:oleObj name="Equation" r:id="rId3" imgW="393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" y="1740"/>
                          <a:ext cx="4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339" y="1668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668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011" y="1700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700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12" y="1508"/>
            <a:ext cx="41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Equation" r:id="rId9" imgW="330120" imgH="177480" progId="Equation.3">
                    <p:embed/>
                  </p:oleObj>
                </mc:Choice>
                <mc:Fallback>
                  <p:oleObj name="Equation" r:id="rId9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508"/>
                          <a:ext cx="412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77250"/>
              </p:ext>
            </p:extLst>
          </p:nvPr>
        </p:nvGraphicFramePr>
        <p:xfrm>
          <a:off x="1527175" y="2372954"/>
          <a:ext cx="6169025" cy="53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1" imgW="2336760" imgH="203040" progId="Equation.3">
                  <p:embed/>
                </p:oleObj>
              </mc:Choice>
              <mc:Fallback>
                <p:oleObj name="Equation" r:id="rId11" imgW="2336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372954"/>
                        <a:ext cx="6169025" cy="535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86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Using the Axioms to Prove </a:t>
                </a:r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(Axiom 3 with </a:t>
                </a:r>
                <a14:m/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/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(by logical equivalence)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/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68575" y="2674310"/>
            <a:ext cx="2313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denotes a </a:t>
            </a:r>
            <a:r>
              <a:rPr lang="en-US" sz="2400" dirty="0" smtClean="0">
                <a:solidFill>
                  <a:schemeClr val="folHlink"/>
                </a:solidFill>
              </a:rPr>
              <a:t>random variable</a:t>
            </a:r>
            <a:r>
              <a:rPr lang="en-US" sz="2400" dirty="0" smtClean="0"/>
              <a:t>.</a:t>
            </a: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can take on a countable number of values in {x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}.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P(X=x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chemeClr val="hlink"/>
                </a:solidFill>
              </a:rPr>
              <a:t>P(x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, is the </a:t>
            </a:r>
            <a:r>
              <a:rPr lang="en-US" sz="2400" dirty="0" smtClean="0">
                <a:solidFill>
                  <a:schemeClr val="folHlink"/>
                </a:solidFill>
              </a:rPr>
              <a:t>probability</a:t>
            </a:r>
            <a:r>
              <a:rPr lang="en-US" sz="2400" dirty="0" smtClean="0"/>
              <a:t> that the random variable X takes on value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 </a:t>
            </a:r>
          </a:p>
          <a:p>
            <a:pPr>
              <a:spcBef>
                <a:spcPct val="6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P(x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/>
              <a:t> is called </a:t>
            </a:r>
            <a:r>
              <a:rPr lang="en-US" sz="2400" dirty="0" smtClean="0">
                <a:solidFill>
                  <a:schemeClr val="folHlink"/>
                </a:solidFill>
              </a:rPr>
              <a:t>probability mass function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ct val="60000"/>
              </a:spcBef>
            </a:pPr>
            <a:r>
              <a:rPr lang="en-US" sz="2400" dirty="0" smtClean="0"/>
              <a:t>E.g.</a:t>
            </a:r>
          </a:p>
          <a:p>
            <a:endParaRPr lang="en-US" sz="2400" i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63139"/>
              </p:ext>
            </p:extLst>
          </p:nvPr>
        </p:nvGraphicFramePr>
        <p:xfrm>
          <a:off x="1600200" y="4800600"/>
          <a:ext cx="181074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965160" imgH="203040" progId="Equation.3">
                  <p:embed/>
                </p:oleObj>
              </mc:Choice>
              <mc:Fallback>
                <p:oleObj name="Equation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181074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847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endParaRPr lang="en-US" sz="2800" b="1" dirty="0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</p:spPr>
            <p:txBody>
              <a:bodyPr/>
              <a:lstStyle/>
              <a:p>
                <a:pPr>
                  <a:spcBef>
                    <a:spcPct val="60000"/>
                  </a:spcBef>
                </a:pPr>
                <a14:m>
                  <m:oMath xmlns=""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>
                    <a:solidFill>
                      <a:schemeClr val="folHlink"/>
                    </a:solidFill>
                  </a:rPr>
                  <a:t> </a:t>
                </a:r>
                <a:r>
                  <a:rPr lang="en-US" sz="2400" dirty="0"/>
                  <a:t>takes on values in the continuum.</a:t>
                </a:r>
                <a:endParaRPr lang="en-US" sz="2400" i="1" dirty="0">
                  <a:solidFill>
                    <a:schemeClr val="folHlink"/>
                  </a:solidFill>
                </a:endParaRPr>
              </a:p>
              <a:p>
                <a:pPr>
                  <a:spcBef>
                    <a:spcPct val="60000"/>
                  </a:spcBef>
                </a:pPr>
                <a14:m>
                  <m:oMath xmlns=""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or 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is a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probability density function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spcBef>
                    <a:spcPct val="60000"/>
                  </a:spcBef>
                </a:pPr>
                <a:endParaRPr lang="en-US" sz="2400" dirty="0"/>
              </a:p>
              <a:p>
                <a:endParaRPr lang="en-US" sz="2400" i="1" dirty="0"/>
              </a:p>
              <a:p>
                <a:r>
                  <a:rPr lang="en-US" sz="2400" dirty="0"/>
                  <a:t>E.g.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527300" y="2905125"/>
          <a:ext cx="3619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905125"/>
                        <a:ext cx="36195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228975" y="595630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228975" y="414655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19450" y="485616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38500" y="487838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27925" y="593407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7925" y="421957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75111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1423</Words>
  <Application>Microsoft Macintosh PowerPoint</Application>
  <PresentationFormat>On-screen Show (4:3)</PresentationFormat>
  <Paragraphs>465</Paragraphs>
  <Slides>56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Equation</vt:lpstr>
      <vt:lpstr>Microsoft Equation</vt:lpstr>
      <vt:lpstr>4 Proposed Research Projects</vt:lpstr>
      <vt:lpstr>Thu</vt:lpstr>
      <vt:lpstr>PowerPoint Presentation</vt:lpstr>
      <vt:lpstr>Models of Belief</vt:lpstr>
      <vt:lpstr>Axioms of Probability Theory</vt:lpstr>
      <vt:lpstr>A Closer Look at Axiom 3</vt:lpstr>
      <vt:lpstr>Using the Axioms to Prove P(¬A)=1-P(A) </vt:lpstr>
      <vt:lpstr>Discrete Random Variables</vt:lpstr>
      <vt:lpstr>Continuous Random Variables</vt:lpstr>
      <vt:lpstr>Probability Density Function </vt:lpstr>
      <vt:lpstr>Joint Probability</vt:lpstr>
      <vt:lpstr>Conditional Probability</vt:lpstr>
      <vt:lpstr>Inference by Enumeration</vt:lpstr>
      <vt:lpstr>Law of Total Probability</vt:lpstr>
      <vt:lpstr>Bayes Formula</vt:lpstr>
      <vt:lpstr>Bayes Formula</vt:lpstr>
      <vt:lpstr>Normalization</vt:lpstr>
      <vt:lpstr>Conditioning</vt:lpstr>
      <vt:lpstr>Bayes Rule with Background Knowledge</vt:lpstr>
      <vt:lpstr>Conditional Independence</vt:lpstr>
      <vt:lpstr>Simple Example of State Estimation</vt:lpstr>
      <vt:lpstr>Causal vs. Diagnostic Reasoning</vt:lpstr>
      <vt:lpstr>Example</vt:lpstr>
      <vt:lpstr>Combining Evidence</vt:lpstr>
      <vt:lpstr>Recursive Bayesian Updating</vt:lpstr>
      <vt:lpstr>Example: 2nd Measurement </vt:lpstr>
      <vt:lpstr>Actions</vt:lpstr>
      <vt:lpstr>Typical Actions</vt:lpstr>
      <vt:lpstr>Modeling Actions</vt:lpstr>
      <vt:lpstr>Example: Closing the door</vt:lpstr>
      <vt:lpstr>PowerPoint Presentation</vt:lpstr>
      <vt:lpstr>Integrating the Outcome of Actions</vt:lpstr>
      <vt:lpstr>Integrating the Outcome of Actions</vt:lpstr>
      <vt:lpstr>Example: The Resulting Belief</vt:lpstr>
      <vt:lpstr>Example: The Resulting Belief</vt:lpstr>
      <vt:lpstr>Example: The Resulting Belief</vt:lpstr>
      <vt:lpstr>Summary</vt:lpstr>
      <vt:lpstr>Quiz from Lectures Past</vt:lpstr>
      <vt:lpstr>Example</vt:lpstr>
      <vt:lpstr>Example</vt:lpstr>
      <vt:lpstr>Example</vt:lpstr>
      <vt:lpstr>Example</vt:lpstr>
      <vt:lpstr>Example 2</vt:lpstr>
      <vt:lpstr>Example 2</vt:lpstr>
      <vt:lpstr>Example 2</vt:lpstr>
      <vt:lpstr>Example 2</vt:lpstr>
      <vt:lpstr>Nondeterministic Robot Motion</vt:lpstr>
      <vt:lpstr>Nondeterministic Robot Motion</vt:lpstr>
      <vt:lpstr>Nondeterministic Robot Motion</vt:lpstr>
      <vt:lpstr>Nondeterministic Robot Motion</vt:lpstr>
      <vt:lpstr>Nondeterministic Robot Motion</vt:lpstr>
      <vt:lpstr>Example</vt:lpstr>
      <vt:lpstr>Example</vt:lpstr>
      <vt:lpstr>Example</vt:lpstr>
      <vt:lpstr>Example</vt:lpstr>
      <vt:lpstr>Localization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17</cp:revision>
  <dcterms:created xsi:type="dcterms:W3CDTF">2013-10-01T01:16:22Z</dcterms:created>
  <dcterms:modified xsi:type="dcterms:W3CDTF">2013-10-01T20:53:59Z</dcterms:modified>
</cp:coreProperties>
</file>