
<file path=[Content_Types].xml><?xml version="1.0" encoding="utf-8"?>
<Types xmlns="http://schemas.openxmlformats.org/package/2006/content-types">
  <Default Extension="xml" ContentType="application/xml"/>
  <Default Extension="bmp" ContentType="image/bmp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512" r:id="rId2"/>
    <p:sldId id="528" r:id="rId3"/>
    <p:sldId id="514" r:id="rId4"/>
    <p:sldId id="513" r:id="rId5"/>
    <p:sldId id="505" r:id="rId6"/>
    <p:sldId id="453" r:id="rId7"/>
    <p:sldId id="317" r:id="rId8"/>
    <p:sldId id="454" r:id="rId9"/>
    <p:sldId id="455" r:id="rId10"/>
    <p:sldId id="480" r:id="rId11"/>
    <p:sldId id="456" r:id="rId12"/>
    <p:sldId id="318" r:id="rId13"/>
    <p:sldId id="461" r:id="rId14"/>
    <p:sldId id="501" r:id="rId15"/>
    <p:sldId id="464" r:id="rId16"/>
    <p:sldId id="467" r:id="rId17"/>
    <p:sldId id="468" r:id="rId18"/>
    <p:sldId id="472" r:id="rId19"/>
    <p:sldId id="478" r:id="rId20"/>
    <p:sldId id="525" r:id="rId21"/>
    <p:sldId id="479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4" autoAdjust="0"/>
    <p:restoredTop sz="83333" autoAdjust="0"/>
  </p:normalViewPr>
  <p:slideViewPr>
    <p:cSldViewPr>
      <p:cViewPr varScale="1">
        <p:scale>
          <a:sx n="99" d="100"/>
          <a:sy n="99" d="100"/>
        </p:scale>
        <p:origin x="-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26A7-A4BB-4FC7-B9A4-651736ADF8CB}" type="datetimeFigureOut">
              <a:rPr lang="en-US" smtClean="0"/>
              <a:t>9/3/13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72A3-7CAD-4E54-9CCB-4B395CB6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Bayer pattern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83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e.g. calibration of a laser sensor or of the distortion cause by the optic of a camera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e.g. Hue instability of camera, black level noise of camera 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0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bmp"/><Relationship Id="rId3" Type="http://schemas.openxmlformats.org/officeDocument/2006/relationships/image" Target="../media/image11.b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hack.in/2010/05/sift-scale-invariant-feature-transform/" TargetMode="External"/><Relationship Id="rId4" Type="http://schemas.openxmlformats.org/officeDocument/2006/relationships/hyperlink" Target="http://deep.host22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Edge_detectio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1" Type="http://schemas.microsoft.com/office/2007/relationships/media" Target="file://localhost/Users/taylorm/Dropbox/classes/13_Robotics/CMU-EPFL_Tracking_.avi" TargetMode="External"/><Relationship Id="rId2" Type="http://schemas.openxmlformats.org/officeDocument/2006/relationships/video" Target="file://localhost/Users/taylorm/Dropbox/classes/13_Robotics/CMU-EPFL_Tracking_.av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gA5bwqVN5L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3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Kc8ty9mog-I" TargetMode="External"/><Relationship Id="rId3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7137400" cy="690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9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8895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3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9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Perception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Sensors</a:t>
            </a:r>
          </a:p>
          <a:p>
            <a:r>
              <a:rPr lang="en-US"/>
              <a:t>Uncertainty</a:t>
            </a:r>
          </a:p>
          <a:p>
            <a:r>
              <a:rPr lang="en-US"/>
              <a:t>Features</a:t>
            </a:r>
          </a:p>
        </p:txBody>
      </p:sp>
      <p:sp>
        <p:nvSpPr>
          <p:cNvPr id="115726" name="Rectangle 14"/>
          <p:cNvSpPr>
            <a:spLocks noChangeArrowheads="1"/>
          </p:cNvSpPr>
          <p:nvPr/>
        </p:nvSpPr>
        <p:spPr bwMode="auto">
          <a:xfrm>
            <a:off x="4309697" y="4179889"/>
            <a:ext cx="1465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8" name="Rectangle 26"/>
          <p:cNvSpPr>
            <a:spLocks noChangeArrowheads="1"/>
          </p:cNvSpPr>
          <p:nvPr/>
        </p:nvSpPr>
        <p:spPr bwMode="auto">
          <a:xfrm>
            <a:off x="3411416" y="5473700"/>
            <a:ext cx="21981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4" name="Rectangle 32"/>
          <p:cNvSpPr>
            <a:spLocks noChangeArrowheads="1"/>
          </p:cNvSpPr>
          <p:nvPr/>
        </p:nvSpPr>
        <p:spPr bwMode="auto">
          <a:xfrm>
            <a:off x="4456236" y="5791201"/>
            <a:ext cx="1465" cy="222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8842340" y="0"/>
            <a:ext cx="301660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</a:t>
            </a:r>
          </a:p>
        </p:txBody>
      </p:sp>
      <p:sp>
        <p:nvSpPr>
          <p:cNvPr id="115732" name="Rectangle 20"/>
          <p:cNvSpPr>
            <a:spLocks noChangeArrowheads="1"/>
          </p:cNvSpPr>
          <p:nvPr/>
        </p:nvSpPr>
        <p:spPr bwMode="auto">
          <a:xfrm>
            <a:off x="7545267" y="4565650"/>
            <a:ext cx="20515" cy="15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69" name="Rectangle 57"/>
          <p:cNvSpPr>
            <a:spLocks noChangeArrowheads="1"/>
          </p:cNvSpPr>
          <p:nvPr/>
        </p:nvSpPr>
        <p:spPr bwMode="auto">
          <a:xfrm>
            <a:off x="6418385" y="5791201"/>
            <a:ext cx="1466" cy="222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6730512" y="5473701"/>
            <a:ext cx="1774580" cy="7715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6730512" y="3862389"/>
            <a:ext cx="1774580" cy="7715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2577613" y="3862389"/>
            <a:ext cx="1773115" cy="7715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2577613" y="5473701"/>
            <a:ext cx="1773115" cy="7715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7" name="Rectangle 35"/>
          <p:cNvSpPr>
            <a:spLocks noChangeArrowheads="1"/>
          </p:cNvSpPr>
          <p:nvPr/>
        </p:nvSpPr>
        <p:spPr bwMode="auto">
          <a:xfrm>
            <a:off x="6668966" y="5405439"/>
            <a:ext cx="1774580" cy="771525"/>
          </a:xfrm>
          <a:prstGeom prst="rect">
            <a:avLst/>
          </a:prstGeom>
          <a:solidFill>
            <a:srgbClr val="3365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8" name="Rectangle 36"/>
          <p:cNvSpPr>
            <a:spLocks noChangeArrowheads="1"/>
          </p:cNvSpPr>
          <p:nvPr/>
        </p:nvSpPr>
        <p:spPr bwMode="auto">
          <a:xfrm>
            <a:off x="6668966" y="3794126"/>
            <a:ext cx="1774580" cy="771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9" name="Rectangle 37"/>
          <p:cNvSpPr>
            <a:spLocks noChangeArrowheads="1"/>
          </p:cNvSpPr>
          <p:nvPr/>
        </p:nvSpPr>
        <p:spPr bwMode="auto">
          <a:xfrm>
            <a:off x="2535116" y="3794126"/>
            <a:ext cx="1774581" cy="7715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0" name="Rectangle 38"/>
          <p:cNvSpPr>
            <a:spLocks noChangeArrowheads="1"/>
          </p:cNvSpPr>
          <p:nvPr/>
        </p:nvSpPr>
        <p:spPr bwMode="auto">
          <a:xfrm>
            <a:off x="2535116" y="5405439"/>
            <a:ext cx="1774581" cy="77152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7" name="Rectangle 45"/>
          <p:cNvSpPr>
            <a:spLocks noChangeArrowheads="1"/>
          </p:cNvSpPr>
          <p:nvPr/>
        </p:nvSpPr>
        <p:spPr bwMode="auto">
          <a:xfrm>
            <a:off x="2828193" y="5586413"/>
            <a:ext cx="11332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effectLst/>
              </a:rPr>
              <a:t>Perception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58" name="Rectangle 46"/>
          <p:cNvSpPr>
            <a:spLocks noChangeArrowheads="1"/>
          </p:cNvSpPr>
          <p:nvPr/>
        </p:nvSpPr>
        <p:spPr bwMode="auto">
          <a:xfrm>
            <a:off x="6730512" y="5586413"/>
            <a:ext cx="1601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effectLst/>
              </a:rPr>
              <a:t>Motion Control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59" name="Rectangle 47"/>
          <p:cNvSpPr>
            <a:spLocks noChangeArrowheads="1"/>
          </p:cNvSpPr>
          <p:nvPr/>
        </p:nvSpPr>
        <p:spPr bwMode="auto">
          <a:xfrm>
            <a:off x="7023589" y="3975100"/>
            <a:ext cx="9992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effectLst/>
              </a:rPr>
              <a:t>Cognition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62" name="Freeform 50"/>
          <p:cNvSpPr>
            <a:spLocks/>
          </p:cNvSpPr>
          <p:nvPr/>
        </p:nvSpPr>
        <p:spPr bwMode="auto">
          <a:xfrm>
            <a:off x="4684835" y="5405439"/>
            <a:ext cx="1629508" cy="839787"/>
          </a:xfrm>
          <a:custGeom>
            <a:avLst/>
            <a:gdLst>
              <a:gd name="T0" fmla="*/ 86 w 1112"/>
              <a:gd name="T1" fmla="*/ 43 h 529"/>
              <a:gd name="T2" fmla="*/ 0 w 1112"/>
              <a:gd name="T3" fmla="*/ 71 h 529"/>
              <a:gd name="T4" fmla="*/ 15 w 1112"/>
              <a:gd name="T5" fmla="*/ 200 h 529"/>
              <a:gd name="T6" fmla="*/ 57 w 1112"/>
              <a:gd name="T7" fmla="*/ 357 h 529"/>
              <a:gd name="T8" fmla="*/ 171 w 1112"/>
              <a:gd name="T9" fmla="*/ 458 h 529"/>
              <a:gd name="T10" fmla="*/ 300 w 1112"/>
              <a:gd name="T11" fmla="*/ 529 h 529"/>
              <a:gd name="T12" fmla="*/ 513 w 1112"/>
              <a:gd name="T13" fmla="*/ 515 h 529"/>
              <a:gd name="T14" fmla="*/ 741 w 1112"/>
              <a:gd name="T15" fmla="*/ 486 h 529"/>
              <a:gd name="T16" fmla="*/ 912 w 1112"/>
              <a:gd name="T17" fmla="*/ 443 h 529"/>
              <a:gd name="T18" fmla="*/ 1055 w 1112"/>
              <a:gd name="T19" fmla="*/ 386 h 529"/>
              <a:gd name="T20" fmla="*/ 1097 w 1112"/>
              <a:gd name="T21" fmla="*/ 315 h 529"/>
              <a:gd name="T22" fmla="*/ 1112 w 1112"/>
              <a:gd name="T23" fmla="*/ 243 h 529"/>
              <a:gd name="T24" fmla="*/ 1112 w 1112"/>
              <a:gd name="T25" fmla="*/ 157 h 529"/>
              <a:gd name="T26" fmla="*/ 1112 w 1112"/>
              <a:gd name="T27" fmla="*/ 86 h 529"/>
              <a:gd name="T28" fmla="*/ 1083 w 1112"/>
              <a:gd name="T29" fmla="*/ 29 h 529"/>
              <a:gd name="T30" fmla="*/ 1026 w 1112"/>
              <a:gd name="T31" fmla="*/ 0 h 529"/>
              <a:gd name="T32" fmla="*/ 912 w 1112"/>
              <a:gd name="T33" fmla="*/ 14 h 529"/>
              <a:gd name="T34" fmla="*/ 784 w 1112"/>
              <a:gd name="T35" fmla="*/ 43 h 529"/>
              <a:gd name="T36" fmla="*/ 641 w 1112"/>
              <a:gd name="T37" fmla="*/ 29 h 529"/>
              <a:gd name="T38" fmla="*/ 513 w 1112"/>
              <a:gd name="T39" fmla="*/ 14 h 529"/>
              <a:gd name="T40" fmla="*/ 371 w 1112"/>
              <a:gd name="T41" fmla="*/ 14 h 529"/>
              <a:gd name="T42" fmla="*/ 228 w 1112"/>
              <a:gd name="T43" fmla="*/ 14 h 529"/>
              <a:gd name="T44" fmla="*/ 200 w 1112"/>
              <a:gd name="T45" fmla="*/ 29 h 529"/>
              <a:gd name="T46" fmla="*/ 171 w 1112"/>
              <a:gd name="T47" fmla="*/ 43 h 529"/>
              <a:gd name="T48" fmla="*/ 86 w 1112"/>
              <a:gd name="T49" fmla="*/ 43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12" h="529">
                <a:moveTo>
                  <a:pt x="86" y="43"/>
                </a:moveTo>
                <a:lnTo>
                  <a:pt x="0" y="71"/>
                </a:lnTo>
                <a:lnTo>
                  <a:pt x="15" y="200"/>
                </a:lnTo>
                <a:lnTo>
                  <a:pt x="57" y="357"/>
                </a:lnTo>
                <a:lnTo>
                  <a:pt x="171" y="458"/>
                </a:lnTo>
                <a:lnTo>
                  <a:pt x="300" y="529"/>
                </a:lnTo>
                <a:lnTo>
                  <a:pt x="513" y="515"/>
                </a:lnTo>
                <a:lnTo>
                  <a:pt x="741" y="486"/>
                </a:lnTo>
                <a:lnTo>
                  <a:pt x="912" y="443"/>
                </a:lnTo>
                <a:lnTo>
                  <a:pt x="1055" y="386"/>
                </a:lnTo>
                <a:lnTo>
                  <a:pt x="1097" y="315"/>
                </a:lnTo>
                <a:lnTo>
                  <a:pt x="1112" y="243"/>
                </a:lnTo>
                <a:lnTo>
                  <a:pt x="1112" y="157"/>
                </a:lnTo>
                <a:lnTo>
                  <a:pt x="1112" y="86"/>
                </a:lnTo>
                <a:lnTo>
                  <a:pt x="1083" y="29"/>
                </a:lnTo>
                <a:lnTo>
                  <a:pt x="1026" y="0"/>
                </a:lnTo>
                <a:lnTo>
                  <a:pt x="912" y="14"/>
                </a:lnTo>
                <a:lnTo>
                  <a:pt x="784" y="43"/>
                </a:lnTo>
                <a:lnTo>
                  <a:pt x="641" y="29"/>
                </a:lnTo>
                <a:lnTo>
                  <a:pt x="513" y="14"/>
                </a:lnTo>
                <a:lnTo>
                  <a:pt x="371" y="14"/>
                </a:lnTo>
                <a:lnTo>
                  <a:pt x="228" y="14"/>
                </a:lnTo>
                <a:lnTo>
                  <a:pt x="200" y="29"/>
                </a:lnTo>
                <a:lnTo>
                  <a:pt x="171" y="43"/>
                </a:lnTo>
                <a:lnTo>
                  <a:pt x="86" y="4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63" name="Rectangle 51"/>
          <p:cNvSpPr>
            <a:spLocks noChangeArrowheads="1"/>
          </p:cNvSpPr>
          <p:nvPr/>
        </p:nvSpPr>
        <p:spPr bwMode="auto">
          <a:xfrm>
            <a:off x="4935416" y="5518150"/>
            <a:ext cx="10377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effectLst/>
              </a:rPr>
              <a:t>Real World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64" name="Rectangle 52"/>
          <p:cNvSpPr>
            <a:spLocks noChangeArrowheads="1"/>
          </p:cNvSpPr>
          <p:nvPr/>
        </p:nvSpPr>
        <p:spPr bwMode="auto">
          <a:xfrm>
            <a:off x="4851889" y="5745164"/>
            <a:ext cx="12182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effectLst/>
              </a:rPr>
              <a:t>Environment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65" name="Rectangle 53"/>
          <p:cNvSpPr>
            <a:spLocks noChangeArrowheads="1"/>
          </p:cNvSpPr>
          <p:nvPr/>
        </p:nvSpPr>
        <p:spPr bwMode="auto">
          <a:xfrm>
            <a:off x="2744666" y="3975100"/>
            <a:ext cx="12291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effectLst/>
              </a:rPr>
              <a:t>Localization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73" name="Line 61"/>
          <p:cNvSpPr>
            <a:spLocks noChangeShapeType="1"/>
          </p:cNvSpPr>
          <p:nvPr/>
        </p:nvSpPr>
        <p:spPr bwMode="auto">
          <a:xfrm flipV="1">
            <a:off x="3446585" y="45720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74" name="Line 62"/>
          <p:cNvSpPr>
            <a:spLocks noChangeShapeType="1"/>
          </p:cNvSpPr>
          <p:nvPr/>
        </p:nvSpPr>
        <p:spPr bwMode="auto">
          <a:xfrm>
            <a:off x="4360985" y="4152900"/>
            <a:ext cx="232116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75" name="Line 63"/>
          <p:cNvSpPr>
            <a:spLocks noChangeShapeType="1"/>
          </p:cNvSpPr>
          <p:nvPr/>
        </p:nvSpPr>
        <p:spPr bwMode="auto">
          <a:xfrm flipH="1">
            <a:off x="6260123" y="5791200"/>
            <a:ext cx="42203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76" name="Line 64"/>
          <p:cNvSpPr>
            <a:spLocks noChangeShapeType="1"/>
          </p:cNvSpPr>
          <p:nvPr/>
        </p:nvSpPr>
        <p:spPr bwMode="auto">
          <a:xfrm flipH="1">
            <a:off x="4360985" y="5791200"/>
            <a:ext cx="35169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77" name="Line 65"/>
          <p:cNvSpPr>
            <a:spLocks noChangeShapeType="1"/>
          </p:cNvSpPr>
          <p:nvPr/>
        </p:nvSpPr>
        <p:spPr bwMode="auto">
          <a:xfrm>
            <a:off x="7596554" y="45720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61" name="Rectangle 49"/>
          <p:cNvSpPr>
            <a:spLocks noChangeArrowheads="1"/>
          </p:cNvSpPr>
          <p:nvPr/>
        </p:nvSpPr>
        <p:spPr bwMode="auto">
          <a:xfrm>
            <a:off x="7404589" y="4814889"/>
            <a:ext cx="385396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  <a:effectLst/>
              </a:rPr>
              <a:t>Path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52" name="Rectangle 40"/>
          <p:cNvSpPr>
            <a:spLocks noChangeArrowheads="1"/>
          </p:cNvSpPr>
          <p:nvPr/>
        </p:nvSpPr>
        <p:spPr bwMode="auto">
          <a:xfrm>
            <a:off x="2639159" y="4770439"/>
            <a:ext cx="1664819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  <a:effectLst/>
              </a:rPr>
              <a:t>Environment Model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53" name="Rectangle 41"/>
          <p:cNvSpPr>
            <a:spLocks noChangeArrowheads="1"/>
          </p:cNvSpPr>
          <p:nvPr/>
        </p:nvSpPr>
        <p:spPr bwMode="auto">
          <a:xfrm>
            <a:off x="3015762" y="4973639"/>
            <a:ext cx="864577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  <a:effectLst/>
              </a:rPr>
              <a:t>Local Map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55" name="Rectangle 43"/>
          <p:cNvSpPr>
            <a:spLocks noChangeArrowheads="1"/>
          </p:cNvSpPr>
          <p:nvPr/>
        </p:nvSpPr>
        <p:spPr bwMode="auto">
          <a:xfrm>
            <a:off x="5081954" y="3930651"/>
            <a:ext cx="849923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  <a:effectLst/>
              </a:rPr>
              <a:t>"Position" 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5756" name="Rectangle 44"/>
          <p:cNvSpPr>
            <a:spLocks noChangeArrowheads="1"/>
          </p:cNvSpPr>
          <p:nvPr/>
        </p:nvSpPr>
        <p:spPr bwMode="auto">
          <a:xfrm>
            <a:off x="5040923" y="4133851"/>
            <a:ext cx="958362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  <a:effectLst/>
              </a:rPr>
              <a:t>Global Map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736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Vision-based Sensors: Hardware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CCD (</a:t>
            </a:r>
            <a:r>
              <a:rPr lang="en-US" i="1" dirty="0"/>
              <a:t>light-sensitive, discharging capacitors of 5 to 25 micron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Charge-coupled device, 1969 at AT&amp;T Bell Labs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CMOS (</a:t>
            </a:r>
            <a:r>
              <a:rPr lang="en-US" i="1" dirty="0"/>
              <a:t>Complementary Metal Oxide Semiconductor technology</a:t>
            </a:r>
            <a:r>
              <a:rPr lang="en-US" dirty="0" smtClean="0"/>
              <a:t>) sensor</a:t>
            </a:r>
          </a:p>
          <a:p>
            <a:pPr lvl="1"/>
            <a:r>
              <a:rPr lang="en-US" dirty="0" smtClean="0"/>
              <a:t>Active pixel sensor</a:t>
            </a:r>
          </a:p>
          <a:p>
            <a:pPr lvl="1"/>
            <a:r>
              <a:rPr lang="en-US" dirty="0" smtClean="0"/>
              <a:t>Cheaper, lower power, traditionally lower quality</a:t>
            </a:r>
            <a:endParaRPr lang="en-US" dirty="0"/>
          </a:p>
        </p:txBody>
      </p:sp>
      <p:pic>
        <p:nvPicPr>
          <p:cNvPr id="264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2426677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67000"/>
            <a:ext cx="3614615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2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Blob (color) </a:t>
            </a:r>
            <a:r>
              <a:rPr lang="en-US" dirty="0" smtClean="0"/>
              <a:t>detection</a:t>
            </a:r>
          </a:p>
          <a:p>
            <a:pPr lvl="1"/>
            <a:r>
              <a:rPr lang="en-US" dirty="0" smtClean="0"/>
              <a:t>Lab 2</a:t>
            </a:r>
            <a:endParaRPr lang="en-US" dirty="0"/>
          </a:p>
          <a:p>
            <a:r>
              <a:rPr lang="en-US" dirty="0" smtClean="0"/>
              <a:t>Edge Detection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en.wikipedia.org</a:t>
            </a:r>
            <a:r>
              <a:rPr lang="en-US" dirty="0">
                <a:hlinkClick r:id="rId2"/>
              </a:rPr>
              <a:t>/wiki/</a:t>
            </a:r>
            <a:r>
              <a:rPr lang="en-US" dirty="0" err="1">
                <a:hlinkClick r:id="rId2"/>
              </a:rPr>
              <a:t>Edge_detection</a:t>
            </a:r>
            <a:endParaRPr lang="en-US" dirty="0" smtClean="0"/>
          </a:p>
          <a:p>
            <a:r>
              <a:rPr lang="en-US" dirty="0" smtClean="0"/>
              <a:t>SIFT (Scale Invariant </a:t>
            </a:r>
            <a:r>
              <a:rPr lang="en-US" dirty="0"/>
              <a:t>Feature Transform) </a:t>
            </a:r>
            <a:r>
              <a:rPr lang="en-US" dirty="0" smtClean="0"/>
              <a:t>features </a:t>
            </a: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err="1">
                <a:hlinkClick r:id="rId3"/>
              </a:rPr>
              <a:t>www.aishack.in</a:t>
            </a:r>
            <a:r>
              <a:rPr lang="en-US" dirty="0">
                <a:hlinkClick r:id="rId3"/>
              </a:rPr>
              <a:t>/2010/05/sift-scale-invariant-feature-transform/</a:t>
            </a:r>
            <a:endParaRPr lang="en-US" dirty="0" smtClean="0"/>
          </a:p>
          <a:p>
            <a:r>
              <a:rPr lang="en-US" dirty="0" smtClean="0"/>
              <a:t>Deep Learning</a:t>
            </a:r>
          </a:p>
          <a:p>
            <a:pPr lvl="1"/>
            <a:r>
              <a:rPr lang="en-US" dirty="0">
                <a:hlinkClick r:id="rId4"/>
              </a:rPr>
              <a:t>http://deep.host22.com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/>
              <a:t>http://</a:t>
            </a:r>
            <a:r>
              <a:rPr lang="en-US" dirty="0" err="1"/>
              <a:t>deeplearning.net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76814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 from Focus (1)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1428750"/>
            <a:ext cx="7174523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6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8" y="5029201"/>
            <a:ext cx="196215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6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69" y="5029201"/>
            <a:ext cx="1477108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247" name="Text Box 7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4.1.8</a:t>
            </a:r>
          </a:p>
        </p:txBody>
      </p:sp>
    </p:spTree>
    <p:extLst>
      <p:ext uri="{BB962C8B-B14F-4D97-AF65-F5344CB8AC3E}">
        <p14:creationId xmlns:p14="http://schemas.microsoft.com/office/powerpoint/2010/main" val="4046267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69" y="2286000"/>
            <a:ext cx="4994031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Stereo Vision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000" dirty="0"/>
              <a:t>Idealized camera geometry for stereo vision</a:t>
            </a:r>
          </a:p>
          <a:p>
            <a:pPr lvl="1"/>
            <a:r>
              <a:rPr lang="en-US" sz="2000" dirty="0"/>
              <a:t>Disparity between two images -&gt; Computing of depth</a:t>
            </a:r>
          </a:p>
          <a:p>
            <a:pPr lvl="1"/>
            <a:r>
              <a:rPr lang="en-US" sz="2000" dirty="0"/>
              <a:t>From the figure it can be seen that</a:t>
            </a:r>
          </a:p>
          <a:p>
            <a:endParaRPr lang="en-US" dirty="0"/>
          </a:p>
        </p:txBody>
      </p:sp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4.1.8</a:t>
            </a:r>
          </a:p>
        </p:txBody>
      </p:sp>
      <p:pic>
        <p:nvPicPr>
          <p:cNvPr id="276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2819401"/>
            <a:ext cx="3552092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64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3810000"/>
            <a:ext cx="1362808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648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8" y="5029201"/>
            <a:ext cx="421151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649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5943601"/>
            <a:ext cx="138918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03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Stereo Vision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031" y="1219200"/>
            <a:ext cx="8370277" cy="4876800"/>
          </a:xfrm>
        </p:spPr>
        <p:txBody>
          <a:bodyPr>
            <a:normAutofit fontScale="85000" lnSpcReduction="20000"/>
          </a:bodyPr>
          <a:lstStyle/>
          <a:p>
            <a:pPr marL="800100" lvl="1" indent="-419100">
              <a:buFont typeface="Wingdings" charset="0"/>
              <a:buNone/>
            </a:pPr>
            <a:endParaRPr lang="en-US" sz="2000" dirty="0"/>
          </a:p>
          <a:p>
            <a:pPr marL="457200" indent="-457200">
              <a:buSzTx/>
              <a:buFont typeface="Monotype Sorts" charset="0"/>
              <a:buAutoNum type="arabicPeriod"/>
            </a:pPr>
            <a:r>
              <a:rPr lang="en-US" dirty="0"/>
              <a:t>Distance is inversely proportional to disparity</a:t>
            </a:r>
          </a:p>
          <a:p>
            <a:pPr marL="800100" lvl="1" indent="-419100"/>
            <a:r>
              <a:rPr lang="en-US" dirty="0"/>
              <a:t>closer objects can be measured more accurately </a:t>
            </a:r>
          </a:p>
          <a:p>
            <a:pPr marL="457200" indent="-457200">
              <a:buSzTx/>
              <a:buFont typeface="Monotype Sorts" charset="0"/>
              <a:buAutoNum type="arabicPeriod"/>
            </a:pPr>
            <a:r>
              <a:rPr lang="en-US" dirty="0"/>
              <a:t>Disparity is proportional to </a:t>
            </a:r>
            <a:r>
              <a:rPr lang="en-US" dirty="0" smtClean="0"/>
              <a:t>b, horizontal distance between lenses</a:t>
            </a:r>
            <a:endParaRPr lang="en-US" dirty="0"/>
          </a:p>
          <a:p>
            <a:pPr marL="800100" lvl="1" indent="-419100"/>
            <a:r>
              <a:rPr lang="en-US" dirty="0"/>
              <a:t>For a given disparity error, the accuracy of the depth estimate increases with increasing baseline b.</a:t>
            </a:r>
          </a:p>
          <a:p>
            <a:pPr marL="800100" lvl="1" indent="-419100"/>
            <a:r>
              <a:rPr lang="en-US" dirty="0"/>
              <a:t>However, as b is increased, some objects may appear in one camera, but not in the other.</a:t>
            </a:r>
          </a:p>
          <a:p>
            <a:pPr marL="457200" indent="-457200">
              <a:buSzTx/>
              <a:buFont typeface="Monotype Sorts" charset="0"/>
              <a:buAutoNum type="arabicPeriod"/>
            </a:pPr>
            <a:r>
              <a:rPr lang="en-US" dirty="0"/>
              <a:t>A point visible from both cameras produces a conjugate pair. </a:t>
            </a:r>
          </a:p>
          <a:p>
            <a:pPr marL="800100" lvl="1" indent="-419100"/>
            <a:r>
              <a:rPr lang="en-US" dirty="0"/>
              <a:t>Conjugate pairs lie on </a:t>
            </a:r>
            <a:r>
              <a:rPr lang="en-US" dirty="0" err="1"/>
              <a:t>epipolar</a:t>
            </a:r>
            <a:r>
              <a:rPr lang="en-US" dirty="0"/>
              <a:t> line (parallel to the x-axis for the arrangement in the figure above)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4.1.8</a:t>
            </a:r>
          </a:p>
        </p:txBody>
      </p:sp>
    </p:spTree>
    <p:extLst>
      <p:ext uri="{BB962C8B-B14F-4D97-AF65-F5344CB8AC3E}">
        <p14:creationId xmlns:p14="http://schemas.microsoft.com/office/powerpoint/2010/main" val="201361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Stereo Vision Example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47244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Extracting depth information from a stereo image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a1 and a2: left and right image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b1 and b2: vertical edge filtered </a:t>
            </a:r>
            <a:br>
              <a:rPr lang="en-US" dirty="0"/>
            </a:br>
            <a:r>
              <a:rPr lang="en-US" dirty="0"/>
              <a:t>left and right image; </a:t>
            </a:r>
            <a:br>
              <a:rPr lang="en-US" dirty="0"/>
            </a:br>
            <a:r>
              <a:rPr lang="en-US" dirty="0"/>
              <a:t>filter = [1 2 4 -2 -10 -2 4 2 1]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c: confidence image: </a:t>
            </a:r>
            <a:br>
              <a:rPr lang="en-US" dirty="0"/>
            </a:br>
            <a:r>
              <a:rPr lang="en-US" dirty="0"/>
              <a:t>bright = high confidence </a:t>
            </a:r>
            <a:r>
              <a:rPr lang="en-US" sz="1600" dirty="0"/>
              <a:t>(good texture)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d: depth image: </a:t>
            </a:r>
            <a:br>
              <a:rPr lang="en-US" dirty="0"/>
            </a:br>
            <a:r>
              <a:rPr lang="en-US" dirty="0"/>
              <a:t>bright = close; dark = </a:t>
            </a:r>
            <a:r>
              <a:rPr lang="en-US" dirty="0" smtClean="0"/>
              <a:t>far</a:t>
            </a:r>
          </a:p>
          <a:p>
            <a:endParaRPr lang="en-US" dirty="0" smtClean="0"/>
          </a:p>
          <a:p>
            <a:r>
              <a:rPr lang="en-US" dirty="0" smtClean="0"/>
              <a:t>Artificial example: a bunch of </a:t>
            </a:r>
            <a:r>
              <a:rPr lang="en-US" dirty="0" err="1" smtClean="0"/>
              <a:t>fenceposts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80581" name="Text Box 5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4.1.8</a:t>
            </a:r>
          </a:p>
        </p:txBody>
      </p:sp>
      <p:graphicFrame>
        <p:nvGraphicFramePr>
          <p:cNvPr id="280582" name="Object 6"/>
          <p:cNvGraphicFramePr>
            <a:graphicFrameLocks noChangeAspect="1"/>
          </p:cNvGraphicFramePr>
          <p:nvPr/>
        </p:nvGraphicFramePr>
        <p:xfrm>
          <a:off x="4840166" y="1752600"/>
          <a:ext cx="4397619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3" name="Bitmap Image" r:id="rId3" imgW="4885714" imgH="5315692" progId="Paint.Picture">
                  <p:embed/>
                </p:oleObj>
              </mc:Choice>
              <mc:Fallback>
                <p:oleObj name="Bitmap Image" r:id="rId3" imgW="4885714" imgH="531569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166" y="1752600"/>
                        <a:ext cx="4397619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399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Adaptive Human-Motion Tracking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4.1.8</a:t>
            </a:r>
          </a:p>
        </p:txBody>
      </p:sp>
      <p:pic>
        <p:nvPicPr>
          <p:cNvPr id="283654" name="CMU-EPFL_Tracking_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8" y="1276350"/>
            <a:ext cx="64008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95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80" fill="hold"/>
                                        <p:tgtEl>
                                          <p:spTgt spid="2836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365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3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836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65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dirty="0" smtClean="0"/>
              <a:t>CNN Headline: “Police: 8-year-old shoots, kills elderly caregiver after playing video game.”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sentence: “An 8-year-old Louisiana boy intentionally shot and killed his elderly caregiver after playing a </a:t>
            </a:r>
            <a:r>
              <a:rPr lang="en-US" dirty="0" err="1" smtClean="0"/>
              <a:t>vilent</a:t>
            </a:r>
            <a:r>
              <a:rPr lang="en-US" dirty="0" smtClean="0"/>
              <a:t> video game, authorities say.”</a:t>
            </a:r>
          </a:p>
          <a:p>
            <a:endParaRPr lang="en-US" dirty="0"/>
          </a:p>
          <a:p>
            <a:r>
              <a:rPr lang="en-US" dirty="0" smtClean="0"/>
              <a:t>First, how did the kid get a gun and load it without the caregiver noticing?</a:t>
            </a:r>
          </a:p>
          <a:p>
            <a:r>
              <a:rPr lang="en-US" dirty="0" smtClean="0"/>
              <a:t>Second, why was an 8 year old playing GTA?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91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=gA5bwqVN5LM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79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Sensors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Proprioceptive sensors </a:t>
            </a:r>
          </a:p>
          <a:p>
            <a:pPr lvl="1"/>
            <a:r>
              <a:rPr lang="en-US"/>
              <a:t>measure values internally to the system (robot), </a:t>
            </a:r>
          </a:p>
          <a:p>
            <a:pPr lvl="1"/>
            <a:r>
              <a:rPr lang="en-US"/>
              <a:t>e.g. motor speed, wheel load, heading of the robot, battery status </a:t>
            </a:r>
          </a:p>
          <a:p>
            <a:r>
              <a:rPr lang="en-US"/>
              <a:t>Exteroceptive sensors </a:t>
            </a:r>
          </a:p>
          <a:p>
            <a:pPr lvl="1"/>
            <a:r>
              <a:rPr lang="en-US"/>
              <a:t>information from the robots environment</a:t>
            </a:r>
          </a:p>
          <a:p>
            <a:pPr lvl="1"/>
            <a:r>
              <a:rPr lang="en-US"/>
              <a:t>distances to objects, intensity of the ambient light, unique features.</a:t>
            </a:r>
          </a:p>
          <a:p>
            <a:r>
              <a:rPr lang="en-US"/>
              <a:t>Passive sensors </a:t>
            </a:r>
          </a:p>
          <a:p>
            <a:pPr lvl="1"/>
            <a:r>
              <a:rPr lang="en-US"/>
              <a:t>energy coming for the environment </a:t>
            </a:r>
          </a:p>
          <a:p>
            <a:r>
              <a:rPr lang="en-US"/>
              <a:t>Active sensors </a:t>
            </a:r>
          </a:p>
          <a:p>
            <a:pPr lvl="1"/>
            <a:r>
              <a:rPr lang="en-US"/>
              <a:t>emit their proper energy and measure the reaction </a:t>
            </a:r>
          </a:p>
          <a:p>
            <a:pPr lvl="1"/>
            <a:r>
              <a:rPr lang="en-US"/>
              <a:t>better performance, but some influence on envrionment 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4.1.1</a:t>
            </a:r>
          </a:p>
        </p:txBody>
      </p:sp>
    </p:spTree>
    <p:extLst>
      <p:ext uri="{BB962C8B-B14F-4D97-AF65-F5344CB8AC3E}">
        <p14:creationId xmlns:p14="http://schemas.microsoft.com/office/powerpoint/2010/main" val="406128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Classification (1)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4.1.1</a:t>
            </a:r>
          </a:p>
        </p:txBody>
      </p:sp>
      <p:grpSp>
        <p:nvGrpSpPr>
          <p:cNvPr id="190474" name="Group 10"/>
          <p:cNvGrpSpPr>
            <a:grpSpLocks/>
          </p:cNvGrpSpPr>
          <p:nvPr/>
        </p:nvGrpSpPr>
        <p:grpSpPr bwMode="auto">
          <a:xfrm>
            <a:off x="422031" y="1295401"/>
            <a:ext cx="8299938" cy="5019675"/>
            <a:chOff x="-144" y="672"/>
            <a:chExt cx="6534" cy="3648"/>
          </a:xfrm>
        </p:grpSpPr>
        <p:pic>
          <p:nvPicPr>
            <p:cNvPr id="19047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" y="672"/>
              <a:ext cx="6534" cy="3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9047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" y="4080"/>
              <a:ext cx="542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256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Classification (2)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4.1.1</a:t>
            </a:r>
          </a:p>
        </p:txBody>
      </p:sp>
      <p:grpSp>
        <p:nvGrpSpPr>
          <p:cNvPr id="191499" name="Group 11"/>
          <p:cNvGrpSpPr>
            <a:grpSpLocks/>
          </p:cNvGrpSpPr>
          <p:nvPr/>
        </p:nvGrpSpPr>
        <p:grpSpPr bwMode="auto">
          <a:xfrm>
            <a:off x="422031" y="1219201"/>
            <a:ext cx="8229600" cy="5351463"/>
            <a:chOff x="-96" y="816"/>
            <a:chExt cx="6528" cy="3918"/>
          </a:xfrm>
        </p:grpSpPr>
        <p:pic>
          <p:nvPicPr>
            <p:cNvPr id="191498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1356"/>
              <a:ext cx="6522" cy="3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9149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816"/>
              <a:ext cx="6528" cy="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2561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2" y="3173413"/>
            <a:ext cx="2321169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54" y="4097338"/>
            <a:ext cx="2461846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25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Characterizing Sensor Performance (1)</a:t>
            </a:r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Monotype Sorts" charset="0"/>
              <a:buNone/>
            </a:pPr>
            <a:r>
              <a:rPr lang="en-US" i="1" dirty="0">
                <a:solidFill>
                  <a:schemeClr val="folHlink"/>
                </a:solidFill>
              </a:rPr>
              <a:t>Measurement in real world environment is error prone</a:t>
            </a:r>
          </a:p>
          <a:p>
            <a:r>
              <a:rPr lang="en-US" dirty="0"/>
              <a:t>Basic sensor response ratings</a:t>
            </a:r>
          </a:p>
          <a:p>
            <a:pPr lvl="1"/>
            <a:r>
              <a:rPr lang="en-US" dirty="0"/>
              <a:t>Dynamic range</a:t>
            </a:r>
          </a:p>
          <a:p>
            <a:pPr lvl="2"/>
            <a:r>
              <a:rPr lang="en-US" dirty="0"/>
              <a:t>ratio between lower and upper limits, usually in decibels (dB, power)</a:t>
            </a:r>
          </a:p>
          <a:p>
            <a:pPr lvl="2"/>
            <a:r>
              <a:rPr lang="en-US" dirty="0"/>
              <a:t>e.g. power measurement from 1 </a:t>
            </a:r>
            <a:r>
              <a:rPr lang="en-US" dirty="0" err="1"/>
              <a:t>Milliwatt</a:t>
            </a:r>
            <a:r>
              <a:rPr lang="en-US" dirty="0"/>
              <a:t> to 20 Watts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e.g. voltage measurement from 1 Millivolt to 20 Volt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i="0" dirty="0">
                <a:solidFill>
                  <a:schemeClr val="accent2"/>
                </a:solidFill>
              </a:rPr>
              <a:t>20 instead of 10 because square of voltage is equal to power!!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Range</a:t>
            </a:r>
          </a:p>
          <a:p>
            <a:pPr lvl="2"/>
            <a:r>
              <a:rPr lang="en-US" dirty="0"/>
              <a:t>upper limit</a:t>
            </a:r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4.1.2</a:t>
            </a:r>
          </a:p>
        </p:txBody>
      </p:sp>
    </p:spTree>
    <p:extLst>
      <p:ext uri="{BB962C8B-B14F-4D97-AF65-F5344CB8AC3E}">
        <p14:creationId xmlns:p14="http://schemas.microsoft.com/office/powerpoint/2010/main" val="222021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Characterizing Sensor Performance (2)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Basic sensor response ratings (cont.)</a:t>
            </a:r>
          </a:p>
          <a:p>
            <a:pPr lvl="1"/>
            <a:r>
              <a:rPr lang="en-US" dirty="0"/>
              <a:t>Resolution</a:t>
            </a:r>
          </a:p>
          <a:p>
            <a:pPr lvl="2"/>
            <a:r>
              <a:rPr lang="en-US" dirty="0"/>
              <a:t>minimum difference between two values</a:t>
            </a:r>
          </a:p>
          <a:p>
            <a:pPr lvl="2"/>
            <a:r>
              <a:rPr lang="en-US" dirty="0"/>
              <a:t>usually: lower limit of dynamic range = resolution</a:t>
            </a:r>
          </a:p>
          <a:p>
            <a:pPr lvl="2"/>
            <a:r>
              <a:rPr lang="en-US" dirty="0"/>
              <a:t>for digital sensors it is usually the </a:t>
            </a:r>
            <a:r>
              <a:rPr lang="en-US" dirty="0" smtClean="0"/>
              <a:t>analog-to-digital conversion</a:t>
            </a:r>
            <a:endParaRPr lang="en-US" dirty="0"/>
          </a:p>
          <a:p>
            <a:pPr lvl="3"/>
            <a:r>
              <a:rPr lang="en-US" dirty="0"/>
              <a:t>e.g.  5V / 255 (8 bit)</a:t>
            </a:r>
          </a:p>
          <a:p>
            <a:pPr lvl="1"/>
            <a:r>
              <a:rPr lang="en-US" dirty="0"/>
              <a:t>Linearity</a:t>
            </a:r>
          </a:p>
          <a:p>
            <a:pPr lvl="2"/>
            <a:r>
              <a:rPr lang="en-US" dirty="0"/>
              <a:t>variation of output signal as function of the input signal</a:t>
            </a:r>
          </a:p>
          <a:p>
            <a:pPr lvl="2"/>
            <a:r>
              <a:rPr lang="en-US" dirty="0"/>
              <a:t>linearity is less important when signal is after treated with a computer</a:t>
            </a:r>
          </a:p>
          <a:p>
            <a:pPr lvl="1"/>
            <a:r>
              <a:rPr lang="en-US" dirty="0"/>
              <a:t>Bandwidth or Frequency</a:t>
            </a:r>
          </a:p>
          <a:p>
            <a:pPr lvl="2"/>
            <a:r>
              <a:rPr lang="en-US" dirty="0"/>
              <a:t>the speed with which a sensor can provide a stream of readings</a:t>
            </a:r>
          </a:p>
          <a:p>
            <a:pPr lvl="2"/>
            <a:r>
              <a:rPr lang="en-US" dirty="0"/>
              <a:t>usually there is an upper limit depending on the sensor and the sampling rate</a:t>
            </a:r>
          </a:p>
          <a:p>
            <a:pPr lvl="2"/>
            <a:r>
              <a:rPr lang="en-US" dirty="0"/>
              <a:t>Lower limit is also possible, e.g. acceleration sensor</a:t>
            </a: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4.1.2</a:t>
            </a:r>
          </a:p>
        </p:txBody>
      </p:sp>
    </p:spTree>
    <p:extLst>
      <p:ext uri="{BB962C8B-B14F-4D97-AF65-F5344CB8AC3E}">
        <p14:creationId xmlns:p14="http://schemas.microsoft.com/office/powerpoint/2010/main" val="206579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In Situ</a:t>
            </a:r>
            <a:r>
              <a:rPr lang="en-US"/>
              <a:t> Sensor Performance (1)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Monotype Sorts" charset="0"/>
              <a:buNone/>
            </a:pPr>
            <a:r>
              <a:rPr lang="en-US" sz="2000" dirty="0">
                <a:solidFill>
                  <a:schemeClr val="accent2"/>
                </a:solidFill>
              </a:rPr>
              <a:t>Characteristics that are especially relevant for real world environments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Sensitivity</a:t>
            </a:r>
          </a:p>
          <a:p>
            <a:pPr lvl="1"/>
            <a:r>
              <a:rPr lang="en-US" dirty="0"/>
              <a:t>ratio of output change to input change</a:t>
            </a:r>
          </a:p>
          <a:p>
            <a:pPr lvl="1"/>
            <a:r>
              <a:rPr lang="en-US" dirty="0"/>
              <a:t>however, in real world environment, the sensor has very often high sensitivity to other environmental changes, e.g. illumination</a:t>
            </a:r>
          </a:p>
          <a:p>
            <a:r>
              <a:rPr lang="en-US" dirty="0"/>
              <a:t>Cross-sensitivity</a:t>
            </a:r>
          </a:p>
          <a:p>
            <a:pPr lvl="1"/>
            <a:r>
              <a:rPr lang="en-US" dirty="0"/>
              <a:t>sensitivity to environmental parameters that are orthogonal to the target </a:t>
            </a:r>
            <a:r>
              <a:rPr lang="en-US" dirty="0" smtClean="0"/>
              <a:t>parameters (e.g., compass responding to building materials)</a:t>
            </a:r>
            <a:endParaRPr lang="en-US" dirty="0"/>
          </a:p>
          <a:p>
            <a:r>
              <a:rPr lang="en-US" dirty="0"/>
              <a:t>Error / Accuracy</a:t>
            </a:r>
          </a:p>
          <a:p>
            <a:pPr lvl="1"/>
            <a:r>
              <a:rPr lang="en-US" dirty="0"/>
              <a:t>difference between the sensor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output and the true value</a:t>
            </a:r>
          </a:p>
          <a:p>
            <a:pPr lvl="1"/>
            <a:endParaRPr lang="en-US" dirty="0"/>
          </a:p>
          <a:p>
            <a:pPr>
              <a:buFont typeface="Monotype Sorts" charset="0"/>
              <a:buNone/>
            </a:pPr>
            <a:r>
              <a:rPr lang="en-US" sz="2000" b="1" i="1" dirty="0"/>
              <a:t>								m = measured value</a:t>
            </a:r>
          </a:p>
          <a:p>
            <a:pPr>
              <a:buFont typeface="Monotype Sorts" charset="0"/>
              <a:buNone/>
            </a:pPr>
            <a:r>
              <a:rPr lang="en-US" sz="2000" b="1" i="1" dirty="0"/>
              <a:t>								v = true value</a:t>
            </a:r>
          </a:p>
        </p:txBody>
      </p:sp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77" y="5638801"/>
            <a:ext cx="281353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94565" name="Group 5"/>
          <p:cNvGrpSpPr>
            <a:grpSpLocks/>
          </p:cNvGrpSpPr>
          <p:nvPr/>
        </p:nvGrpSpPr>
        <p:grpSpPr bwMode="auto">
          <a:xfrm>
            <a:off x="4783015" y="5257800"/>
            <a:ext cx="1559169" cy="685800"/>
            <a:chOff x="3264" y="3312"/>
            <a:chExt cx="1064" cy="432"/>
          </a:xfrm>
        </p:grpSpPr>
        <p:sp>
          <p:nvSpPr>
            <p:cNvPr id="194566" name="Oval 6"/>
            <p:cNvSpPr>
              <a:spLocks noChangeArrowheads="1"/>
            </p:cNvSpPr>
            <p:nvPr/>
          </p:nvSpPr>
          <p:spPr bwMode="auto">
            <a:xfrm>
              <a:off x="3264" y="3552"/>
              <a:ext cx="528" cy="192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67" name="Text Box 7"/>
            <p:cNvSpPr txBox="1">
              <a:spLocks noChangeArrowheads="1"/>
            </p:cNvSpPr>
            <p:nvPr/>
          </p:nvSpPr>
          <p:spPr bwMode="auto">
            <a:xfrm>
              <a:off x="3840" y="3312"/>
              <a:ext cx="4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chemeClr val="accent2"/>
                  </a:solidFill>
                  <a:effectLst/>
                </a:rPr>
                <a:t>error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194568" name="Line 8"/>
            <p:cNvSpPr>
              <a:spLocks noChangeShapeType="1"/>
            </p:cNvSpPr>
            <p:nvPr/>
          </p:nvSpPr>
          <p:spPr bwMode="auto">
            <a:xfrm flipV="1">
              <a:off x="3600" y="3456"/>
              <a:ext cx="240" cy="96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4.1.2</a:t>
            </a:r>
          </a:p>
        </p:txBody>
      </p:sp>
    </p:spTree>
    <p:extLst>
      <p:ext uri="{BB962C8B-B14F-4D97-AF65-F5344CB8AC3E}">
        <p14:creationId xmlns:p14="http://schemas.microsoft.com/office/powerpoint/2010/main" val="413329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In Situ</a:t>
            </a:r>
            <a:r>
              <a:rPr lang="en-US"/>
              <a:t> Sensor Performance (2)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Monotype Sorts" charset="0"/>
              <a:buNone/>
            </a:pPr>
            <a:r>
              <a:rPr lang="en-US" sz="2000" dirty="0">
                <a:solidFill>
                  <a:schemeClr val="accent2"/>
                </a:solidFill>
              </a:rPr>
              <a:t>Characteristics that are especially relevant for real world environments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Systematic error -&gt; deterministic errors</a:t>
            </a:r>
          </a:p>
          <a:p>
            <a:pPr lvl="1"/>
            <a:r>
              <a:rPr lang="en-US" dirty="0"/>
              <a:t>caused by factors that can (in theory) be modeled -&gt; prediction</a:t>
            </a:r>
          </a:p>
          <a:p>
            <a:r>
              <a:rPr lang="en-US" dirty="0" smtClean="0"/>
              <a:t>Random </a:t>
            </a:r>
            <a:r>
              <a:rPr lang="en-US" dirty="0"/>
              <a:t>error -&gt; non-deterministic</a:t>
            </a:r>
          </a:p>
          <a:p>
            <a:pPr lvl="1"/>
            <a:r>
              <a:rPr lang="en-US" dirty="0"/>
              <a:t>no prediction possible</a:t>
            </a:r>
          </a:p>
          <a:p>
            <a:pPr lvl="1"/>
            <a:r>
              <a:rPr lang="en-US" dirty="0"/>
              <a:t>however, they can be described probabilistically </a:t>
            </a:r>
          </a:p>
          <a:p>
            <a:r>
              <a:rPr lang="en-US" dirty="0" smtClean="0"/>
              <a:t>Precision</a:t>
            </a:r>
            <a:endParaRPr lang="en-US" dirty="0"/>
          </a:p>
          <a:p>
            <a:pPr lvl="1"/>
            <a:r>
              <a:rPr lang="en-US" i="0" dirty="0"/>
              <a:t>reproducibility</a:t>
            </a:r>
            <a:r>
              <a:rPr lang="en-US" dirty="0"/>
              <a:t> of sensor results</a:t>
            </a:r>
          </a:p>
        </p:txBody>
      </p:sp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91200"/>
            <a:ext cx="239150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4.1.2</a:t>
            </a:r>
          </a:p>
        </p:txBody>
      </p:sp>
    </p:spTree>
    <p:extLst>
      <p:ext uri="{BB962C8B-B14F-4D97-AF65-F5344CB8AC3E}">
        <p14:creationId xmlns:p14="http://schemas.microsoft.com/office/powerpoint/2010/main" val="287683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Characterizing Error: The Challenges in Mobile Robotics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Mobile Robot has to perceive, analyze and interpret the state of the surrounding</a:t>
            </a:r>
          </a:p>
          <a:p>
            <a:r>
              <a:rPr lang="en-US"/>
              <a:t>Measurements in real world environment are dynamically changing and error prone. </a:t>
            </a:r>
          </a:p>
          <a:p>
            <a:r>
              <a:rPr lang="en-US"/>
              <a:t>Examples:</a:t>
            </a:r>
          </a:p>
          <a:p>
            <a:pPr lvl="1"/>
            <a:r>
              <a:rPr lang="en-US"/>
              <a:t>changing illuminations</a:t>
            </a:r>
          </a:p>
          <a:p>
            <a:pPr lvl="1"/>
            <a:r>
              <a:rPr lang="en-US"/>
              <a:t>specular reflections</a:t>
            </a:r>
          </a:p>
          <a:p>
            <a:pPr lvl="1"/>
            <a:r>
              <a:rPr lang="en-US"/>
              <a:t>light or sound absorbing surfaces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cross-sensitivity of robot sensor to robot pose and robot-environment dynamics</a:t>
            </a:r>
            <a:endParaRPr lang="en-US"/>
          </a:p>
          <a:p>
            <a:pPr lvl="2"/>
            <a:r>
              <a:rPr lang="en-US"/>
              <a:t>rarely possible to model -&gt; appear as random errors</a:t>
            </a:r>
          </a:p>
          <a:p>
            <a:pPr lvl="2"/>
            <a:r>
              <a:rPr lang="en-US"/>
              <a:t>systematic errors and random errors might be well defined in controlled environment. </a:t>
            </a:r>
            <a:r>
              <a:rPr lang="en-US" i="0">
                <a:solidFill>
                  <a:schemeClr val="accent2"/>
                </a:solidFill>
              </a:rPr>
              <a:t>This is not the case for mobile robots !!</a:t>
            </a:r>
            <a:endParaRPr lang="en-US"/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4.1.2</a:t>
            </a:r>
          </a:p>
        </p:txBody>
      </p:sp>
    </p:spTree>
    <p:extLst>
      <p:ext uri="{BB962C8B-B14F-4D97-AF65-F5344CB8AC3E}">
        <p14:creationId xmlns:p14="http://schemas.microsoft.com/office/powerpoint/2010/main" val="354943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1 due at 11:59pm TODAY</a:t>
            </a:r>
          </a:p>
          <a:p>
            <a:r>
              <a:rPr lang="en-US" dirty="0" smtClean="0"/>
              <a:t>No class on Thursday</a:t>
            </a:r>
          </a:p>
          <a:p>
            <a:pPr lvl="1"/>
            <a:r>
              <a:rPr lang="en-US" dirty="0" smtClean="0"/>
              <a:t>But Dana 3 will be open</a:t>
            </a:r>
          </a:p>
          <a:p>
            <a:r>
              <a:rPr lang="en-US" dirty="0" smtClean="0"/>
              <a:t>Piazza (sorry, not pizza)</a:t>
            </a:r>
          </a:p>
          <a:p>
            <a:r>
              <a:rPr lang="en-US" dirty="0" smtClean="0"/>
              <a:t>Lab 2: </a:t>
            </a:r>
            <a:r>
              <a:rPr lang="en-US" dirty="0" err="1" smtClean="0"/>
              <a:t>ARDrone</a:t>
            </a:r>
            <a:endParaRPr lang="en-US" dirty="0" smtClean="0"/>
          </a:p>
          <a:p>
            <a:pPr lvl="1"/>
            <a:r>
              <a:rPr lang="en-US" dirty="0" smtClean="0"/>
              <a:t>Charge the batteries</a:t>
            </a:r>
          </a:p>
          <a:p>
            <a:pPr lvl="1"/>
            <a:r>
              <a:rPr lang="en-US" dirty="0" smtClean="0"/>
              <a:t>Don’t leave charging</a:t>
            </a:r>
          </a:p>
          <a:p>
            <a:pPr lvl="1"/>
            <a:r>
              <a:rPr lang="en-US" dirty="0" smtClean="0"/>
              <a:t>When flying, have someone “spot” for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8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Multi-Modal Error Distributions: The Challenges in …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Behavior of sensors modeled by probability distribution (random errors)</a:t>
            </a:r>
          </a:p>
          <a:p>
            <a:pPr lvl="1"/>
            <a:r>
              <a:rPr lang="en-US" dirty="0"/>
              <a:t>usually very little knowledge about the causes of random errors</a:t>
            </a:r>
          </a:p>
          <a:p>
            <a:pPr lvl="1"/>
            <a:r>
              <a:rPr lang="en-US" dirty="0"/>
              <a:t>often probability distribution is assumed to be symmetric or even Gaussian</a:t>
            </a:r>
          </a:p>
          <a:p>
            <a:pPr lvl="1"/>
            <a:r>
              <a:rPr lang="en-US" dirty="0"/>
              <a:t>however, it is important to realize how wrong this can be!</a:t>
            </a:r>
          </a:p>
          <a:p>
            <a:pPr lvl="1"/>
            <a:r>
              <a:rPr lang="en-US" dirty="0"/>
              <a:t>Examples: </a:t>
            </a:r>
          </a:p>
          <a:p>
            <a:pPr lvl="2"/>
            <a:r>
              <a:rPr lang="en-US" dirty="0"/>
              <a:t>Sonar (ultrasonic) sensor might overestimate the distance in real environment and is therefore not symmetric</a:t>
            </a:r>
          </a:p>
          <a:p>
            <a:pPr lvl="2"/>
            <a:r>
              <a:rPr lang="en-US" dirty="0"/>
              <a:t>Thus the sonar sensor might be best modeled by two modes:</a:t>
            </a:r>
            <a:br>
              <a:rPr lang="en-US" dirty="0"/>
            </a:br>
            <a:r>
              <a:rPr lang="en-US" dirty="0" smtClean="0"/>
              <a:t>1. the </a:t>
            </a:r>
            <a:r>
              <a:rPr lang="en-US" dirty="0"/>
              <a:t>case that the signal returns directly</a:t>
            </a:r>
            <a:br>
              <a:rPr lang="en-US" dirty="0"/>
            </a:br>
            <a:r>
              <a:rPr lang="en-US" dirty="0" smtClean="0"/>
              <a:t>2. the </a:t>
            </a:r>
            <a:r>
              <a:rPr lang="en-US" dirty="0"/>
              <a:t>case that the signals returns after multi-path </a:t>
            </a:r>
            <a:r>
              <a:rPr lang="en-US" dirty="0" smtClean="0"/>
              <a:t>reflections</a:t>
            </a:r>
            <a:endParaRPr lang="en-US" dirty="0"/>
          </a:p>
          <a:p>
            <a:pPr lvl="2"/>
            <a:r>
              <a:rPr lang="en-US" dirty="0"/>
              <a:t>Stereo vision system might </a:t>
            </a:r>
            <a:r>
              <a:rPr lang="en-US" dirty="0">
                <a:solidFill>
                  <a:srgbClr val="FF0000"/>
                </a:solidFill>
              </a:rPr>
              <a:t>correlate to images incorrectly</a:t>
            </a:r>
            <a:r>
              <a:rPr lang="en-US" dirty="0"/>
              <a:t>, thus causing results that make no sense at all </a:t>
            </a:r>
          </a:p>
          <a:p>
            <a:pPr lvl="3"/>
            <a:endParaRPr lang="en-US" dirty="0"/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4.1.2</a:t>
            </a:r>
          </a:p>
        </p:txBody>
      </p:sp>
    </p:spTree>
    <p:extLst>
      <p:ext uri="{BB962C8B-B14F-4D97-AF65-F5344CB8AC3E}">
        <p14:creationId xmlns:p14="http://schemas.microsoft.com/office/powerpoint/2010/main" val="316529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F:\Vorlesungen\Cours AMR\BilderCh4\encod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3962400"/>
            <a:ext cx="8510954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Wheel / Motor Encoders (1)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000" dirty="0"/>
              <a:t>measure position or speed of the wheels or steering</a:t>
            </a:r>
          </a:p>
          <a:p>
            <a:r>
              <a:rPr lang="en-US" sz="2000" dirty="0"/>
              <a:t>wheel movements can be integrated to get an estimate of the robots position  -&gt; </a:t>
            </a:r>
            <a:r>
              <a:rPr lang="en-US" sz="2000" dirty="0" err="1"/>
              <a:t>odometry</a:t>
            </a:r>
            <a:r>
              <a:rPr lang="en-US" sz="2000" dirty="0"/>
              <a:t> </a:t>
            </a:r>
          </a:p>
          <a:p>
            <a:r>
              <a:rPr lang="en-US" sz="2000" dirty="0"/>
              <a:t>optical encoders are proprioceptive sensors</a:t>
            </a:r>
          </a:p>
          <a:p>
            <a:pPr lvl="1"/>
            <a:r>
              <a:rPr lang="en-US" sz="2000" dirty="0" smtClean="0"/>
              <a:t>position </a:t>
            </a:r>
            <a:r>
              <a:rPr lang="en-US" sz="2000" dirty="0"/>
              <a:t>estimation in relation to a fixed reference frame is only valuable for short movements. </a:t>
            </a:r>
          </a:p>
          <a:p>
            <a:r>
              <a:rPr lang="en-US" sz="2000" dirty="0"/>
              <a:t>typical resolutions: 2000 increments per revolution. </a:t>
            </a:r>
          </a:p>
          <a:p>
            <a:pPr lvl="1"/>
            <a:r>
              <a:rPr lang="en-US" sz="2000" dirty="0"/>
              <a:t>for high resolution: interpolation </a:t>
            </a: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4.1.3</a:t>
            </a:r>
          </a:p>
        </p:txBody>
      </p:sp>
    </p:spTree>
    <p:extLst>
      <p:ext uri="{BB962C8B-B14F-4D97-AF65-F5344CB8AC3E}">
        <p14:creationId xmlns:p14="http://schemas.microsoft.com/office/powerpoint/2010/main" val="364046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Wheel / Motor Encoders (2)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200"/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4.1.3</a:t>
            </a:r>
          </a:p>
        </p:txBody>
      </p:sp>
      <p:pic>
        <p:nvPicPr>
          <p:cNvPr id="199686" name="Picture 6" descr="D:\matière\linear_incremental_encod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3352801"/>
            <a:ext cx="4501662" cy="319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9687" name="Group 7"/>
          <p:cNvGrpSpPr>
            <a:grpSpLocks/>
          </p:cNvGrpSpPr>
          <p:nvPr/>
        </p:nvGrpSpPr>
        <p:grpSpPr bwMode="auto">
          <a:xfrm>
            <a:off x="4994031" y="1220612"/>
            <a:ext cx="3798277" cy="5586562"/>
            <a:chOff x="216" y="125"/>
            <a:chExt cx="2970" cy="4033"/>
          </a:xfrm>
        </p:grpSpPr>
        <p:grpSp>
          <p:nvGrpSpPr>
            <p:cNvPr id="199688" name="Group 8"/>
            <p:cNvGrpSpPr>
              <a:grpSpLocks/>
            </p:cNvGrpSpPr>
            <p:nvPr/>
          </p:nvGrpSpPr>
          <p:grpSpPr bwMode="auto">
            <a:xfrm>
              <a:off x="1002" y="125"/>
              <a:ext cx="576" cy="1105"/>
              <a:chOff x="864" y="1283"/>
              <a:chExt cx="576" cy="1105"/>
            </a:xfrm>
          </p:grpSpPr>
          <p:grpSp>
            <p:nvGrpSpPr>
              <p:cNvPr id="199689" name="Group 9"/>
              <p:cNvGrpSpPr>
                <a:grpSpLocks/>
              </p:cNvGrpSpPr>
              <p:nvPr/>
            </p:nvGrpSpPr>
            <p:grpSpPr bwMode="auto">
              <a:xfrm>
                <a:off x="864" y="1283"/>
                <a:ext cx="576" cy="603"/>
                <a:chOff x="1872" y="659"/>
                <a:chExt cx="576" cy="603"/>
              </a:xfrm>
            </p:grpSpPr>
            <p:sp>
              <p:nvSpPr>
                <p:cNvPr id="199690" name="Rectangle 10"/>
                <p:cNvSpPr>
                  <a:spLocks noChangeArrowheads="1"/>
                </p:cNvSpPr>
                <p:nvPr/>
              </p:nvSpPr>
              <p:spPr bwMode="auto">
                <a:xfrm>
                  <a:off x="1872" y="707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691" name="Rectangle 11"/>
                <p:cNvSpPr>
                  <a:spLocks noChangeArrowheads="1"/>
                </p:cNvSpPr>
                <p:nvPr/>
              </p:nvSpPr>
              <p:spPr bwMode="auto">
                <a:xfrm>
                  <a:off x="1872" y="803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692" name="Rectangle 12"/>
                <p:cNvSpPr>
                  <a:spLocks noChangeArrowheads="1"/>
                </p:cNvSpPr>
                <p:nvPr/>
              </p:nvSpPr>
              <p:spPr bwMode="auto">
                <a:xfrm>
                  <a:off x="1872" y="899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693" name="Rectangle 13"/>
                <p:cNvSpPr>
                  <a:spLocks noChangeArrowheads="1"/>
                </p:cNvSpPr>
                <p:nvPr/>
              </p:nvSpPr>
              <p:spPr bwMode="auto">
                <a:xfrm>
                  <a:off x="1872" y="995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694" name="Rectangle 14"/>
                <p:cNvSpPr>
                  <a:spLocks noChangeArrowheads="1"/>
                </p:cNvSpPr>
                <p:nvPr/>
              </p:nvSpPr>
              <p:spPr bwMode="auto">
                <a:xfrm>
                  <a:off x="2160" y="659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695" name="Rectangle 15"/>
                <p:cNvSpPr>
                  <a:spLocks noChangeArrowheads="1"/>
                </p:cNvSpPr>
                <p:nvPr/>
              </p:nvSpPr>
              <p:spPr bwMode="auto">
                <a:xfrm>
                  <a:off x="2160" y="755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696" name="Rectangle 16"/>
                <p:cNvSpPr>
                  <a:spLocks noChangeArrowheads="1"/>
                </p:cNvSpPr>
                <p:nvPr/>
              </p:nvSpPr>
              <p:spPr bwMode="auto">
                <a:xfrm>
                  <a:off x="2160" y="851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697" name="Rectangle 17"/>
                <p:cNvSpPr>
                  <a:spLocks noChangeArrowheads="1"/>
                </p:cNvSpPr>
                <p:nvPr/>
              </p:nvSpPr>
              <p:spPr bwMode="auto">
                <a:xfrm>
                  <a:off x="2160" y="947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9698" name="Group 18"/>
              <p:cNvGrpSpPr>
                <a:grpSpLocks/>
              </p:cNvGrpSpPr>
              <p:nvPr/>
            </p:nvGrpSpPr>
            <p:grpSpPr bwMode="auto">
              <a:xfrm>
                <a:off x="864" y="1785"/>
                <a:ext cx="576" cy="603"/>
                <a:chOff x="1872" y="1091"/>
                <a:chExt cx="576" cy="603"/>
              </a:xfrm>
            </p:grpSpPr>
            <p:sp>
              <p:nvSpPr>
                <p:cNvPr id="199699" name="Rectangle 19"/>
                <p:cNvSpPr>
                  <a:spLocks noChangeArrowheads="1"/>
                </p:cNvSpPr>
                <p:nvPr/>
              </p:nvSpPr>
              <p:spPr bwMode="auto">
                <a:xfrm>
                  <a:off x="1872" y="1139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00" name="Rectangle 20"/>
                <p:cNvSpPr>
                  <a:spLocks noChangeArrowheads="1"/>
                </p:cNvSpPr>
                <p:nvPr/>
              </p:nvSpPr>
              <p:spPr bwMode="auto">
                <a:xfrm>
                  <a:off x="1872" y="1235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01" name="Rectangle 21"/>
                <p:cNvSpPr>
                  <a:spLocks noChangeArrowheads="1"/>
                </p:cNvSpPr>
                <p:nvPr/>
              </p:nvSpPr>
              <p:spPr bwMode="auto">
                <a:xfrm>
                  <a:off x="1872" y="1331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02" name="Rectangle 22"/>
                <p:cNvSpPr>
                  <a:spLocks noChangeArrowheads="1"/>
                </p:cNvSpPr>
                <p:nvPr/>
              </p:nvSpPr>
              <p:spPr bwMode="auto">
                <a:xfrm>
                  <a:off x="1872" y="1427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03" name="Rectangle 23"/>
                <p:cNvSpPr>
                  <a:spLocks noChangeArrowheads="1"/>
                </p:cNvSpPr>
                <p:nvPr/>
              </p:nvSpPr>
              <p:spPr bwMode="auto">
                <a:xfrm>
                  <a:off x="2160" y="1091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04" name="Rectangle 24"/>
                <p:cNvSpPr>
                  <a:spLocks noChangeArrowheads="1"/>
                </p:cNvSpPr>
                <p:nvPr/>
              </p:nvSpPr>
              <p:spPr bwMode="auto">
                <a:xfrm>
                  <a:off x="2160" y="1187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05" name="Rectangle 25"/>
                <p:cNvSpPr>
                  <a:spLocks noChangeArrowheads="1"/>
                </p:cNvSpPr>
                <p:nvPr/>
              </p:nvSpPr>
              <p:spPr bwMode="auto">
                <a:xfrm>
                  <a:off x="2160" y="1283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06" name="Rectangle 26"/>
                <p:cNvSpPr>
                  <a:spLocks noChangeArrowheads="1"/>
                </p:cNvSpPr>
                <p:nvPr/>
              </p:nvSpPr>
              <p:spPr bwMode="auto">
                <a:xfrm>
                  <a:off x="2160" y="1379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99707" name="Group 27"/>
            <p:cNvGrpSpPr>
              <a:grpSpLocks/>
            </p:cNvGrpSpPr>
            <p:nvPr/>
          </p:nvGrpSpPr>
          <p:grpSpPr bwMode="auto">
            <a:xfrm>
              <a:off x="1760" y="139"/>
              <a:ext cx="144" cy="1035"/>
              <a:chOff x="864" y="1283"/>
              <a:chExt cx="144" cy="1035"/>
            </a:xfrm>
          </p:grpSpPr>
          <p:sp>
            <p:nvSpPr>
              <p:cNvPr id="199708" name="Rectangle 28"/>
              <p:cNvSpPr>
                <a:spLocks noChangeArrowheads="1"/>
              </p:cNvSpPr>
              <p:nvPr/>
            </p:nvSpPr>
            <p:spPr bwMode="auto">
              <a:xfrm>
                <a:off x="864" y="1379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09" name="Rectangle 29"/>
              <p:cNvSpPr>
                <a:spLocks noChangeArrowheads="1"/>
              </p:cNvSpPr>
              <p:nvPr/>
            </p:nvSpPr>
            <p:spPr bwMode="auto">
              <a:xfrm>
                <a:off x="864" y="1475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10" name="Rectangle 30"/>
              <p:cNvSpPr>
                <a:spLocks noChangeArrowheads="1"/>
              </p:cNvSpPr>
              <p:nvPr/>
            </p:nvSpPr>
            <p:spPr bwMode="auto">
              <a:xfrm>
                <a:off x="864" y="1571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11" name="Rectangle 31"/>
              <p:cNvSpPr>
                <a:spLocks noChangeArrowheads="1"/>
              </p:cNvSpPr>
              <p:nvPr/>
            </p:nvSpPr>
            <p:spPr bwMode="auto">
              <a:xfrm>
                <a:off x="864" y="1667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12" name="Rectangle 32"/>
              <p:cNvSpPr>
                <a:spLocks noChangeArrowheads="1"/>
              </p:cNvSpPr>
              <p:nvPr/>
            </p:nvSpPr>
            <p:spPr bwMode="auto">
              <a:xfrm>
                <a:off x="864" y="1763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13" name="Rectangle 33"/>
              <p:cNvSpPr>
                <a:spLocks noChangeArrowheads="1"/>
              </p:cNvSpPr>
              <p:nvPr/>
            </p:nvSpPr>
            <p:spPr bwMode="auto">
              <a:xfrm>
                <a:off x="864" y="1859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14" name="Rectangle 34"/>
              <p:cNvSpPr>
                <a:spLocks noChangeArrowheads="1"/>
              </p:cNvSpPr>
              <p:nvPr/>
            </p:nvSpPr>
            <p:spPr bwMode="auto">
              <a:xfrm>
                <a:off x="864" y="1283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15" name="Rectangle 35"/>
              <p:cNvSpPr>
                <a:spLocks noChangeArrowheads="1"/>
              </p:cNvSpPr>
              <p:nvPr/>
            </p:nvSpPr>
            <p:spPr bwMode="auto">
              <a:xfrm>
                <a:off x="864" y="1955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16" name="Rectangle 36"/>
              <p:cNvSpPr>
                <a:spLocks noChangeArrowheads="1"/>
              </p:cNvSpPr>
              <p:nvPr/>
            </p:nvSpPr>
            <p:spPr bwMode="auto">
              <a:xfrm>
                <a:off x="864" y="2051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99717" name="Text Box 37"/>
            <p:cNvSpPr txBox="1">
              <a:spLocks noChangeArrowheads="1"/>
            </p:cNvSpPr>
            <p:nvPr/>
          </p:nvSpPr>
          <p:spPr bwMode="auto">
            <a:xfrm>
              <a:off x="216" y="432"/>
              <a:ext cx="663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522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FF5229"/>
                </a:buClr>
                <a:buSzPct val="75000"/>
                <a:buFont typeface="Wingdings" charset="0"/>
                <a:buNone/>
              </a:pPr>
              <a:r>
                <a:rPr lang="en-US" sz="1600" b="0" i="0">
                  <a:solidFill>
                    <a:schemeClr val="tx1"/>
                  </a:solidFill>
                  <a:effectLst/>
                  <a:latin typeface="Times New Roman" charset="0"/>
                </a:rPr>
                <a:t>scanning reticle fields</a:t>
              </a:r>
            </a:p>
          </p:txBody>
        </p:sp>
        <p:sp>
          <p:nvSpPr>
            <p:cNvPr id="199718" name="Line 38"/>
            <p:cNvSpPr>
              <a:spLocks noChangeShapeType="1"/>
            </p:cNvSpPr>
            <p:nvPr/>
          </p:nvSpPr>
          <p:spPr bwMode="auto">
            <a:xfrm flipV="1">
              <a:off x="808" y="504"/>
              <a:ext cx="208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9719" name="Text Box 39"/>
            <p:cNvSpPr txBox="1">
              <a:spLocks noChangeArrowheads="1"/>
            </p:cNvSpPr>
            <p:nvPr/>
          </p:nvSpPr>
          <p:spPr bwMode="auto">
            <a:xfrm>
              <a:off x="2617" y="440"/>
              <a:ext cx="432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522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5229"/>
                </a:buClr>
                <a:buSzPct val="75000"/>
                <a:buFont typeface="Wingdings" charset="0"/>
                <a:buNone/>
              </a:pPr>
              <a:r>
                <a:rPr lang="en-US" sz="1600" b="0" i="0">
                  <a:solidFill>
                    <a:schemeClr val="tx1"/>
                  </a:solidFill>
                  <a:effectLst/>
                  <a:latin typeface="Times New Roman" charset="0"/>
                </a:rPr>
                <a:t>scale slits</a:t>
              </a:r>
            </a:p>
          </p:txBody>
        </p:sp>
        <p:sp>
          <p:nvSpPr>
            <p:cNvPr id="199720" name="Line 40"/>
            <p:cNvSpPr>
              <a:spLocks noChangeShapeType="1"/>
            </p:cNvSpPr>
            <p:nvPr/>
          </p:nvSpPr>
          <p:spPr bwMode="auto">
            <a:xfrm flipH="1" flipV="1">
              <a:off x="2328" y="568"/>
              <a:ext cx="272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99721" name="Group 41"/>
            <p:cNvGrpSpPr>
              <a:grpSpLocks/>
            </p:cNvGrpSpPr>
            <p:nvPr/>
          </p:nvGrpSpPr>
          <p:grpSpPr bwMode="auto">
            <a:xfrm>
              <a:off x="384" y="1387"/>
              <a:ext cx="144" cy="1035"/>
              <a:chOff x="864" y="1283"/>
              <a:chExt cx="144" cy="1035"/>
            </a:xfrm>
          </p:grpSpPr>
          <p:sp>
            <p:nvSpPr>
              <p:cNvPr id="199722" name="Rectangle 42"/>
              <p:cNvSpPr>
                <a:spLocks noChangeArrowheads="1"/>
              </p:cNvSpPr>
              <p:nvPr/>
            </p:nvSpPr>
            <p:spPr bwMode="auto">
              <a:xfrm>
                <a:off x="864" y="1379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23" name="Rectangle 43"/>
              <p:cNvSpPr>
                <a:spLocks noChangeArrowheads="1"/>
              </p:cNvSpPr>
              <p:nvPr/>
            </p:nvSpPr>
            <p:spPr bwMode="auto">
              <a:xfrm>
                <a:off x="864" y="1475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24" name="Rectangle 44"/>
              <p:cNvSpPr>
                <a:spLocks noChangeArrowheads="1"/>
              </p:cNvSpPr>
              <p:nvPr/>
            </p:nvSpPr>
            <p:spPr bwMode="auto">
              <a:xfrm>
                <a:off x="864" y="1571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25" name="Rectangle 45"/>
              <p:cNvSpPr>
                <a:spLocks noChangeArrowheads="1"/>
              </p:cNvSpPr>
              <p:nvPr/>
            </p:nvSpPr>
            <p:spPr bwMode="auto">
              <a:xfrm>
                <a:off x="864" y="1667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26" name="Rectangle 46"/>
              <p:cNvSpPr>
                <a:spLocks noChangeArrowheads="1"/>
              </p:cNvSpPr>
              <p:nvPr/>
            </p:nvSpPr>
            <p:spPr bwMode="auto">
              <a:xfrm>
                <a:off x="864" y="1763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27" name="Rectangle 47"/>
              <p:cNvSpPr>
                <a:spLocks noChangeArrowheads="1"/>
              </p:cNvSpPr>
              <p:nvPr/>
            </p:nvSpPr>
            <p:spPr bwMode="auto">
              <a:xfrm>
                <a:off x="864" y="1859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28" name="Rectangle 48"/>
              <p:cNvSpPr>
                <a:spLocks noChangeArrowheads="1"/>
              </p:cNvSpPr>
              <p:nvPr/>
            </p:nvSpPr>
            <p:spPr bwMode="auto">
              <a:xfrm>
                <a:off x="864" y="1283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29" name="Rectangle 49"/>
              <p:cNvSpPr>
                <a:spLocks noChangeArrowheads="1"/>
              </p:cNvSpPr>
              <p:nvPr/>
            </p:nvSpPr>
            <p:spPr bwMode="auto">
              <a:xfrm>
                <a:off x="864" y="1955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30" name="Rectangle 50"/>
              <p:cNvSpPr>
                <a:spLocks noChangeArrowheads="1"/>
              </p:cNvSpPr>
              <p:nvPr/>
            </p:nvSpPr>
            <p:spPr bwMode="auto">
              <a:xfrm>
                <a:off x="864" y="2051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99731" name="Group 51"/>
            <p:cNvGrpSpPr>
              <a:grpSpLocks/>
            </p:cNvGrpSpPr>
            <p:nvPr/>
          </p:nvGrpSpPr>
          <p:grpSpPr bwMode="auto">
            <a:xfrm>
              <a:off x="386" y="1413"/>
              <a:ext cx="576" cy="1105"/>
              <a:chOff x="864" y="1283"/>
              <a:chExt cx="576" cy="1105"/>
            </a:xfrm>
          </p:grpSpPr>
          <p:grpSp>
            <p:nvGrpSpPr>
              <p:cNvPr id="199732" name="Group 52"/>
              <p:cNvGrpSpPr>
                <a:grpSpLocks/>
              </p:cNvGrpSpPr>
              <p:nvPr/>
            </p:nvGrpSpPr>
            <p:grpSpPr bwMode="auto">
              <a:xfrm>
                <a:off x="864" y="1283"/>
                <a:ext cx="576" cy="603"/>
                <a:chOff x="1872" y="659"/>
                <a:chExt cx="576" cy="603"/>
              </a:xfrm>
            </p:grpSpPr>
            <p:sp>
              <p:nvSpPr>
                <p:cNvPr id="199733" name="Rectangle 53"/>
                <p:cNvSpPr>
                  <a:spLocks noChangeArrowheads="1"/>
                </p:cNvSpPr>
                <p:nvPr/>
              </p:nvSpPr>
              <p:spPr bwMode="auto">
                <a:xfrm>
                  <a:off x="1872" y="707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34" name="Rectangle 54"/>
                <p:cNvSpPr>
                  <a:spLocks noChangeArrowheads="1"/>
                </p:cNvSpPr>
                <p:nvPr/>
              </p:nvSpPr>
              <p:spPr bwMode="auto">
                <a:xfrm>
                  <a:off x="1872" y="803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35" name="Rectangle 55"/>
                <p:cNvSpPr>
                  <a:spLocks noChangeArrowheads="1"/>
                </p:cNvSpPr>
                <p:nvPr/>
              </p:nvSpPr>
              <p:spPr bwMode="auto">
                <a:xfrm>
                  <a:off x="1872" y="899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36" name="Rectangle 56"/>
                <p:cNvSpPr>
                  <a:spLocks noChangeArrowheads="1"/>
                </p:cNvSpPr>
                <p:nvPr/>
              </p:nvSpPr>
              <p:spPr bwMode="auto">
                <a:xfrm>
                  <a:off x="1872" y="995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37" name="Rectangle 57"/>
                <p:cNvSpPr>
                  <a:spLocks noChangeArrowheads="1"/>
                </p:cNvSpPr>
                <p:nvPr/>
              </p:nvSpPr>
              <p:spPr bwMode="auto">
                <a:xfrm>
                  <a:off x="2160" y="659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38" name="Rectangle 58"/>
                <p:cNvSpPr>
                  <a:spLocks noChangeArrowheads="1"/>
                </p:cNvSpPr>
                <p:nvPr/>
              </p:nvSpPr>
              <p:spPr bwMode="auto">
                <a:xfrm>
                  <a:off x="2160" y="755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39" name="Rectangle 59"/>
                <p:cNvSpPr>
                  <a:spLocks noChangeArrowheads="1"/>
                </p:cNvSpPr>
                <p:nvPr/>
              </p:nvSpPr>
              <p:spPr bwMode="auto">
                <a:xfrm>
                  <a:off x="2160" y="851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40" name="Rectangle 60"/>
                <p:cNvSpPr>
                  <a:spLocks noChangeArrowheads="1"/>
                </p:cNvSpPr>
                <p:nvPr/>
              </p:nvSpPr>
              <p:spPr bwMode="auto">
                <a:xfrm>
                  <a:off x="2160" y="947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9741" name="Group 61"/>
              <p:cNvGrpSpPr>
                <a:grpSpLocks/>
              </p:cNvGrpSpPr>
              <p:nvPr/>
            </p:nvGrpSpPr>
            <p:grpSpPr bwMode="auto">
              <a:xfrm>
                <a:off x="864" y="1785"/>
                <a:ext cx="576" cy="603"/>
                <a:chOff x="1872" y="1091"/>
                <a:chExt cx="576" cy="603"/>
              </a:xfrm>
            </p:grpSpPr>
            <p:sp>
              <p:nvSpPr>
                <p:cNvPr id="199742" name="Rectangle 62"/>
                <p:cNvSpPr>
                  <a:spLocks noChangeArrowheads="1"/>
                </p:cNvSpPr>
                <p:nvPr/>
              </p:nvSpPr>
              <p:spPr bwMode="auto">
                <a:xfrm>
                  <a:off x="1872" y="1139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43" name="Rectangle 63"/>
                <p:cNvSpPr>
                  <a:spLocks noChangeArrowheads="1"/>
                </p:cNvSpPr>
                <p:nvPr/>
              </p:nvSpPr>
              <p:spPr bwMode="auto">
                <a:xfrm>
                  <a:off x="1872" y="1235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44" name="Rectangle 64"/>
                <p:cNvSpPr>
                  <a:spLocks noChangeArrowheads="1"/>
                </p:cNvSpPr>
                <p:nvPr/>
              </p:nvSpPr>
              <p:spPr bwMode="auto">
                <a:xfrm>
                  <a:off x="1872" y="1331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45" name="Rectangle 65"/>
                <p:cNvSpPr>
                  <a:spLocks noChangeArrowheads="1"/>
                </p:cNvSpPr>
                <p:nvPr/>
              </p:nvSpPr>
              <p:spPr bwMode="auto">
                <a:xfrm>
                  <a:off x="1872" y="1427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46" name="Rectangle 66"/>
                <p:cNvSpPr>
                  <a:spLocks noChangeArrowheads="1"/>
                </p:cNvSpPr>
                <p:nvPr/>
              </p:nvSpPr>
              <p:spPr bwMode="auto">
                <a:xfrm>
                  <a:off x="2160" y="1091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47" name="Rectangle 67"/>
                <p:cNvSpPr>
                  <a:spLocks noChangeArrowheads="1"/>
                </p:cNvSpPr>
                <p:nvPr/>
              </p:nvSpPr>
              <p:spPr bwMode="auto">
                <a:xfrm>
                  <a:off x="2160" y="1187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48" name="Rectangle 68"/>
                <p:cNvSpPr>
                  <a:spLocks noChangeArrowheads="1"/>
                </p:cNvSpPr>
                <p:nvPr/>
              </p:nvSpPr>
              <p:spPr bwMode="auto">
                <a:xfrm>
                  <a:off x="2160" y="1283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49" name="Rectangle 69"/>
                <p:cNvSpPr>
                  <a:spLocks noChangeArrowheads="1"/>
                </p:cNvSpPr>
                <p:nvPr/>
              </p:nvSpPr>
              <p:spPr bwMode="auto">
                <a:xfrm>
                  <a:off x="2160" y="1379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99750" name="Group 70"/>
            <p:cNvGrpSpPr>
              <a:grpSpLocks/>
            </p:cNvGrpSpPr>
            <p:nvPr/>
          </p:nvGrpSpPr>
          <p:grpSpPr bwMode="auto">
            <a:xfrm>
              <a:off x="1096" y="1387"/>
              <a:ext cx="144" cy="1035"/>
              <a:chOff x="864" y="1283"/>
              <a:chExt cx="144" cy="1035"/>
            </a:xfrm>
          </p:grpSpPr>
          <p:sp>
            <p:nvSpPr>
              <p:cNvPr id="199751" name="Rectangle 71"/>
              <p:cNvSpPr>
                <a:spLocks noChangeArrowheads="1"/>
              </p:cNvSpPr>
              <p:nvPr/>
            </p:nvSpPr>
            <p:spPr bwMode="auto">
              <a:xfrm>
                <a:off x="864" y="1379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52" name="Rectangle 72"/>
              <p:cNvSpPr>
                <a:spLocks noChangeArrowheads="1"/>
              </p:cNvSpPr>
              <p:nvPr/>
            </p:nvSpPr>
            <p:spPr bwMode="auto">
              <a:xfrm>
                <a:off x="864" y="1475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53" name="Rectangle 73"/>
              <p:cNvSpPr>
                <a:spLocks noChangeArrowheads="1"/>
              </p:cNvSpPr>
              <p:nvPr/>
            </p:nvSpPr>
            <p:spPr bwMode="auto">
              <a:xfrm>
                <a:off x="864" y="1571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54" name="Rectangle 74"/>
              <p:cNvSpPr>
                <a:spLocks noChangeArrowheads="1"/>
              </p:cNvSpPr>
              <p:nvPr/>
            </p:nvSpPr>
            <p:spPr bwMode="auto">
              <a:xfrm>
                <a:off x="864" y="1667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55" name="Rectangle 75"/>
              <p:cNvSpPr>
                <a:spLocks noChangeArrowheads="1"/>
              </p:cNvSpPr>
              <p:nvPr/>
            </p:nvSpPr>
            <p:spPr bwMode="auto">
              <a:xfrm>
                <a:off x="864" y="1763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56" name="Rectangle 76"/>
              <p:cNvSpPr>
                <a:spLocks noChangeArrowheads="1"/>
              </p:cNvSpPr>
              <p:nvPr/>
            </p:nvSpPr>
            <p:spPr bwMode="auto">
              <a:xfrm>
                <a:off x="864" y="1859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57" name="Rectangle 77"/>
              <p:cNvSpPr>
                <a:spLocks noChangeArrowheads="1"/>
              </p:cNvSpPr>
              <p:nvPr/>
            </p:nvSpPr>
            <p:spPr bwMode="auto">
              <a:xfrm>
                <a:off x="864" y="1283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58" name="Rectangle 78"/>
              <p:cNvSpPr>
                <a:spLocks noChangeArrowheads="1"/>
              </p:cNvSpPr>
              <p:nvPr/>
            </p:nvSpPr>
            <p:spPr bwMode="auto">
              <a:xfrm>
                <a:off x="864" y="1955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59" name="Rectangle 79"/>
              <p:cNvSpPr>
                <a:spLocks noChangeArrowheads="1"/>
              </p:cNvSpPr>
              <p:nvPr/>
            </p:nvSpPr>
            <p:spPr bwMode="auto">
              <a:xfrm>
                <a:off x="864" y="2051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99760" name="Group 80"/>
            <p:cNvGrpSpPr>
              <a:grpSpLocks/>
            </p:cNvGrpSpPr>
            <p:nvPr/>
          </p:nvGrpSpPr>
          <p:grpSpPr bwMode="auto">
            <a:xfrm>
              <a:off x="2576" y="1411"/>
              <a:ext cx="144" cy="1035"/>
              <a:chOff x="864" y="1283"/>
              <a:chExt cx="144" cy="1035"/>
            </a:xfrm>
          </p:grpSpPr>
          <p:sp>
            <p:nvSpPr>
              <p:cNvPr id="199761" name="Rectangle 81"/>
              <p:cNvSpPr>
                <a:spLocks noChangeArrowheads="1"/>
              </p:cNvSpPr>
              <p:nvPr/>
            </p:nvSpPr>
            <p:spPr bwMode="auto">
              <a:xfrm>
                <a:off x="864" y="1379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62" name="Rectangle 82"/>
              <p:cNvSpPr>
                <a:spLocks noChangeArrowheads="1"/>
              </p:cNvSpPr>
              <p:nvPr/>
            </p:nvSpPr>
            <p:spPr bwMode="auto">
              <a:xfrm>
                <a:off x="864" y="1475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63" name="Rectangle 83"/>
              <p:cNvSpPr>
                <a:spLocks noChangeArrowheads="1"/>
              </p:cNvSpPr>
              <p:nvPr/>
            </p:nvSpPr>
            <p:spPr bwMode="auto">
              <a:xfrm>
                <a:off x="864" y="1571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64" name="Rectangle 84"/>
              <p:cNvSpPr>
                <a:spLocks noChangeArrowheads="1"/>
              </p:cNvSpPr>
              <p:nvPr/>
            </p:nvSpPr>
            <p:spPr bwMode="auto">
              <a:xfrm>
                <a:off x="864" y="1667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65" name="Rectangle 85"/>
              <p:cNvSpPr>
                <a:spLocks noChangeArrowheads="1"/>
              </p:cNvSpPr>
              <p:nvPr/>
            </p:nvSpPr>
            <p:spPr bwMode="auto">
              <a:xfrm>
                <a:off x="864" y="1763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66" name="Rectangle 86"/>
              <p:cNvSpPr>
                <a:spLocks noChangeArrowheads="1"/>
              </p:cNvSpPr>
              <p:nvPr/>
            </p:nvSpPr>
            <p:spPr bwMode="auto">
              <a:xfrm>
                <a:off x="864" y="1859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67" name="Rectangle 87"/>
              <p:cNvSpPr>
                <a:spLocks noChangeArrowheads="1"/>
              </p:cNvSpPr>
              <p:nvPr/>
            </p:nvSpPr>
            <p:spPr bwMode="auto">
              <a:xfrm>
                <a:off x="864" y="1283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68" name="Rectangle 88"/>
              <p:cNvSpPr>
                <a:spLocks noChangeArrowheads="1"/>
              </p:cNvSpPr>
              <p:nvPr/>
            </p:nvSpPr>
            <p:spPr bwMode="auto">
              <a:xfrm>
                <a:off x="864" y="1955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69" name="Rectangle 89"/>
              <p:cNvSpPr>
                <a:spLocks noChangeArrowheads="1"/>
              </p:cNvSpPr>
              <p:nvPr/>
            </p:nvSpPr>
            <p:spPr bwMode="auto">
              <a:xfrm>
                <a:off x="864" y="2051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99770" name="Group 90"/>
            <p:cNvGrpSpPr>
              <a:grpSpLocks/>
            </p:cNvGrpSpPr>
            <p:nvPr/>
          </p:nvGrpSpPr>
          <p:grpSpPr bwMode="auto">
            <a:xfrm>
              <a:off x="1824" y="1395"/>
              <a:ext cx="144" cy="1035"/>
              <a:chOff x="864" y="1283"/>
              <a:chExt cx="144" cy="1035"/>
            </a:xfrm>
          </p:grpSpPr>
          <p:sp>
            <p:nvSpPr>
              <p:cNvPr id="199771" name="Rectangle 91"/>
              <p:cNvSpPr>
                <a:spLocks noChangeArrowheads="1"/>
              </p:cNvSpPr>
              <p:nvPr/>
            </p:nvSpPr>
            <p:spPr bwMode="auto">
              <a:xfrm>
                <a:off x="864" y="1379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72" name="Rectangle 92"/>
              <p:cNvSpPr>
                <a:spLocks noChangeArrowheads="1"/>
              </p:cNvSpPr>
              <p:nvPr/>
            </p:nvSpPr>
            <p:spPr bwMode="auto">
              <a:xfrm>
                <a:off x="864" y="1475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73" name="Rectangle 93"/>
              <p:cNvSpPr>
                <a:spLocks noChangeArrowheads="1"/>
              </p:cNvSpPr>
              <p:nvPr/>
            </p:nvSpPr>
            <p:spPr bwMode="auto">
              <a:xfrm>
                <a:off x="864" y="1571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74" name="Rectangle 94"/>
              <p:cNvSpPr>
                <a:spLocks noChangeArrowheads="1"/>
              </p:cNvSpPr>
              <p:nvPr/>
            </p:nvSpPr>
            <p:spPr bwMode="auto">
              <a:xfrm>
                <a:off x="864" y="1667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75" name="Rectangle 95"/>
              <p:cNvSpPr>
                <a:spLocks noChangeArrowheads="1"/>
              </p:cNvSpPr>
              <p:nvPr/>
            </p:nvSpPr>
            <p:spPr bwMode="auto">
              <a:xfrm>
                <a:off x="864" y="1763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76" name="Rectangle 96"/>
              <p:cNvSpPr>
                <a:spLocks noChangeArrowheads="1"/>
              </p:cNvSpPr>
              <p:nvPr/>
            </p:nvSpPr>
            <p:spPr bwMode="auto">
              <a:xfrm>
                <a:off x="864" y="1859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77" name="Rectangle 97"/>
              <p:cNvSpPr>
                <a:spLocks noChangeArrowheads="1"/>
              </p:cNvSpPr>
              <p:nvPr/>
            </p:nvSpPr>
            <p:spPr bwMode="auto">
              <a:xfrm>
                <a:off x="864" y="1283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78" name="Rectangle 98"/>
              <p:cNvSpPr>
                <a:spLocks noChangeArrowheads="1"/>
              </p:cNvSpPr>
              <p:nvPr/>
            </p:nvSpPr>
            <p:spPr bwMode="auto">
              <a:xfrm>
                <a:off x="864" y="1955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779" name="Rectangle 99"/>
              <p:cNvSpPr>
                <a:spLocks noChangeArrowheads="1"/>
              </p:cNvSpPr>
              <p:nvPr/>
            </p:nvSpPr>
            <p:spPr bwMode="auto">
              <a:xfrm>
                <a:off x="864" y="2051"/>
                <a:ext cx="144" cy="2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99780" name="Group 100"/>
            <p:cNvGrpSpPr>
              <a:grpSpLocks/>
            </p:cNvGrpSpPr>
            <p:nvPr/>
          </p:nvGrpSpPr>
          <p:grpSpPr bwMode="auto">
            <a:xfrm>
              <a:off x="1098" y="1389"/>
              <a:ext cx="576" cy="1105"/>
              <a:chOff x="864" y="1283"/>
              <a:chExt cx="576" cy="1105"/>
            </a:xfrm>
          </p:grpSpPr>
          <p:grpSp>
            <p:nvGrpSpPr>
              <p:cNvPr id="199781" name="Group 101"/>
              <p:cNvGrpSpPr>
                <a:grpSpLocks/>
              </p:cNvGrpSpPr>
              <p:nvPr/>
            </p:nvGrpSpPr>
            <p:grpSpPr bwMode="auto">
              <a:xfrm>
                <a:off x="864" y="1283"/>
                <a:ext cx="576" cy="603"/>
                <a:chOff x="1872" y="659"/>
                <a:chExt cx="576" cy="603"/>
              </a:xfrm>
            </p:grpSpPr>
            <p:sp>
              <p:nvSpPr>
                <p:cNvPr id="199782" name="Rectangle 102"/>
                <p:cNvSpPr>
                  <a:spLocks noChangeArrowheads="1"/>
                </p:cNvSpPr>
                <p:nvPr/>
              </p:nvSpPr>
              <p:spPr bwMode="auto">
                <a:xfrm>
                  <a:off x="1872" y="707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83" name="Rectangle 103"/>
                <p:cNvSpPr>
                  <a:spLocks noChangeArrowheads="1"/>
                </p:cNvSpPr>
                <p:nvPr/>
              </p:nvSpPr>
              <p:spPr bwMode="auto">
                <a:xfrm>
                  <a:off x="1872" y="803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84" name="Rectangle 104"/>
                <p:cNvSpPr>
                  <a:spLocks noChangeArrowheads="1"/>
                </p:cNvSpPr>
                <p:nvPr/>
              </p:nvSpPr>
              <p:spPr bwMode="auto">
                <a:xfrm>
                  <a:off x="1872" y="899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85" name="Rectangle 105"/>
                <p:cNvSpPr>
                  <a:spLocks noChangeArrowheads="1"/>
                </p:cNvSpPr>
                <p:nvPr/>
              </p:nvSpPr>
              <p:spPr bwMode="auto">
                <a:xfrm>
                  <a:off x="1872" y="995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86" name="Rectangle 106"/>
                <p:cNvSpPr>
                  <a:spLocks noChangeArrowheads="1"/>
                </p:cNvSpPr>
                <p:nvPr/>
              </p:nvSpPr>
              <p:spPr bwMode="auto">
                <a:xfrm>
                  <a:off x="2160" y="659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87" name="Rectangle 107"/>
                <p:cNvSpPr>
                  <a:spLocks noChangeArrowheads="1"/>
                </p:cNvSpPr>
                <p:nvPr/>
              </p:nvSpPr>
              <p:spPr bwMode="auto">
                <a:xfrm>
                  <a:off x="2160" y="755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88" name="Rectangle 108"/>
                <p:cNvSpPr>
                  <a:spLocks noChangeArrowheads="1"/>
                </p:cNvSpPr>
                <p:nvPr/>
              </p:nvSpPr>
              <p:spPr bwMode="auto">
                <a:xfrm>
                  <a:off x="2160" y="851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89" name="Rectangle 109"/>
                <p:cNvSpPr>
                  <a:spLocks noChangeArrowheads="1"/>
                </p:cNvSpPr>
                <p:nvPr/>
              </p:nvSpPr>
              <p:spPr bwMode="auto">
                <a:xfrm>
                  <a:off x="2160" y="947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9790" name="Group 110"/>
              <p:cNvGrpSpPr>
                <a:grpSpLocks/>
              </p:cNvGrpSpPr>
              <p:nvPr/>
            </p:nvGrpSpPr>
            <p:grpSpPr bwMode="auto">
              <a:xfrm>
                <a:off x="864" y="1785"/>
                <a:ext cx="576" cy="603"/>
                <a:chOff x="1872" y="1091"/>
                <a:chExt cx="576" cy="603"/>
              </a:xfrm>
            </p:grpSpPr>
            <p:sp>
              <p:nvSpPr>
                <p:cNvPr id="199791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72" y="1139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92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72" y="1235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93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72" y="1331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94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72" y="1427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95" name="Rectangle 115"/>
                <p:cNvSpPr>
                  <a:spLocks noChangeArrowheads="1"/>
                </p:cNvSpPr>
                <p:nvPr/>
              </p:nvSpPr>
              <p:spPr bwMode="auto">
                <a:xfrm>
                  <a:off x="2160" y="1091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96" name="Rectangle 116"/>
                <p:cNvSpPr>
                  <a:spLocks noChangeArrowheads="1"/>
                </p:cNvSpPr>
                <p:nvPr/>
              </p:nvSpPr>
              <p:spPr bwMode="auto">
                <a:xfrm>
                  <a:off x="2160" y="1187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97" name="Rectangle 117"/>
                <p:cNvSpPr>
                  <a:spLocks noChangeArrowheads="1"/>
                </p:cNvSpPr>
                <p:nvPr/>
              </p:nvSpPr>
              <p:spPr bwMode="auto">
                <a:xfrm>
                  <a:off x="2160" y="1283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798" name="Rectangle 118"/>
                <p:cNvSpPr>
                  <a:spLocks noChangeArrowheads="1"/>
                </p:cNvSpPr>
                <p:nvPr/>
              </p:nvSpPr>
              <p:spPr bwMode="auto">
                <a:xfrm>
                  <a:off x="2160" y="1379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99799" name="Group 119"/>
            <p:cNvGrpSpPr>
              <a:grpSpLocks/>
            </p:cNvGrpSpPr>
            <p:nvPr/>
          </p:nvGrpSpPr>
          <p:grpSpPr bwMode="auto">
            <a:xfrm>
              <a:off x="1826" y="1373"/>
              <a:ext cx="576" cy="1105"/>
              <a:chOff x="864" y="1283"/>
              <a:chExt cx="576" cy="1105"/>
            </a:xfrm>
          </p:grpSpPr>
          <p:grpSp>
            <p:nvGrpSpPr>
              <p:cNvPr id="199800" name="Group 120"/>
              <p:cNvGrpSpPr>
                <a:grpSpLocks/>
              </p:cNvGrpSpPr>
              <p:nvPr/>
            </p:nvGrpSpPr>
            <p:grpSpPr bwMode="auto">
              <a:xfrm>
                <a:off x="864" y="1283"/>
                <a:ext cx="576" cy="603"/>
                <a:chOff x="1872" y="659"/>
                <a:chExt cx="576" cy="603"/>
              </a:xfrm>
            </p:grpSpPr>
            <p:sp>
              <p:nvSpPr>
                <p:cNvPr id="199801" name="Rectangle 121"/>
                <p:cNvSpPr>
                  <a:spLocks noChangeArrowheads="1"/>
                </p:cNvSpPr>
                <p:nvPr/>
              </p:nvSpPr>
              <p:spPr bwMode="auto">
                <a:xfrm>
                  <a:off x="1872" y="707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02" name="Rectangle 122"/>
                <p:cNvSpPr>
                  <a:spLocks noChangeArrowheads="1"/>
                </p:cNvSpPr>
                <p:nvPr/>
              </p:nvSpPr>
              <p:spPr bwMode="auto">
                <a:xfrm>
                  <a:off x="1872" y="803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03" name="Rectangle 123"/>
                <p:cNvSpPr>
                  <a:spLocks noChangeArrowheads="1"/>
                </p:cNvSpPr>
                <p:nvPr/>
              </p:nvSpPr>
              <p:spPr bwMode="auto">
                <a:xfrm>
                  <a:off x="1872" y="899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04" name="Rectangle 124"/>
                <p:cNvSpPr>
                  <a:spLocks noChangeArrowheads="1"/>
                </p:cNvSpPr>
                <p:nvPr/>
              </p:nvSpPr>
              <p:spPr bwMode="auto">
                <a:xfrm>
                  <a:off x="1872" y="995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05" name="Rectangle 125"/>
                <p:cNvSpPr>
                  <a:spLocks noChangeArrowheads="1"/>
                </p:cNvSpPr>
                <p:nvPr/>
              </p:nvSpPr>
              <p:spPr bwMode="auto">
                <a:xfrm>
                  <a:off x="2160" y="659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06" name="Rectangle 126"/>
                <p:cNvSpPr>
                  <a:spLocks noChangeArrowheads="1"/>
                </p:cNvSpPr>
                <p:nvPr/>
              </p:nvSpPr>
              <p:spPr bwMode="auto">
                <a:xfrm>
                  <a:off x="2160" y="755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07" name="Rectangle 127"/>
                <p:cNvSpPr>
                  <a:spLocks noChangeArrowheads="1"/>
                </p:cNvSpPr>
                <p:nvPr/>
              </p:nvSpPr>
              <p:spPr bwMode="auto">
                <a:xfrm>
                  <a:off x="2160" y="851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08" name="Rectangle 128"/>
                <p:cNvSpPr>
                  <a:spLocks noChangeArrowheads="1"/>
                </p:cNvSpPr>
                <p:nvPr/>
              </p:nvSpPr>
              <p:spPr bwMode="auto">
                <a:xfrm>
                  <a:off x="2160" y="947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9809" name="Group 129"/>
              <p:cNvGrpSpPr>
                <a:grpSpLocks/>
              </p:cNvGrpSpPr>
              <p:nvPr/>
            </p:nvGrpSpPr>
            <p:grpSpPr bwMode="auto">
              <a:xfrm>
                <a:off x="864" y="1785"/>
                <a:ext cx="576" cy="603"/>
                <a:chOff x="1872" y="1091"/>
                <a:chExt cx="576" cy="603"/>
              </a:xfrm>
            </p:grpSpPr>
            <p:sp>
              <p:nvSpPr>
                <p:cNvPr id="199810" name="Rectangle 130"/>
                <p:cNvSpPr>
                  <a:spLocks noChangeArrowheads="1"/>
                </p:cNvSpPr>
                <p:nvPr/>
              </p:nvSpPr>
              <p:spPr bwMode="auto">
                <a:xfrm>
                  <a:off x="1872" y="1139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11" name="Rectangle 131"/>
                <p:cNvSpPr>
                  <a:spLocks noChangeArrowheads="1"/>
                </p:cNvSpPr>
                <p:nvPr/>
              </p:nvSpPr>
              <p:spPr bwMode="auto">
                <a:xfrm>
                  <a:off x="1872" y="1235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12" name="Rectangle 132"/>
                <p:cNvSpPr>
                  <a:spLocks noChangeArrowheads="1"/>
                </p:cNvSpPr>
                <p:nvPr/>
              </p:nvSpPr>
              <p:spPr bwMode="auto">
                <a:xfrm>
                  <a:off x="1872" y="1331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13" name="Rectangle 133"/>
                <p:cNvSpPr>
                  <a:spLocks noChangeArrowheads="1"/>
                </p:cNvSpPr>
                <p:nvPr/>
              </p:nvSpPr>
              <p:spPr bwMode="auto">
                <a:xfrm>
                  <a:off x="1872" y="1427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14" name="Rectangle 134"/>
                <p:cNvSpPr>
                  <a:spLocks noChangeArrowheads="1"/>
                </p:cNvSpPr>
                <p:nvPr/>
              </p:nvSpPr>
              <p:spPr bwMode="auto">
                <a:xfrm>
                  <a:off x="2160" y="1091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15" name="Rectangle 135"/>
                <p:cNvSpPr>
                  <a:spLocks noChangeArrowheads="1"/>
                </p:cNvSpPr>
                <p:nvPr/>
              </p:nvSpPr>
              <p:spPr bwMode="auto">
                <a:xfrm>
                  <a:off x="2160" y="1187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16" name="Rectangle 136"/>
                <p:cNvSpPr>
                  <a:spLocks noChangeArrowheads="1"/>
                </p:cNvSpPr>
                <p:nvPr/>
              </p:nvSpPr>
              <p:spPr bwMode="auto">
                <a:xfrm>
                  <a:off x="2160" y="1283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17" name="Rectangle 137"/>
                <p:cNvSpPr>
                  <a:spLocks noChangeArrowheads="1"/>
                </p:cNvSpPr>
                <p:nvPr/>
              </p:nvSpPr>
              <p:spPr bwMode="auto">
                <a:xfrm>
                  <a:off x="2160" y="1379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99818" name="Group 138"/>
            <p:cNvGrpSpPr>
              <a:grpSpLocks/>
            </p:cNvGrpSpPr>
            <p:nvPr/>
          </p:nvGrpSpPr>
          <p:grpSpPr bwMode="auto">
            <a:xfrm>
              <a:off x="2578" y="1365"/>
              <a:ext cx="576" cy="1105"/>
              <a:chOff x="864" y="1283"/>
              <a:chExt cx="576" cy="1105"/>
            </a:xfrm>
          </p:grpSpPr>
          <p:grpSp>
            <p:nvGrpSpPr>
              <p:cNvPr id="199819" name="Group 139"/>
              <p:cNvGrpSpPr>
                <a:grpSpLocks/>
              </p:cNvGrpSpPr>
              <p:nvPr/>
            </p:nvGrpSpPr>
            <p:grpSpPr bwMode="auto">
              <a:xfrm>
                <a:off x="864" y="1283"/>
                <a:ext cx="576" cy="603"/>
                <a:chOff x="1872" y="659"/>
                <a:chExt cx="576" cy="603"/>
              </a:xfrm>
            </p:grpSpPr>
            <p:sp>
              <p:nvSpPr>
                <p:cNvPr id="199820" name="Rectangle 140"/>
                <p:cNvSpPr>
                  <a:spLocks noChangeArrowheads="1"/>
                </p:cNvSpPr>
                <p:nvPr/>
              </p:nvSpPr>
              <p:spPr bwMode="auto">
                <a:xfrm>
                  <a:off x="1872" y="707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21" name="Rectangle 141"/>
                <p:cNvSpPr>
                  <a:spLocks noChangeArrowheads="1"/>
                </p:cNvSpPr>
                <p:nvPr/>
              </p:nvSpPr>
              <p:spPr bwMode="auto">
                <a:xfrm>
                  <a:off x="1872" y="803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22" name="Rectangle 142"/>
                <p:cNvSpPr>
                  <a:spLocks noChangeArrowheads="1"/>
                </p:cNvSpPr>
                <p:nvPr/>
              </p:nvSpPr>
              <p:spPr bwMode="auto">
                <a:xfrm>
                  <a:off x="1872" y="899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23" name="Rectangle 143"/>
                <p:cNvSpPr>
                  <a:spLocks noChangeArrowheads="1"/>
                </p:cNvSpPr>
                <p:nvPr/>
              </p:nvSpPr>
              <p:spPr bwMode="auto">
                <a:xfrm>
                  <a:off x="1872" y="995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24" name="Rectangle 144"/>
                <p:cNvSpPr>
                  <a:spLocks noChangeArrowheads="1"/>
                </p:cNvSpPr>
                <p:nvPr/>
              </p:nvSpPr>
              <p:spPr bwMode="auto">
                <a:xfrm>
                  <a:off x="2160" y="659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25" name="Rectangle 145"/>
                <p:cNvSpPr>
                  <a:spLocks noChangeArrowheads="1"/>
                </p:cNvSpPr>
                <p:nvPr/>
              </p:nvSpPr>
              <p:spPr bwMode="auto">
                <a:xfrm>
                  <a:off x="2160" y="755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26" name="Rectangle 146"/>
                <p:cNvSpPr>
                  <a:spLocks noChangeArrowheads="1"/>
                </p:cNvSpPr>
                <p:nvPr/>
              </p:nvSpPr>
              <p:spPr bwMode="auto">
                <a:xfrm>
                  <a:off x="2160" y="851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27" name="Rectangle 147"/>
                <p:cNvSpPr>
                  <a:spLocks noChangeArrowheads="1"/>
                </p:cNvSpPr>
                <p:nvPr/>
              </p:nvSpPr>
              <p:spPr bwMode="auto">
                <a:xfrm>
                  <a:off x="2160" y="947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9828" name="Group 148"/>
              <p:cNvGrpSpPr>
                <a:grpSpLocks/>
              </p:cNvGrpSpPr>
              <p:nvPr/>
            </p:nvGrpSpPr>
            <p:grpSpPr bwMode="auto">
              <a:xfrm>
                <a:off x="864" y="1785"/>
                <a:ext cx="576" cy="603"/>
                <a:chOff x="1872" y="1091"/>
                <a:chExt cx="576" cy="603"/>
              </a:xfrm>
            </p:grpSpPr>
            <p:sp>
              <p:nvSpPr>
                <p:cNvPr id="199829" name="Rectangle 149"/>
                <p:cNvSpPr>
                  <a:spLocks noChangeArrowheads="1"/>
                </p:cNvSpPr>
                <p:nvPr/>
              </p:nvSpPr>
              <p:spPr bwMode="auto">
                <a:xfrm>
                  <a:off x="1872" y="1139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30" name="Rectangle 150"/>
                <p:cNvSpPr>
                  <a:spLocks noChangeArrowheads="1"/>
                </p:cNvSpPr>
                <p:nvPr/>
              </p:nvSpPr>
              <p:spPr bwMode="auto">
                <a:xfrm>
                  <a:off x="1872" y="1235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31" name="Rectangle 151"/>
                <p:cNvSpPr>
                  <a:spLocks noChangeArrowheads="1"/>
                </p:cNvSpPr>
                <p:nvPr/>
              </p:nvSpPr>
              <p:spPr bwMode="auto">
                <a:xfrm>
                  <a:off x="1872" y="1331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32" name="Rectangle 152"/>
                <p:cNvSpPr>
                  <a:spLocks noChangeArrowheads="1"/>
                </p:cNvSpPr>
                <p:nvPr/>
              </p:nvSpPr>
              <p:spPr bwMode="auto">
                <a:xfrm>
                  <a:off x="1872" y="1427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33" name="Rectangle 153"/>
                <p:cNvSpPr>
                  <a:spLocks noChangeArrowheads="1"/>
                </p:cNvSpPr>
                <p:nvPr/>
              </p:nvSpPr>
              <p:spPr bwMode="auto">
                <a:xfrm>
                  <a:off x="2160" y="1091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34" name="Rectangle 154"/>
                <p:cNvSpPr>
                  <a:spLocks noChangeArrowheads="1"/>
                </p:cNvSpPr>
                <p:nvPr/>
              </p:nvSpPr>
              <p:spPr bwMode="auto">
                <a:xfrm>
                  <a:off x="2160" y="1187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35" name="Rectangle 155"/>
                <p:cNvSpPr>
                  <a:spLocks noChangeArrowheads="1"/>
                </p:cNvSpPr>
                <p:nvPr/>
              </p:nvSpPr>
              <p:spPr bwMode="auto">
                <a:xfrm>
                  <a:off x="2160" y="1283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36" name="Rectangle 156"/>
                <p:cNvSpPr>
                  <a:spLocks noChangeArrowheads="1"/>
                </p:cNvSpPr>
                <p:nvPr/>
              </p:nvSpPr>
              <p:spPr bwMode="auto">
                <a:xfrm>
                  <a:off x="2160" y="1379"/>
                  <a:ext cx="288" cy="26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99837" name="AutoShape 157"/>
            <p:cNvSpPr>
              <a:spLocks noChangeArrowheads="1"/>
            </p:cNvSpPr>
            <p:nvPr/>
          </p:nvSpPr>
          <p:spPr bwMode="auto">
            <a:xfrm flipV="1">
              <a:off x="608" y="1183"/>
              <a:ext cx="287" cy="298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9838" name="AutoShape 158"/>
            <p:cNvSpPr>
              <a:spLocks noChangeArrowheads="1"/>
            </p:cNvSpPr>
            <p:nvPr/>
          </p:nvSpPr>
          <p:spPr bwMode="auto">
            <a:xfrm flipV="1">
              <a:off x="1336" y="1191"/>
              <a:ext cx="287" cy="298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9839" name="AutoShape 159"/>
            <p:cNvSpPr>
              <a:spLocks noChangeArrowheads="1"/>
            </p:cNvSpPr>
            <p:nvPr/>
          </p:nvSpPr>
          <p:spPr bwMode="auto">
            <a:xfrm flipV="1">
              <a:off x="2048" y="1191"/>
              <a:ext cx="287" cy="298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9840" name="AutoShape 160"/>
            <p:cNvSpPr>
              <a:spLocks noChangeArrowheads="1"/>
            </p:cNvSpPr>
            <p:nvPr/>
          </p:nvSpPr>
          <p:spPr bwMode="auto">
            <a:xfrm flipV="1">
              <a:off x="2800" y="1191"/>
              <a:ext cx="287" cy="298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9841" name="Text Box 161"/>
            <p:cNvSpPr txBox="1">
              <a:spLocks noChangeArrowheads="1"/>
            </p:cNvSpPr>
            <p:nvPr/>
          </p:nvSpPr>
          <p:spPr bwMode="auto">
            <a:xfrm>
              <a:off x="376" y="2560"/>
              <a:ext cx="2784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522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5229"/>
                </a:buClr>
                <a:buSzPct val="75000"/>
                <a:buFont typeface="Wingdings" charset="0"/>
                <a:buNone/>
              </a:pPr>
              <a:r>
                <a:rPr lang="en-US" sz="1600" b="0" i="0">
                  <a:solidFill>
                    <a:schemeClr val="tx1"/>
                  </a:solidFill>
                  <a:effectLst/>
                  <a:latin typeface="Times New Roman" charset="0"/>
                </a:rPr>
                <a:t>Notice what happen when the direction changes:</a:t>
              </a:r>
            </a:p>
          </p:txBody>
        </p:sp>
        <p:grpSp>
          <p:nvGrpSpPr>
            <p:cNvPr id="199842" name="Group 162"/>
            <p:cNvGrpSpPr>
              <a:grpSpLocks/>
            </p:cNvGrpSpPr>
            <p:nvPr/>
          </p:nvGrpSpPr>
          <p:grpSpPr bwMode="auto">
            <a:xfrm>
              <a:off x="368" y="2791"/>
              <a:ext cx="2818" cy="1367"/>
              <a:chOff x="368" y="2791"/>
              <a:chExt cx="2818" cy="1367"/>
            </a:xfrm>
          </p:grpSpPr>
          <p:sp>
            <p:nvSpPr>
              <p:cNvPr id="199843" name="AutoShape 163"/>
              <p:cNvSpPr>
                <a:spLocks noChangeArrowheads="1"/>
              </p:cNvSpPr>
              <p:nvPr/>
            </p:nvSpPr>
            <p:spPr bwMode="auto">
              <a:xfrm>
                <a:off x="2112" y="2815"/>
                <a:ext cx="287" cy="298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844" name="AutoShape 164"/>
              <p:cNvSpPr>
                <a:spLocks noChangeArrowheads="1"/>
              </p:cNvSpPr>
              <p:nvPr/>
            </p:nvSpPr>
            <p:spPr bwMode="auto">
              <a:xfrm>
                <a:off x="2856" y="2823"/>
                <a:ext cx="287" cy="298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99845" name="Group 165"/>
              <p:cNvGrpSpPr>
                <a:grpSpLocks/>
              </p:cNvGrpSpPr>
              <p:nvPr/>
            </p:nvGrpSpPr>
            <p:grpSpPr bwMode="auto">
              <a:xfrm>
                <a:off x="368" y="2995"/>
                <a:ext cx="144" cy="1035"/>
                <a:chOff x="864" y="1283"/>
                <a:chExt cx="144" cy="1035"/>
              </a:xfrm>
            </p:grpSpPr>
            <p:sp>
              <p:nvSpPr>
                <p:cNvPr id="199846" name="Rectangle 166"/>
                <p:cNvSpPr>
                  <a:spLocks noChangeArrowheads="1"/>
                </p:cNvSpPr>
                <p:nvPr/>
              </p:nvSpPr>
              <p:spPr bwMode="auto">
                <a:xfrm>
                  <a:off x="864" y="1379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47" name="Rectangle 167"/>
                <p:cNvSpPr>
                  <a:spLocks noChangeArrowheads="1"/>
                </p:cNvSpPr>
                <p:nvPr/>
              </p:nvSpPr>
              <p:spPr bwMode="auto">
                <a:xfrm>
                  <a:off x="864" y="1475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48" name="Rectangle 168"/>
                <p:cNvSpPr>
                  <a:spLocks noChangeArrowheads="1"/>
                </p:cNvSpPr>
                <p:nvPr/>
              </p:nvSpPr>
              <p:spPr bwMode="auto">
                <a:xfrm>
                  <a:off x="864" y="1571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49" name="Rectangle 169"/>
                <p:cNvSpPr>
                  <a:spLocks noChangeArrowheads="1"/>
                </p:cNvSpPr>
                <p:nvPr/>
              </p:nvSpPr>
              <p:spPr bwMode="auto">
                <a:xfrm>
                  <a:off x="864" y="1667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50" name="Rectangle 170"/>
                <p:cNvSpPr>
                  <a:spLocks noChangeArrowheads="1"/>
                </p:cNvSpPr>
                <p:nvPr/>
              </p:nvSpPr>
              <p:spPr bwMode="auto">
                <a:xfrm>
                  <a:off x="864" y="1763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51" name="Rectangle 171"/>
                <p:cNvSpPr>
                  <a:spLocks noChangeArrowheads="1"/>
                </p:cNvSpPr>
                <p:nvPr/>
              </p:nvSpPr>
              <p:spPr bwMode="auto">
                <a:xfrm>
                  <a:off x="864" y="1859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52" name="Rectangle 172"/>
                <p:cNvSpPr>
                  <a:spLocks noChangeArrowheads="1"/>
                </p:cNvSpPr>
                <p:nvPr/>
              </p:nvSpPr>
              <p:spPr bwMode="auto">
                <a:xfrm>
                  <a:off x="864" y="1283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53" name="Rectangle 173"/>
                <p:cNvSpPr>
                  <a:spLocks noChangeArrowheads="1"/>
                </p:cNvSpPr>
                <p:nvPr/>
              </p:nvSpPr>
              <p:spPr bwMode="auto">
                <a:xfrm>
                  <a:off x="864" y="1955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54" name="Rectangle 174"/>
                <p:cNvSpPr>
                  <a:spLocks noChangeArrowheads="1"/>
                </p:cNvSpPr>
                <p:nvPr/>
              </p:nvSpPr>
              <p:spPr bwMode="auto">
                <a:xfrm>
                  <a:off x="864" y="2051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9855" name="Group 175"/>
              <p:cNvGrpSpPr>
                <a:grpSpLocks/>
              </p:cNvGrpSpPr>
              <p:nvPr/>
            </p:nvGrpSpPr>
            <p:grpSpPr bwMode="auto">
              <a:xfrm>
                <a:off x="370" y="3021"/>
                <a:ext cx="576" cy="1105"/>
                <a:chOff x="864" y="1283"/>
                <a:chExt cx="576" cy="1105"/>
              </a:xfrm>
            </p:grpSpPr>
            <p:grpSp>
              <p:nvGrpSpPr>
                <p:cNvPr id="199856" name="Group 176"/>
                <p:cNvGrpSpPr>
                  <a:grpSpLocks/>
                </p:cNvGrpSpPr>
                <p:nvPr/>
              </p:nvGrpSpPr>
              <p:grpSpPr bwMode="auto">
                <a:xfrm>
                  <a:off x="864" y="1283"/>
                  <a:ext cx="576" cy="603"/>
                  <a:chOff x="1872" y="659"/>
                  <a:chExt cx="576" cy="603"/>
                </a:xfrm>
              </p:grpSpPr>
              <p:sp>
                <p:nvSpPr>
                  <p:cNvPr id="199857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707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858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803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859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899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860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995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861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659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862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755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863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851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864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947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9865" name="Group 185"/>
                <p:cNvGrpSpPr>
                  <a:grpSpLocks/>
                </p:cNvGrpSpPr>
                <p:nvPr/>
              </p:nvGrpSpPr>
              <p:grpSpPr bwMode="auto">
                <a:xfrm>
                  <a:off x="864" y="1785"/>
                  <a:ext cx="576" cy="603"/>
                  <a:chOff x="1872" y="1091"/>
                  <a:chExt cx="576" cy="603"/>
                </a:xfrm>
              </p:grpSpPr>
              <p:sp>
                <p:nvSpPr>
                  <p:cNvPr id="199866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139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867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235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868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331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869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427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870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091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871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187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872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283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873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379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9874" name="Group 194"/>
              <p:cNvGrpSpPr>
                <a:grpSpLocks/>
              </p:cNvGrpSpPr>
              <p:nvPr/>
            </p:nvGrpSpPr>
            <p:grpSpPr bwMode="auto">
              <a:xfrm>
                <a:off x="1080" y="2995"/>
                <a:ext cx="144" cy="1035"/>
                <a:chOff x="864" y="1283"/>
                <a:chExt cx="144" cy="1035"/>
              </a:xfrm>
            </p:grpSpPr>
            <p:sp>
              <p:nvSpPr>
                <p:cNvPr id="199875" name="Rectangle 195"/>
                <p:cNvSpPr>
                  <a:spLocks noChangeArrowheads="1"/>
                </p:cNvSpPr>
                <p:nvPr/>
              </p:nvSpPr>
              <p:spPr bwMode="auto">
                <a:xfrm>
                  <a:off x="864" y="1379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76" name="Rectangle 196"/>
                <p:cNvSpPr>
                  <a:spLocks noChangeArrowheads="1"/>
                </p:cNvSpPr>
                <p:nvPr/>
              </p:nvSpPr>
              <p:spPr bwMode="auto">
                <a:xfrm>
                  <a:off x="864" y="1475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77" name="Rectangle 197"/>
                <p:cNvSpPr>
                  <a:spLocks noChangeArrowheads="1"/>
                </p:cNvSpPr>
                <p:nvPr/>
              </p:nvSpPr>
              <p:spPr bwMode="auto">
                <a:xfrm>
                  <a:off x="864" y="1571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78" name="Rectangle 198"/>
                <p:cNvSpPr>
                  <a:spLocks noChangeArrowheads="1"/>
                </p:cNvSpPr>
                <p:nvPr/>
              </p:nvSpPr>
              <p:spPr bwMode="auto">
                <a:xfrm>
                  <a:off x="864" y="1667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79" name="Rectangle 199"/>
                <p:cNvSpPr>
                  <a:spLocks noChangeArrowheads="1"/>
                </p:cNvSpPr>
                <p:nvPr/>
              </p:nvSpPr>
              <p:spPr bwMode="auto">
                <a:xfrm>
                  <a:off x="864" y="1763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80" name="Rectangle 200"/>
                <p:cNvSpPr>
                  <a:spLocks noChangeArrowheads="1"/>
                </p:cNvSpPr>
                <p:nvPr/>
              </p:nvSpPr>
              <p:spPr bwMode="auto">
                <a:xfrm>
                  <a:off x="864" y="1859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81" name="Rectangle 201"/>
                <p:cNvSpPr>
                  <a:spLocks noChangeArrowheads="1"/>
                </p:cNvSpPr>
                <p:nvPr/>
              </p:nvSpPr>
              <p:spPr bwMode="auto">
                <a:xfrm>
                  <a:off x="864" y="1283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82" name="Rectangle 202"/>
                <p:cNvSpPr>
                  <a:spLocks noChangeArrowheads="1"/>
                </p:cNvSpPr>
                <p:nvPr/>
              </p:nvSpPr>
              <p:spPr bwMode="auto">
                <a:xfrm>
                  <a:off x="864" y="1955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883" name="Rectangle 203"/>
                <p:cNvSpPr>
                  <a:spLocks noChangeArrowheads="1"/>
                </p:cNvSpPr>
                <p:nvPr/>
              </p:nvSpPr>
              <p:spPr bwMode="auto">
                <a:xfrm>
                  <a:off x="864" y="2051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9884" name="Group 204"/>
              <p:cNvGrpSpPr>
                <a:grpSpLocks/>
              </p:cNvGrpSpPr>
              <p:nvPr/>
            </p:nvGrpSpPr>
            <p:grpSpPr bwMode="auto">
              <a:xfrm>
                <a:off x="1082" y="2997"/>
                <a:ext cx="576" cy="1105"/>
                <a:chOff x="864" y="1283"/>
                <a:chExt cx="576" cy="1105"/>
              </a:xfrm>
            </p:grpSpPr>
            <p:grpSp>
              <p:nvGrpSpPr>
                <p:cNvPr id="199885" name="Group 205"/>
                <p:cNvGrpSpPr>
                  <a:grpSpLocks/>
                </p:cNvGrpSpPr>
                <p:nvPr/>
              </p:nvGrpSpPr>
              <p:grpSpPr bwMode="auto">
                <a:xfrm>
                  <a:off x="864" y="1283"/>
                  <a:ext cx="576" cy="603"/>
                  <a:chOff x="1872" y="659"/>
                  <a:chExt cx="576" cy="603"/>
                </a:xfrm>
              </p:grpSpPr>
              <p:sp>
                <p:nvSpPr>
                  <p:cNvPr id="199886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707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887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803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888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899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889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995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890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659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891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755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892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851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893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947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9894" name="Group 214"/>
                <p:cNvGrpSpPr>
                  <a:grpSpLocks/>
                </p:cNvGrpSpPr>
                <p:nvPr/>
              </p:nvGrpSpPr>
              <p:grpSpPr bwMode="auto">
                <a:xfrm>
                  <a:off x="864" y="1785"/>
                  <a:ext cx="576" cy="603"/>
                  <a:chOff x="1872" y="1091"/>
                  <a:chExt cx="576" cy="603"/>
                </a:xfrm>
              </p:grpSpPr>
              <p:sp>
                <p:nvSpPr>
                  <p:cNvPr id="199895" name="Rectangle 215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139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896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235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897" name="Rectangle 217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331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898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427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899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091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00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187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01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283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02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379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9903" name="AutoShape 223"/>
              <p:cNvSpPr>
                <a:spLocks noChangeArrowheads="1"/>
              </p:cNvSpPr>
              <p:nvPr/>
            </p:nvSpPr>
            <p:spPr bwMode="auto">
              <a:xfrm flipV="1">
                <a:off x="592" y="2791"/>
                <a:ext cx="287" cy="298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904" name="AutoShape 224"/>
              <p:cNvSpPr>
                <a:spLocks noChangeArrowheads="1"/>
              </p:cNvSpPr>
              <p:nvPr/>
            </p:nvSpPr>
            <p:spPr bwMode="auto">
              <a:xfrm flipV="1">
                <a:off x="1320" y="2799"/>
                <a:ext cx="287" cy="298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99905" name="Group 225"/>
              <p:cNvGrpSpPr>
                <a:grpSpLocks/>
              </p:cNvGrpSpPr>
              <p:nvPr/>
            </p:nvGrpSpPr>
            <p:grpSpPr bwMode="auto">
              <a:xfrm>
                <a:off x="1896" y="3003"/>
                <a:ext cx="144" cy="1035"/>
                <a:chOff x="864" y="1283"/>
                <a:chExt cx="144" cy="1035"/>
              </a:xfrm>
            </p:grpSpPr>
            <p:sp>
              <p:nvSpPr>
                <p:cNvPr id="199906" name="Rectangle 226"/>
                <p:cNvSpPr>
                  <a:spLocks noChangeArrowheads="1"/>
                </p:cNvSpPr>
                <p:nvPr/>
              </p:nvSpPr>
              <p:spPr bwMode="auto">
                <a:xfrm>
                  <a:off x="864" y="1379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907" name="Rectangle 227"/>
                <p:cNvSpPr>
                  <a:spLocks noChangeArrowheads="1"/>
                </p:cNvSpPr>
                <p:nvPr/>
              </p:nvSpPr>
              <p:spPr bwMode="auto">
                <a:xfrm>
                  <a:off x="864" y="1475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908" name="Rectangle 228"/>
                <p:cNvSpPr>
                  <a:spLocks noChangeArrowheads="1"/>
                </p:cNvSpPr>
                <p:nvPr/>
              </p:nvSpPr>
              <p:spPr bwMode="auto">
                <a:xfrm>
                  <a:off x="864" y="1571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909" name="Rectangle 229"/>
                <p:cNvSpPr>
                  <a:spLocks noChangeArrowheads="1"/>
                </p:cNvSpPr>
                <p:nvPr/>
              </p:nvSpPr>
              <p:spPr bwMode="auto">
                <a:xfrm>
                  <a:off x="864" y="1667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910" name="Rectangle 230"/>
                <p:cNvSpPr>
                  <a:spLocks noChangeArrowheads="1"/>
                </p:cNvSpPr>
                <p:nvPr/>
              </p:nvSpPr>
              <p:spPr bwMode="auto">
                <a:xfrm>
                  <a:off x="864" y="1763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911" name="Rectangle 231"/>
                <p:cNvSpPr>
                  <a:spLocks noChangeArrowheads="1"/>
                </p:cNvSpPr>
                <p:nvPr/>
              </p:nvSpPr>
              <p:spPr bwMode="auto">
                <a:xfrm>
                  <a:off x="864" y="1859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912" name="Rectangle 232"/>
                <p:cNvSpPr>
                  <a:spLocks noChangeArrowheads="1"/>
                </p:cNvSpPr>
                <p:nvPr/>
              </p:nvSpPr>
              <p:spPr bwMode="auto">
                <a:xfrm>
                  <a:off x="864" y="1283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913" name="Rectangle 233"/>
                <p:cNvSpPr>
                  <a:spLocks noChangeArrowheads="1"/>
                </p:cNvSpPr>
                <p:nvPr/>
              </p:nvSpPr>
              <p:spPr bwMode="auto">
                <a:xfrm>
                  <a:off x="864" y="1955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914" name="Rectangle 234"/>
                <p:cNvSpPr>
                  <a:spLocks noChangeArrowheads="1"/>
                </p:cNvSpPr>
                <p:nvPr/>
              </p:nvSpPr>
              <p:spPr bwMode="auto">
                <a:xfrm>
                  <a:off x="864" y="2051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9915" name="Group 235"/>
              <p:cNvGrpSpPr>
                <a:grpSpLocks/>
              </p:cNvGrpSpPr>
              <p:nvPr/>
            </p:nvGrpSpPr>
            <p:grpSpPr bwMode="auto">
              <a:xfrm>
                <a:off x="1898" y="3029"/>
                <a:ext cx="576" cy="1105"/>
                <a:chOff x="864" y="1283"/>
                <a:chExt cx="576" cy="1105"/>
              </a:xfrm>
            </p:grpSpPr>
            <p:grpSp>
              <p:nvGrpSpPr>
                <p:cNvPr id="199916" name="Group 236"/>
                <p:cNvGrpSpPr>
                  <a:grpSpLocks/>
                </p:cNvGrpSpPr>
                <p:nvPr/>
              </p:nvGrpSpPr>
              <p:grpSpPr bwMode="auto">
                <a:xfrm>
                  <a:off x="864" y="1283"/>
                  <a:ext cx="576" cy="603"/>
                  <a:chOff x="1872" y="659"/>
                  <a:chExt cx="576" cy="603"/>
                </a:xfrm>
              </p:grpSpPr>
              <p:sp>
                <p:nvSpPr>
                  <p:cNvPr id="199917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707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18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803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19" name="Rectangle 239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899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20" name="Rectangle 240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995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21" name="Rectangle 24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659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22" name="Rectangle 242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755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23" name="Rectangle 243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851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24" name="Rectangle 24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947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9925" name="Group 245"/>
                <p:cNvGrpSpPr>
                  <a:grpSpLocks/>
                </p:cNvGrpSpPr>
                <p:nvPr/>
              </p:nvGrpSpPr>
              <p:grpSpPr bwMode="auto">
                <a:xfrm>
                  <a:off x="864" y="1785"/>
                  <a:ext cx="576" cy="603"/>
                  <a:chOff x="1872" y="1091"/>
                  <a:chExt cx="576" cy="603"/>
                </a:xfrm>
              </p:grpSpPr>
              <p:sp>
                <p:nvSpPr>
                  <p:cNvPr id="199926" name="Rectangle 246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139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27" name="Rectangle 247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235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28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331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29" name="Rectangle 249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427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30" name="Rectangle 250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091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31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187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32" name="Rectangle 252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283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33" name="Rectangle 253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379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9934" name="Group 254"/>
              <p:cNvGrpSpPr>
                <a:grpSpLocks/>
              </p:cNvGrpSpPr>
              <p:nvPr/>
            </p:nvGrpSpPr>
            <p:grpSpPr bwMode="auto">
              <a:xfrm>
                <a:off x="2608" y="3003"/>
                <a:ext cx="144" cy="1035"/>
                <a:chOff x="864" y="1283"/>
                <a:chExt cx="144" cy="1035"/>
              </a:xfrm>
            </p:grpSpPr>
            <p:sp>
              <p:nvSpPr>
                <p:cNvPr id="199935" name="Rectangle 255"/>
                <p:cNvSpPr>
                  <a:spLocks noChangeArrowheads="1"/>
                </p:cNvSpPr>
                <p:nvPr/>
              </p:nvSpPr>
              <p:spPr bwMode="auto">
                <a:xfrm>
                  <a:off x="864" y="1379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936" name="Rectangle 256"/>
                <p:cNvSpPr>
                  <a:spLocks noChangeArrowheads="1"/>
                </p:cNvSpPr>
                <p:nvPr/>
              </p:nvSpPr>
              <p:spPr bwMode="auto">
                <a:xfrm>
                  <a:off x="864" y="1475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937" name="Rectangle 257"/>
                <p:cNvSpPr>
                  <a:spLocks noChangeArrowheads="1"/>
                </p:cNvSpPr>
                <p:nvPr/>
              </p:nvSpPr>
              <p:spPr bwMode="auto">
                <a:xfrm>
                  <a:off x="864" y="1571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938" name="Rectangle 258"/>
                <p:cNvSpPr>
                  <a:spLocks noChangeArrowheads="1"/>
                </p:cNvSpPr>
                <p:nvPr/>
              </p:nvSpPr>
              <p:spPr bwMode="auto">
                <a:xfrm>
                  <a:off x="864" y="1667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939" name="Rectangle 259"/>
                <p:cNvSpPr>
                  <a:spLocks noChangeArrowheads="1"/>
                </p:cNvSpPr>
                <p:nvPr/>
              </p:nvSpPr>
              <p:spPr bwMode="auto">
                <a:xfrm>
                  <a:off x="864" y="1763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940" name="Rectangle 260"/>
                <p:cNvSpPr>
                  <a:spLocks noChangeArrowheads="1"/>
                </p:cNvSpPr>
                <p:nvPr/>
              </p:nvSpPr>
              <p:spPr bwMode="auto">
                <a:xfrm>
                  <a:off x="864" y="1859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941" name="Rectangle 261"/>
                <p:cNvSpPr>
                  <a:spLocks noChangeArrowheads="1"/>
                </p:cNvSpPr>
                <p:nvPr/>
              </p:nvSpPr>
              <p:spPr bwMode="auto">
                <a:xfrm>
                  <a:off x="864" y="1283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942" name="Rectangle 262"/>
                <p:cNvSpPr>
                  <a:spLocks noChangeArrowheads="1"/>
                </p:cNvSpPr>
                <p:nvPr/>
              </p:nvSpPr>
              <p:spPr bwMode="auto">
                <a:xfrm>
                  <a:off x="864" y="1955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9943" name="Rectangle 263"/>
                <p:cNvSpPr>
                  <a:spLocks noChangeArrowheads="1"/>
                </p:cNvSpPr>
                <p:nvPr/>
              </p:nvSpPr>
              <p:spPr bwMode="auto">
                <a:xfrm>
                  <a:off x="864" y="2051"/>
                  <a:ext cx="144" cy="26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9944" name="Group 264"/>
              <p:cNvGrpSpPr>
                <a:grpSpLocks/>
              </p:cNvGrpSpPr>
              <p:nvPr/>
            </p:nvGrpSpPr>
            <p:grpSpPr bwMode="auto">
              <a:xfrm>
                <a:off x="2610" y="3053"/>
                <a:ext cx="576" cy="1105"/>
                <a:chOff x="864" y="1283"/>
                <a:chExt cx="576" cy="1105"/>
              </a:xfrm>
            </p:grpSpPr>
            <p:grpSp>
              <p:nvGrpSpPr>
                <p:cNvPr id="199945" name="Group 265"/>
                <p:cNvGrpSpPr>
                  <a:grpSpLocks/>
                </p:cNvGrpSpPr>
                <p:nvPr/>
              </p:nvGrpSpPr>
              <p:grpSpPr bwMode="auto">
                <a:xfrm>
                  <a:off x="864" y="1283"/>
                  <a:ext cx="576" cy="603"/>
                  <a:chOff x="1872" y="659"/>
                  <a:chExt cx="576" cy="603"/>
                </a:xfrm>
              </p:grpSpPr>
              <p:sp>
                <p:nvSpPr>
                  <p:cNvPr id="199946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707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47" name="Rectangle 267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803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48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899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49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995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50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659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51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755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52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851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53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947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9954" name="Group 274"/>
                <p:cNvGrpSpPr>
                  <a:grpSpLocks/>
                </p:cNvGrpSpPr>
                <p:nvPr/>
              </p:nvGrpSpPr>
              <p:grpSpPr bwMode="auto">
                <a:xfrm>
                  <a:off x="864" y="1785"/>
                  <a:ext cx="576" cy="603"/>
                  <a:chOff x="1872" y="1091"/>
                  <a:chExt cx="576" cy="603"/>
                </a:xfrm>
              </p:grpSpPr>
              <p:sp>
                <p:nvSpPr>
                  <p:cNvPr id="199955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139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56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235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57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331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58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427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59" name="Rectangle 27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091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60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187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61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283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62" name="Rectangle 282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379"/>
                    <a:ext cx="288" cy="267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9963" name="Rectangle 283"/>
              <p:cNvSpPr>
                <a:spLocks noChangeArrowheads="1"/>
              </p:cNvSpPr>
              <p:nvPr/>
            </p:nvSpPr>
            <p:spPr bwMode="auto">
              <a:xfrm>
                <a:off x="1080" y="3159"/>
                <a:ext cx="288" cy="267"/>
              </a:xfrm>
              <a:prstGeom prst="rect">
                <a:avLst/>
              </a:prstGeom>
              <a:noFill/>
              <a:ln w="38100">
                <a:solidFill>
                  <a:srgbClr val="FF522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964" name="Rectangle 284"/>
              <p:cNvSpPr>
                <a:spLocks noChangeArrowheads="1"/>
              </p:cNvSpPr>
              <p:nvPr/>
            </p:nvSpPr>
            <p:spPr bwMode="auto">
              <a:xfrm>
                <a:off x="2184" y="3647"/>
                <a:ext cx="288" cy="267"/>
              </a:xfrm>
              <a:prstGeom prst="rect">
                <a:avLst/>
              </a:prstGeom>
              <a:noFill/>
              <a:ln w="38100">
                <a:solidFill>
                  <a:srgbClr val="FF522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487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 Sensors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  <a:p>
            <a:r>
              <a:rPr lang="en-US"/>
              <a:t>Heading sensors can be proprioceptive (gyroscope, inclinometer) or exteroceptive (compass). </a:t>
            </a:r>
          </a:p>
          <a:p>
            <a:r>
              <a:rPr lang="en-US"/>
              <a:t>Used to determine the robots orientation and inclination. </a:t>
            </a:r>
          </a:p>
          <a:p>
            <a:r>
              <a:rPr lang="en-US"/>
              <a:t>Allow, together with an appropriate velocity information, to integrate the movement to an position estimate. </a:t>
            </a:r>
          </a:p>
          <a:p>
            <a:pPr lvl="1"/>
            <a:r>
              <a:rPr lang="en-US"/>
              <a:t>This procedure is called dead reckoning (ship navigation) 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4.1.4</a:t>
            </a:r>
          </a:p>
        </p:txBody>
      </p:sp>
    </p:spTree>
    <p:extLst>
      <p:ext uri="{BB962C8B-B14F-4D97-AF65-F5344CB8AC3E}">
        <p14:creationId xmlns:p14="http://schemas.microsoft.com/office/powerpoint/2010/main" val="94358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Compass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/>
              <a:t>Since over 2000 B.C.</a:t>
            </a:r>
          </a:p>
          <a:p>
            <a:pPr lvl="1"/>
            <a:r>
              <a:rPr lang="en-US" sz="2000"/>
              <a:t>when Chinese suspended a piece of naturally magnetite from a silk thread and used it to guide a chariot over land. </a:t>
            </a:r>
          </a:p>
          <a:p>
            <a:r>
              <a:rPr lang="en-US" sz="2000"/>
              <a:t>Magnetic field on earth </a:t>
            </a:r>
          </a:p>
          <a:p>
            <a:pPr lvl="1"/>
            <a:r>
              <a:rPr lang="en-US" sz="2000"/>
              <a:t>absolute measure for orientation. </a:t>
            </a:r>
          </a:p>
          <a:p>
            <a:r>
              <a:rPr lang="en-US" sz="2000"/>
              <a:t>Large variety of solutions to measure the earth magnetic field</a:t>
            </a:r>
          </a:p>
          <a:p>
            <a:pPr lvl="1"/>
            <a:r>
              <a:rPr lang="en-US" sz="2000"/>
              <a:t>mechanical magnetic compass</a:t>
            </a:r>
          </a:p>
          <a:p>
            <a:pPr lvl="1"/>
            <a:r>
              <a:rPr lang="en-US" sz="2000"/>
              <a:t>direct measure of the magnetic field (Hall-effect, magnetoresistive sensors)</a:t>
            </a:r>
          </a:p>
          <a:p>
            <a:r>
              <a:rPr lang="en-US" sz="2000"/>
              <a:t>Major drawback</a:t>
            </a:r>
          </a:p>
          <a:p>
            <a:pPr lvl="1"/>
            <a:r>
              <a:rPr lang="en-US" sz="2000"/>
              <a:t>weakness of the earth field</a:t>
            </a:r>
          </a:p>
          <a:p>
            <a:pPr lvl="1"/>
            <a:r>
              <a:rPr lang="en-US" sz="2000"/>
              <a:t>easily disturbed by magnetic objects or other sources</a:t>
            </a:r>
          </a:p>
          <a:p>
            <a:pPr lvl="1"/>
            <a:r>
              <a:rPr lang="en-US" sz="2000"/>
              <a:t>not feasible for indoor environments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4.1.4</a:t>
            </a:r>
          </a:p>
        </p:txBody>
      </p:sp>
    </p:spTree>
    <p:extLst>
      <p:ext uri="{BB962C8B-B14F-4D97-AF65-F5344CB8AC3E}">
        <p14:creationId xmlns:p14="http://schemas.microsoft.com/office/powerpoint/2010/main" val="193504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Gyroscope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Heading sensors, that keep the orientation to a fixed frame</a:t>
            </a:r>
          </a:p>
          <a:p>
            <a:pPr lvl="1"/>
            <a:r>
              <a:rPr lang="en-US"/>
              <a:t>absolute measure for the heading of a mobile system. </a:t>
            </a:r>
          </a:p>
          <a:p>
            <a:r>
              <a:rPr lang="en-US"/>
              <a:t>Two categories, the mechanical and the optical gyroscopes</a:t>
            </a:r>
          </a:p>
          <a:p>
            <a:pPr lvl="1"/>
            <a:r>
              <a:rPr lang="en-US"/>
              <a:t>Mechanical Gyroscopes</a:t>
            </a:r>
          </a:p>
          <a:p>
            <a:pPr lvl="2"/>
            <a:r>
              <a:rPr lang="en-US"/>
              <a:t>Standard gyro</a:t>
            </a:r>
          </a:p>
          <a:p>
            <a:pPr lvl="2"/>
            <a:r>
              <a:rPr lang="en-US"/>
              <a:t>Rated gyro</a:t>
            </a:r>
          </a:p>
          <a:p>
            <a:pPr lvl="1"/>
            <a:r>
              <a:rPr lang="en-US"/>
              <a:t>Optical Gyroscopes</a:t>
            </a:r>
          </a:p>
          <a:p>
            <a:pPr lvl="2"/>
            <a:r>
              <a:rPr lang="en-US"/>
              <a:t>Rated gyro</a:t>
            </a: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4.1.4</a:t>
            </a:r>
          </a:p>
        </p:txBody>
      </p:sp>
    </p:spTree>
    <p:extLst>
      <p:ext uri="{BB962C8B-B14F-4D97-AF65-F5344CB8AC3E}">
        <p14:creationId xmlns:p14="http://schemas.microsoft.com/office/powerpoint/2010/main" val="411950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2" y="3727450"/>
            <a:ext cx="4642338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Mechanical Gyroscopes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Concept:  inertial properties of a fast spinning rotor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gyroscopic precession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Angular momentum associated with a spinning wheel keeps the axis of the gyroscope </a:t>
            </a:r>
            <a:r>
              <a:rPr lang="en-US" sz="2000" dirty="0" err="1"/>
              <a:t>inertially</a:t>
            </a:r>
            <a:r>
              <a:rPr lang="en-US" sz="2000" dirty="0"/>
              <a:t> stable.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Reactive torque </a:t>
            </a:r>
            <a:r>
              <a:rPr lang="en-US" sz="2000" dirty="0" err="1" smtClean="0"/>
              <a:t>tao</a:t>
            </a:r>
            <a:r>
              <a:rPr lang="en-US" sz="2000" dirty="0" smtClean="0"/>
              <a:t> </a:t>
            </a:r>
            <a:r>
              <a:rPr lang="en-US" sz="2000" dirty="0"/>
              <a:t>(tracking stability) is proportional to the spinning speed w, the precession speed W and the wheels inertia I.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No torque can be transmitted from the outer pivot to the wheel axis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spinning axis will therefore be space-stable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Quality: 0.1° in 6 hours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If the spinning axis is aligned with the </a:t>
            </a:r>
            <a:br>
              <a:rPr lang="en-US" sz="2000" dirty="0"/>
            </a:br>
            <a:r>
              <a:rPr lang="en-US" sz="2000" dirty="0"/>
              <a:t>north-south meridian, the </a:t>
            </a:r>
            <a:r>
              <a:rPr lang="en-US" sz="2000" dirty="0" smtClean="0"/>
              <a:t>earth</a:t>
            </a:r>
            <a:r>
              <a:rPr lang="en-US" altLang="ja-JP" sz="2000" dirty="0" smtClean="0">
                <a:latin typeface="Arial"/>
              </a:rPr>
              <a:t>’</a:t>
            </a:r>
            <a:r>
              <a:rPr lang="en-US" sz="2000" dirty="0" smtClean="0"/>
              <a:t>s </a:t>
            </a:r>
            <a:r>
              <a:rPr lang="en-US" sz="2000" dirty="0"/>
              <a:t>rotation </a:t>
            </a:r>
            <a:br>
              <a:rPr lang="en-US" sz="2000" dirty="0"/>
            </a:br>
            <a:r>
              <a:rPr lang="en-US" sz="2000" dirty="0"/>
              <a:t>has no effect on the </a:t>
            </a:r>
            <a:r>
              <a:rPr lang="en-US" sz="2000" dirty="0" smtClean="0"/>
              <a:t>gyro</a:t>
            </a:r>
            <a:r>
              <a:rPr lang="en-US" altLang="ja-JP" sz="2000" dirty="0" smtClean="0">
                <a:latin typeface="Arial"/>
              </a:rPr>
              <a:t>’</a:t>
            </a:r>
            <a:r>
              <a:rPr lang="en-US" sz="2000" dirty="0" smtClean="0"/>
              <a:t>s </a:t>
            </a:r>
            <a:r>
              <a:rPr lang="en-US" sz="2000" dirty="0"/>
              <a:t>horizontal axis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If it points east-west, the horizontal axis </a:t>
            </a:r>
            <a:br>
              <a:rPr lang="en-US" sz="2000" dirty="0"/>
            </a:br>
            <a:r>
              <a:rPr lang="en-US" sz="2000" dirty="0"/>
              <a:t>reads the earth rotation</a:t>
            </a:r>
          </a:p>
        </p:txBody>
      </p:sp>
      <p:graphicFrame>
        <p:nvGraphicFramePr>
          <p:cNvPr id="162823" name="Object 7"/>
          <p:cNvGraphicFramePr>
            <a:graphicFrameLocks noChangeAspect="1"/>
          </p:cNvGraphicFramePr>
          <p:nvPr/>
        </p:nvGraphicFramePr>
        <p:xfrm>
          <a:off x="7948246" y="3810001"/>
          <a:ext cx="9144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8" name="Equation" r:id="rId4" imgW="545760" imgH="177480" progId="Equation.3">
                  <p:embed/>
                </p:oleObj>
              </mc:Choice>
              <mc:Fallback>
                <p:oleObj name="Equation" r:id="rId4" imgW="545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8246" y="3810001"/>
                        <a:ext cx="9144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4.1.4</a:t>
            </a:r>
          </a:p>
        </p:txBody>
      </p:sp>
    </p:spTree>
    <p:extLst>
      <p:ext uri="{BB962C8B-B14F-4D97-AF65-F5344CB8AC3E}">
        <p14:creationId xmlns:p14="http://schemas.microsoft.com/office/powerpoint/2010/main" val="1312387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 gyros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Same basic arrangement shown as regular mechanical gyros</a:t>
            </a:r>
          </a:p>
          <a:p>
            <a:endParaRPr lang="en-US"/>
          </a:p>
          <a:p>
            <a:r>
              <a:rPr lang="en-US"/>
              <a:t>But: gimble(s) are restrained by a torsional spring</a:t>
            </a:r>
          </a:p>
          <a:p>
            <a:pPr lvl="1"/>
            <a:r>
              <a:rPr lang="en-US"/>
              <a:t>enables to measure angular speeds instead of the orientation.</a:t>
            </a:r>
          </a:p>
          <a:p>
            <a:endParaRPr lang="en-US"/>
          </a:p>
          <a:p>
            <a:r>
              <a:rPr lang="en-US"/>
              <a:t>Others, more simple gyroscopes, use Coriolis forces to measure changes in heading. </a:t>
            </a: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4.1.4</a:t>
            </a:r>
          </a:p>
        </p:txBody>
      </p:sp>
    </p:spTree>
    <p:extLst>
      <p:ext uri="{BB962C8B-B14F-4D97-AF65-F5344CB8AC3E}">
        <p14:creationId xmlns:p14="http://schemas.microsoft.com/office/powerpoint/2010/main" val="196802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Optical Gyroscopes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First commercial use started only in the early 1980 when they where first installed in airplanes.</a:t>
            </a:r>
          </a:p>
          <a:p>
            <a:r>
              <a:rPr lang="en-US" dirty="0"/>
              <a:t>Optical gyroscopes</a:t>
            </a:r>
          </a:p>
          <a:p>
            <a:pPr lvl="1"/>
            <a:r>
              <a:rPr lang="en-US" dirty="0"/>
              <a:t>angular speed (heading) sensors using two monochromic light (or laser) beams from the same source. </a:t>
            </a:r>
          </a:p>
          <a:p>
            <a:r>
              <a:rPr lang="en-US" dirty="0"/>
              <a:t>On is traveling in a fiber clockwise, the other counterclockwise around a cylinder</a:t>
            </a:r>
          </a:p>
          <a:p>
            <a:r>
              <a:rPr lang="en-US" dirty="0"/>
              <a:t>Laser beam traveling in direction of rotation </a:t>
            </a:r>
          </a:p>
          <a:p>
            <a:pPr lvl="1"/>
            <a:r>
              <a:rPr lang="en-US" dirty="0"/>
              <a:t>slightly shorter path -&gt; shows a higher frequency</a:t>
            </a:r>
          </a:p>
          <a:p>
            <a:pPr lvl="1"/>
            <a:r>
              <a:rPr lang="en-US" dirty="0"/>
              <a:t>difference in frequency </a:t>
            </a:r>
            <a:r>
              <a:rPr lang="en-US" dirty="0" err="1">
                <a:latin typeface="Symbol" charset="0"/>
              </a:rPr>
              <a:t>D</a:t>
            </a:r>
            <a:r>
              <a:rPr lang="en-US" dirty="0" err="1"/>
              <a:t>f</a:t>
            </a:r>
            <a:r>
              <a:rPr lang="en-US" dirty="0"/>
              <a:t> of the two beams is proportional to the angular velocity </a:t>
            </a:r>
            <a:r>
              <a:rPr lang="en-US" dirty="0">
                <a:latin typeface="Symbol" charset="0"/>
              </a:rPr>
              <a:t>W</a:t>
            </a:r>
            <a:r>
              <a:rPr lang="en-US" dirty="0"/>
              <a:t> of the cylinder</a:t>
            </a:r>
          </a:p>
          <a:p>
            <a:r>
              <a:rPr lang="en-US" dirty="0"/>
              <a:t>New solid-state optical gyroscopes based on the same principle are build using </a:t>
            </a:r>
            <a:r>
              <a:rPr lang="en-US" dirty="0" err="1"/>
              <a:t>microfabrication</a:t>
            </a:r>
            <a:r>
              <a:rPr lang="en-US" dirty="0"/>
              <a:t> technology</a:t>
            </a:r>
            <a:r>
              <a:rPr lang="en-US" dirty="0" smtClean="0"/>
              <a:t>.</a:t>
            </a:r>
          </a:p>
          <a:p>
            <a:r>
              <a:rPr lang="en-US" dirty="0" smtClean="0"/>
              <a:t>MUCH more accurate than mechanical</a:t>
            </a:r>
            <a:endParaRPr lang="en-US" dirty="0"/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4.1.4</a:t>
            </a:r>
          </a:p>
        </p:txBody>
      </p:sp>
    </p:spTree>
    <p:extLst>
      <p:ext uri="{BB962C8B-B14F-4D97-AF65-F5344CB8AC3E}">
        <p14:creationId xmlns:p14="http://schemas.microsoft.com/office/powerpoint/2010/main" val="95785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Ground-Based Active and Passive Beacons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sz="1900" dirty="0"/>
              <a:t>Elegant way to solve the localization problem in mobile robotics</a:t>
            </a:r>
          </a:p>
          <a:p>
            <a:r>
              <a:rPr lang="en-US" sz="1900" dirty="0"/>
              <a:t>Beacons are signaling guiding devices with a precisely known position</a:t>
            </a:r>
          </a:p>
          <a:p>
            <a:r>
              <a:rPr lang="en-US" sz="1900" dirty="0"/>
              <a:t>Beacon base navigation is used since the humans started to travel</a:t>
            </a:r>
          </a:p>
          <a:p>
            <a:pPr lvl="1"/>
            <a:r>
              <a:rPr lang="en-US" sz="1900" dirty="0"/>
              <a:t>Natural beacons (landmarks) like stars, mountains or the sun</a:t>
            </a:r>
          </a:p>
          <a:p>
            <a:pPr lvl="1"/>
            <a:r>
              <a:rPr lang="en-US" sz="1900" dirty="0"/>
              <a:t>Artificial beacons like lighthouses </a:t>
            </a:r>
          </a:p>
          <a:p>
            <a:r>
              <a:rPr lang="en-US" sz="1900" dirty="0"/>
              <a:t>The recently introduced Global Positioning System (GPS) revolutionized modern navigation technology</a:t>
            </a:r>
          </a:p>
          <a:p>
            <a:pPr lvl="1"/>
            <a:r>
              <a:rPr lang="en-US" sz="1900" dirty="0"/>
              <a:t>Already one of the key sensors for outdoor mobile robotics</a:t>
            </a:r>
          </a:p>
          <a:p>
            <a:pPr lvl="1"/>
            <a:r>
              <a:rPr lang="en-US" sz="1900" dirty="0"/>
              <a:t>For indoor robots GPS is not applicable, </a:t>
            </a:r>
          </a:p>
          <a:p>
            <a:r>
              <a:rPr lang="en-US" sz="1900" dirty="0"/>
              <a:t>Major drawback with the use of beacons in indoor:</a:t>
            </a:r>
          </a:p>
          <a:p>
            <a:pPr lvl="1"/>
            <a:r>
              <a:rPr lang="en-US" sz="1900" dirty="0"/>
              <a:t>Beacons require changes in the environment </a:t>
            </a:r>
            <a:br>
              <a:rPr lang="en-US" sz="1900" dirty="0"/>
            </a:br>
            <a:r>
              <a:rPr lang="en-US" sz="1900" dirty="0"/>
              <a:t>-&gt; costly. </a:t>
            </a:r>
          </a:p>
          <a:p>
            <a:pPr lvl="1"/>
            <a:r>
              <a:rPr lang="en-US" sz="1900" dirty="0"/>
              <a:t>Limit flexibility and adaptability to changing </a:t>
            </a:r>
            <a:br>
              <a:rPr lang="en-US" sz="1900" dirty="0"/>
            </a:br>
            <a:r>
              <a:rPr lang="en-US" sz="1900" dirty="0" smtClean="0"/>
              <a:t>environments</a:t>
            </a:r>
            <a:endParaRPr lang="en-US" sz="1900" dirty="0"/>
          </a:p>
          <a:p>
            <a:r>
              <a:rPr lang="en-US" sz="1900" dirty="0" smtClean="0"/>
              <a:t>Key design choice in </a:t>
            </a:r>
            <a:r>
              <a:rPr lang="en-US" sz="1900" dirty="0" err="1" smtClean="0"/>
              <a:t>Robocup</a:t>
            </a:r>
            <a:endParaRPr lang="en-US" sz="1900" dirty="0" smtClean="0"/>
          </a:p>
          <a:p>
            <a:pPr lvl="1"/>
            <a:r>
              <a:rPr lang="en-US" sz="1900" dirty="0">
                <a:hlinkClick r:id="rId2"/>
              </a:rPr>
              <a:t>https://</a:t>
            </a:r>
            <a:r>
              <a:rPr lang="en-US" sz="1900" dirty="0" err="1">
                <a:hlinkClick r:id="rId2"/>
              </a:rPr>
              <a:t>www.youtube.com</a:t>
            </a:r>
            <a:r>
              <a:rPr lang="en-US" sz="1900" dirty="0">
                <a:hlinkClick r:id="rId2"/>
              </a:rPr>
              <a:t>/</a:t>
            </a:r>
            <a:r>
              <a:rPr lang="en-US" sz="1900" dirty="0" err="1">
                <a:hlinkClick r:id="rId2"/>
              </a:rPr>
              <a:t>watch?v</a:t>
            </a:r>
            <a:r>
              <a:rPr lang="en-US" sz="1900" dirty="0">
                <a:hlinkClick r:id="rId2"/>
              </a:rPr>
              <a:t>=Kc8ty9mog-I</a:t>
            </a:r>
            <a:endParaRPr lang="en-US" sz="1900" dirty="0"/>
          </a:p>
        </p:txBody>
      </p:sp>
      <p:pic>
        <p:nvPicPr>
          <p:cNvPr id="165896" name="Picture 8" descr="F:\Cours AMR\BookV9\BilderCh5\BeaconTriLas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77" y="4086226"/>
            <a:ext cx="3516923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4.1.5</a:t>
            </a:r>
          </a:p>
        </p:txBody>
      </p:sp>
    </p:spTree>
    <p:extLst>
      <p:ext uri="{BB962C8B-B14F-4D97-AF65-F5344CB8AC3E}">
        <p14:creationId xmlns:p14="http://schemas.microsoft.com/office/powerpoint/2010/main" val="137116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Reactive vs. Deliberative Architecture</a:t>
            </a:r>
          </a:p>
          <a:p>
            <a:r>
              <a:rPr lang="en-US" dirty="0" smtClean="0"/>
              <a:t>Temporal vs. Control Decomposition</a:t>
            </a:r>
          </a:p>
          <a:p>
            <a:r>
              <a:rPr lang="en-US" dirty="0" smtClean="0"/>
              <a:t>Serial vs. Parallel Decision making</a:t>
            </a:r>
          </a:p>
          <a:p>
            <a:r>
              <a:rPr lang="en-US" dirty="0" err="1" smtClean="0"/>
              <a:t>Subsumption</a:t>
            </a:r>
            <a:r>
              <a:rPr lang="en-US" dirty="0" smtClean="0"/>
              <a:t> Architecture</a:t>
            </a:r>
          </a:p>
          <a:p>
            <a:r>
              <a:rPr lang="en-US" dirty="0" smtClean="0"/>
              <a:t>Quick ROS overview</a:t>
            </a:r>
          </a:p>
          <a:p>
            <a:r>
              <a:rPr lang="en-US" dirty="0" smtClean="0"/>
              <a:t>How would I find the red ball?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7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Tracking Sensors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Motion estimation of ball and robot for soccer playing using color tracking</a:t>
            </a:r>
          </a:p>
        </p:txBody>
      </p:sp>
      <p:pic>
        <p:nvPicPr>
          <p:cNvPr id="271364" name="Picture 4" descr="RobotF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5" y="2773363"/>
            <a:ext cx="4007827" cy="339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65" name="Picture 5" descr="RobotFoo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92" y="2773363"/>
            <a:ext cx="4009292" cy="339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6" name="Text Box 6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4.1.8</a:t>
            </a:r>
          </a:p>
        </p:txBody>
      </p:sp>
    </p:spTree>
    <p:extLst>
      <p:ext uri="{BB962C8B-B14F-4D97-AF65-F5344CB8AC3E}">
        <p14:creationId xmlns:p14="http://schemas.microsoft.com/office/powerpoint/2010/main" val="376052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black spots?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12900"/>
            <a:ext cx="69977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0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812800"/>
            <a:ext cx="66294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5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0"/>
            <a:ext cx="8544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5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0"/>
            <a:ext cx="854479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1866900"/>
            <a:ext cx="203200" cy="311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828800"/>
            <a:ext cx="2032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1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4862</TotalTime>
  <Words>1748</Words>
  <Application>Microsoft Macintosh PowerPoint</Application>
  <PresentationFormat>On-screen Show (4:3)</PresentationFormat>
  <Paragraphs>284</Paragraphs>
  <Slides>39</Slides>
  <Notes>2</Notes>
  <HiddenSlides>2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Theme</vt:lpstr>
      <vt:lpstr>Bitmap Image</vt:lpstr>
      <vt:lpstr>Equation</vt:lpstr>
      <vt:lpstr>PowerPoint Presentation</vt:lpstr>
      <vt:lpstr>PowerPoint Presentation</vt:lpstr>
      <vt:lpstr>Reminders</vt:lpstr>
      <vt:lpstr>Last Time</vt:lpstr>
      <vt:lpstr>Color Tracking Sensors</vt:lpstr>
      <vt:lpstr>How many black spots?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Perception</vt:lpstr>
      <vt:lpstr>Vision-based Sensors: Hardware</vt:lpstr>
      <vt:lpstr>PowerPoint Presentation</vt:lpstr>
      <vt:lpstr>Depth from Focus (1)</vt:lpstr>
      <vt:lpstr>Stereo Vision</vt:lpstr>
      <vt:lpstr>Stereo Vision</vt:lpstr>
      <vt:lpstr>Stereo Vision Example</vt:lpstr>
      <vt:lpstr>Adaptive Human-Motion Tracking</vt:lpstr>
      <vt:lpstr>Intermission</vt:lpstr>
      <vt:lpstr>PowerPoint Presentation</vt:lpstr>
      <vt:lpstr>Classification of Sensors</vt:lpstr>
      <vt:lpstr>General Classification (1)</vt:lpstr>
      <vt:lpstr>General Classification (2)</vt:lpstr>
      <vt:lpstr>Characterizing Sensor Performance (1)</vt:lpstr>
      <vt:lpstr>Characterizing Sensor Performance (2)</vt:lpstr>
      <vt:lpstr>In Situ Sensor Performance (1)</vt:lpstr>
      <vt:lpstr>In Situ Sensor Performance (2)</vt:lpstr>
      <vt:lpstr>Characterizing Error: The Challenges in Mobile Robotics</vt:lpstr>
      <vt:lpstr>Multi-Modal Error Distributions: The Challenges in …</vt:lpstr>
      <vt:lpstr>Wheel / Motor Encoders (1)</vt:lpstr>
      <vt:lpstr>Wheel / Motor Encoders (2)</vt:lpstr>
      <vt:lpstr>Heading Sensors</vt:lpstr>
      <vt:lpstr>Compass</vt:lpstr>
      <vt:lpstr>Gyroscope</vt:lpstr>
      <vt:lpstr>Mechanical Gyroscopes</vt:lpstr>
      <vt:lpstr>Rate gyros</vt:lpstr>
      <vt:lpstr>Optical Gyroscopes</vt:lpstr>
      <vt:lpstr>Ground-Based Active and Passive Beacons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CptS: Introduction to Robotics</dc:title>
  <dc:creator>Matthew Taylor</dc:creator>
  <cp:lastModifiedBy>Matthew Taylor</cp:lastModifiedBy>
  <cp:revision>209</cp:revision>
  <dcterms:created xsi:type="dcterms:W3CDTF">2006-08-16T00:00:00Z</dcterms:created>
  <dcterms:modified xsi:type="dcterms:W3CDTF">2013-09-03T14:45:13Z</dcterms:modified>
</cp:coreProperties>
</file>