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bmp" ContentType="image/bmp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85" r:id="rId2"/>
    <p:sldId id="386" r:id="rId3"/>
    <p:sldId id="324" r:id="rId4"/>
    <p:sldId id="341" r:id="rId5"/>
    <p:sldId id="342" r:id="rId6"/>
    <p:sldId id="343" r:id="rId7"/>
    <p:sldId id="344" r:id="rId8"/>
    <p:sldId id="388" r:id="rId9"/>
    <p:sldId id="389" r:id="rId10"/>
    <p:sldId id="347" r:id="rId11"/>
    <p:sldId id="348" r:id="rId12"/>
    <p:sldId id="349" r:id="rId13"/>
    <p:sldId id="350" r:id="rId14"/>
    <p:sldId id="351" r:id="rId15"/>
    <p:sldId id="352" r:id="rId16"/>
    <p:sldId id="387" r:id="rId17"/>
    <p:sldId id="353" r:id="rId18"/>
    <p:sldId id="354" r:id="rId19"/>
    <p:sldId id="355" r:id="rId20"/>
    <p:sldId id="356" r:id="rId21"/>
    <p:sldId id="358" r:id="rId22"/>
    <p:sldId id="359" r:id="rId23"/>
    <p:sldId id="360" r:id="rId24"/>
    <p:sldId id="361" r:id="rId25"/>
    <p:sldId id="364" r:id="rId26"/>
    <p:sldId id="390" r:id="rId27"/>
    <p:sldId id="391" r:id="rId28"/>
    <p:sldId id="392" r:id="rId29"/>
    <p:sldId id="393" r:id="rId30"/>
    <p:sldId id="394" r:id="rId31"/>
    <p:sldId id="395" r:id="rId32"/>
    <p:sldId id="396" r:id="rId33"/>
    <p:sldId id="39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94" autoAdjust="0"/>
    <p:restoredTop sz="83333" autoAdjust="0"/>
  </p:normalViewPr>
  <p:slideViewPr>
    <p:cSldViewPr>
      <p:cViewPr varScale="1">
        <p:scale>
          <a:sx n="99" d="100"/>
          <a:sy n="99" d="100"/>
        </p:scale>
        <p:origin x="-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B26A7-A4BB-4FC7-B9A4-651736ADF8CB}" type="datetimeFigureOut">
              <a:rPr lang="en-US" smtClean="0"/>
              <a:t>9/10/13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72A3-7CAD-4E54-9CCB-4B395CB6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kVxn7ab6BM" TargetMode="External"/><Relationship Id="rId4" Type="http://schemas.openxmlformats.org/officeDocument/2006/relationships/hyperlink" Target="http://www.youtube.com/watch?v=glPLKo_7Cek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hZE1YQCghL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oleObject" Target="../embeddings/oleObject4.bin"/><Relationship Id="rId5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1.wmf"/><Relationship Id="rId5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NC1F0TwJ_Q8" TargetMode="External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bmp"/><Relationship Id="rId4" Type="http://schemas.openxmlformats.org/officeDocument/2006/relationships/image" Target="../media/image27.bmp"/><Relationship Id="rId5" Type="http://schemas.openxmlformats.org/officeDocument/2006/relationships/oleObject" Target="../embeddings/oleObject6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25.wmf"/><Relationship Id="rId9" Type="http://schemas.openxmlformats.org/officeDocument/2006/relationships/image" Target="../media/image2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oleObject" Target="../embeddings/oleObject8.bin"/><Relationship Id="rId5" Type="http://schemas.openxmlformats.org/officeDocument/2006/relationships/image" Target="../media/image29.wmf"/><Relationship Id="rId6" Type="http://schemas.openxmlformats.org/officeDocument/2006/relationships/image" Target="../media/image3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xlOwk6_xpWo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hyperlink" Target="http://www.youtube.com/watch?v=w40e1u0T1y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AM8A0GrYmF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Kc8ty9mog-I" TargetMode="Externa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RoboCup</a:t>
            </a:r>
            <a:endParaRPr lang="en-US" dirty="0" smtClean="0"/>
          </a:p>
          <a:p>
            <a:pPr lvl="1"/>
            <a:r>
              <a:rPr lang="en-US" dirty="0"/>
              <a:t>Small </a:t>
            </a:r>
            <a:r>
              <a:rPr lang="en-US" dirty="0" err="1" smtClean="0"/>
              <a:t>Size</a:t>
            </a:r>
            <a:r>
              <a:rPr lang="en-US" dirty="0" err="1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://www.youtube.com/watch?v=</a:t>
            </a:r>
            <a:r>
              <a:rPr lang="en-US" dirty="0" smtClean="0">
                <a:hlinkClick r:id="rId2"/>
              </a:rPr>
              <a:t>hZE1YQCghLk</a:t>
            </a:r>
            <a:endParaRPr lang="en-US" dirty="0" smtClean="0"/>
          </a:p>
          <a:p>
            <a:pPr lvl="1"/>
            <a:r>
              <a:rPr lang="en-US" dirty="0" smtClean="0"/>
              <a:t>Legged League </a:t>
            </a:r>
            <a:r>
              <a:rPr lang="en-US" dirty="0">
                <a:hlinkClick r:id="rId3"/>
              </a:rPr>
              <a:t>http://www.youtube.com/watch?v=</a:t>
            </a:r>
            <a:r>
              <a:rPr lang="en-US" dirty="0" smtClean="0">
                <a:hlinkClick r:id="rId3"/>
              </a:rPr>
              <a:t>skVxn7ab6BM</a:t>
            </a:r>
            <a:endParaRPr lang="en-US" dirty="0" smtClean="0"/>
          </a:p>
          <a:p>
            <a:pPr lvl="1"/>
            <a:r>
              <a:rPr lang="en-US" dirty="0" smtClean="0"/>
              <a:t>Medium </a:t>
            </a:r>
            <a:r>
              <a:rPr lang="en-US" dirty="0" err="1" smtClean="0"/>
              <a:t>Size</a:t>
            </a:r>
            <a:r>
              <a:rPr lang="en-US" dirty="0" err="1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://www.youtube.com/watch?v=glPLKo_7Cek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0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Range Sensors (time of flight) (1)</a:t>
            </a:r>
          </a:p>
        </p:txBody>
      </p:sp>
      <p:sp>
        <p:nvSpPr>
          <p:cNvPr id="2508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Large range distance measurement  -&gt; called range sensors</a:t>
            </a:r>
          </a:p>
          <a:p>
            <a:r>
              <a:rPr lang="en-US" dirty="0"/>
              <a:t>Range information:</a:t>
            </a:r>
          </a:p>
          <a:p>
            <a:pPr lvl="1"/>
            <a:r>
              <a:rPr lang="en-US" dirty="0"/>
              <a:t>key element for localization and environment modeling</a:t>
            </a:r>
          </a:p>
          <a:p>
            <a:r>
              <a:rPr lang="en-US" dirty="0"/>
              <a:t>Ultrasonic sensors as well as laser range sensors make use of propagation speed of sound or electromagnetic waves respectively. The traveled distance of a sound or electromagnetic wave is given by </a:t>
            </a:r>
          </a:p>
          <a:p>
            <a:pPr lvl="1"/>
            <a:r>
              <a:rPr lang="en-US" sz="3200" dirty="0" smtClean="0"/>
              <a:t>d </a:t>
            </a:r>
            <a:r>
              <a:rPr lang="en-US" sz="3200" dirty="0"/>
              <a:t>= c </a:t>
            </a:r>
            <a:r>
              <a:rPr lang="en-US" sz="3200" dirty="0" smtClean="0"/>
              <a:t>t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sz="2000" dirty="0"/>
              <a:t>Where</a:t>
            </a:r>
          </a:p>
          <a:p>
            <a:pPr lvl="1"/>
            <a:r>
              <a:rPr lang="en-US" sz="2000" dirty="0"/>
              <a:t>d = distance traveled (usually round-trip)</a:t>
            </a:r>
          </a:p>
          <a:p>
            <a:pPr lvl="1"/>
            <a:r>
              <a:rPr lang="en-US" sz="2000" dirty="0"/>
              <a:t>c = speed of wave propagation</a:t>
            </a:r>
          </a:p>
          <a:p>
            <a:pPr lvl="1"/>
            <a:r>
              <a:rPr lang="en-US" sz="2000" dirty="0"/>
              <a:t>t = time of flight.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  <p:sp>
        <p:nvSpPr>
          <p:cNvPr id="250884" name="Text Box 1028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4.1.6</a:t>
            </a:r>
          </a:p>
        </p:txBody>
      </p:sp>
    </p:spTree>
    <p:extLst>
      <p:ext uri="{BB962C8B-B14F-4D97-AF65-F5344CB8AC3E}">
        <p14:creationId xmlns:p14="http://schemas.microsoft.com/office/powerpoint/2010/main" val="117450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Range Sensors (time of flight) (2)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It is important to point out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Propagation speed v of sound: 0.3 m/</a:t>
            </a:r>
            <a:r>
              <a:rPr lang="en-US" sz="1800" dirty="0" err="1"/>
              <a:t>ms</a:t>
            </a:r>
            <a:r>
              <a:rPr lang="en-US" sz="1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Propagation speed v of of electromagnetic signals:  0.3 m/ns, 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one million times faster.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3 meters 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is 10 </a:t>
            </a:r>
            <a:r>
              <a:rPr lang="en-US" sz="1400" dirty="0" err="1"/>
              <a:t>ms</a:t>
            </a:r>
            <a:r>
              <a:rPr lang="en-US" sz="1400" dirty="0"/>
              <a:t> ultrasonic system 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only 10 ns for a laser range sensor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time of flight t with electromagnetic signals is not an easy task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laser range sensors expensive and </a:t>
            </a:r>
            <a:r>
              <a:rPr lang="en-US" sz="1400" dirty="0">
                <a:solidFill>
                  <a:srgbClr val="FF0000"/>
                </a:solidFill>
              </a:rPr>
              <a:t>delicate</a:t>
            </a:r>
          </a:p>
          <a:p>
            <a:pPr lvl="2"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800" dirty="0"/>
              <a:t>The quality of time of flight range sensors manly depends on: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Uncertainties about the exact time of arrival of the reflected signal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Inaccuracies in the time of fight measure (laser range sensors)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Opening angle of transmitted beam (ultrasonic range sensors)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Interaction with the target (surface, specular reflections)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Variation of propagation speed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Speed of mobile robot and target (if not at stand still)</a:t>
            </a:r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597" y="2590800"/>
            <a:ext cx="2379403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1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Ultrasonic Sensor (time of flight, sound) (1)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transmit a packet of (ultrasonic) pressure waves </a:t>
            </a:r>
          </a:p>
          <a:p>
            <a:r>
              <a:rPr lang="en-US" dirty="0"/>
              <a:t>distance d of the echoing object can be calculated based on the propagation speed of sound c and the time of flight 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speed of sound c (340 m/s) in air is given by</a:t>
            </a:r>
          </a:p>
          <a:p>
            <a:endParaRPr lang="en-US" dirty="0"/>
          </a:p>
          <a:p>
            <a:pPr>
              <a:buFont typeface="Monotype Sorts" charset="0"/>
              <a:buNone/>
            </a:pPr>
            <a:r>
              <a:rPr lang="en-US" sz="1800" dirty="0"/>
              <a:t>where</a:t>
            </a:r>
          </a:p>
          <a:p>
            <a:pPr>
              <a:buFont typeface="Monotype Sorts" charset="0"/>
              <a:buNone/>
            </a:pPr>
            <a:r>
              <a:rPr lang="en-US" sz="1800" dirty="0"/>
              <a:t>		   : </a:t>
            </a:r>
            <a:r>
              <a:rPr lang="en-US" sz="1800" dirty="0" smtClean="0"/>
              <a:t>ratio </a:t>
            </a:r>
            <a:r>
              <a:rPr lang="en-US" sz="1800" dirty="0"/>
              <a:t>of specific heats</a:t>
            </a:r>
          </a:p>
          <a:p>
            <a:pPr>
              <a:buFont typeface="Monotype Sorts" charset="0"/>
              <a:buNone/>
            </a:pPr>
            <a:r>
              <a:rPr lang="en-US" sz="1800" dirty="0"/>
              <a:t>		R: gas constant	</a:t>
            </a:r>
          </a:p>
          <a:p>
            <a:pPr>
              <a:buFont typeface="Monotype Sorts" charset="0"/>
              <a:buNone/>
            </a:pPr>
            <a:r>
              <a:rPr lang="en-US" sz="1800" dirty="0"/>
              <a:t>		T: temperature in degree Kelvin</a:t>
            </a:r>
          </a:p>
        </p:txBody>
      </p:sp>
      <p:graphicFrame>
        <p:nvGraphicFramePr>
          <p:cNvPr id="2529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701111"/>
              </p:ext>
            </p:extLst>
          </p:nvPr>
        </p:nvGraphicFramePr>
        <p:xfrm>
          <a:off x="3665538" y="4557713"/>
          <a:ext cx="11096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3" name="Equation" r:id="rId3" imgW="635000" imgH="254000" progId="Equation.3">
                  <p:embed/>
                </p:oleObj>
              </mc:Choice>
              <mc:Fallback>
                <p:oleObj name="Equation" r:id="rId3" imgW="6350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4557713"/>
                        <a:ext cx="110966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9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17256"/>
              </p:ext>
            </p:extLst>
          </p:nvPr>
        </p:nvGraphicFramePr>
        <p:xfrm>
          <a:off x="3767138" y="3186113"/>
          <a:ext cx="904875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4" name="Equation" r:id="rId5" imgW="419100" imgH="393700" progId="Equation.3">
                  <p:embed/>
                </p:oleObj>
              </mc:Choice>
              <mc:Fallback>
                <p:oleObj name="Equation" r:id="rId5" imgW="419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3186113"/>
                        <a:ext cx="904875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9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931471"/>
              </p:ext>
            </p:extLst>
          </p:nvPr>
        </p:nvGraphicFramePr>
        <p:xfrm>
          <a:off x="1332035" y="5257800"/>
          <a:ext cx="21687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5" name="Equation" r:id="rId7" imgW="126720" imgH="164880" progId="Equation.3">
                  <p:embed/>
                </p:oleObj>
              </mc:Choice>
              <mc:Fallback>
                <p:oleObj name="Equation" r:id="rId7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035" y="5257800"/>
                        <a:ext cx="21687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4.1.6</a:t>
            </a:r>
          </a:p>
        </p:txBody>
      </p:sp>
    </p:spTree>
    <p:extLst>
      <p:ext uri="{BB962C8B-B14F-4D97-AF65-F5344CB8AC3E}">
        <p14:creationId xmlns:p14="http://schemas.microsoft.com/office/powerpoint/2010/main" val="254501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Ultrasonic Sensor (time of flight, sound) (2)</a:t>
            </a:r>
          </a:p>
        </p:txBody>
      </p:sp>
      <p:pic>
        <p:nvPicPr>
          <p:cNvPr id="2539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4984" y="1617663"/>
            <a:ext cx="6963508" cy="4057650"/>
          </a:xfrm>
        </p:spPr>
      </p:pic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316523" y="1038225"/>
            <a:ext cx="837027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190500" indent="-190500">
              <a:spcBef>
                <a:spcPct val="20000"/>
              </a:spcBef>
              <a:buClr>
                <a:schemeClr val="accent2"/>
              </a:buClr>
              <a:buSzPct val="50000"/>
              <a:buFont typeface="Monotype Sorts" charset="0"/>
              <a:buChar char="l"/>
            </a:pPr>
            <a:endParaRPr lang="en-US" sz="1800" b="0" i="0"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211016" y="2047876"/>
            <a:ext cx="1965081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190500" indent="-190500" algn="r">
              <a:spcBef>
                <a:spcPct val="20000"/>
              </a:spcBef>
              <a:buClr>
                <a:schemeClr val="accent2"/>
              </a:buClr>
              <a:buSzPct val="50000"/>
              <a:buFont typeface="Monotype Sorts" charset="0"/>
              <a:buNone/>
            </a:pPr>
            <a:r>
              <a:rPr lang="fr-CH" sz="1600" b="0" i="0" dirty="0">
                <a:solidFill>
                  <a:schemeClr val="tx1"/>
                </a:solidFill>
                <a:effectLst/>
                <a:latin typeface="Times New Roman" charset="0"/>
              </a:rPr>
              <a:t>Transmitted sound</a:t>
            </a:r>
          </a:p>
          <a:p>
            <a:pPr marL="190500" indent="-190500" algn="r">
              <a:spcBef>
                <a:spcPct val="20000"/>
              </a:spcBef>
              <a:buClr>
                <a:schemeClr val="accent2"/>
              </a:buClr>
              <a:buSzPct val="50000"/>
              <a:buFont typeface="Monotype Sorts" charset="0"/>
              <a:buNone/>
            </a:pPr>
            <a:endParaRPr lang="fr-CH" sz="1600" b="0" i="0" dirty="0">
              <a:solidFill>
                <a:schemeClr val="tx1"/>
              </a:solidFill>
              <a:effectLst/>
              <a:latin typeface="Times New Roman" charset="0"/>
            </a:endParaRPr>
          </a:p>
          <a:p>
            <a:pPr marL="190500" indent="-190500" algn="r">
              <a:spcBef>
                <a:spcPct val="20000"/>
              </a:spcBef>
              <a:buClr>
                <a:schemeClr val="accent2"/>
              </a:buClr>
              <a:buSzPct val="50000"/>
              <a:buFont typeface="Monotype Sorts" charset="0"/>
              <a:buNone/>
            </a:pPr>
            <a:endParaRPr lang="fr-CH" sz="1600" b="0" i="0" dirty="0">
              <a:solidFill>
                <a:schemeClr val="tx1"/>
              </a:solidFill>
              <a:effectLst/>
              <a:latin typeface="Times New Roman" charset="0"/>
            </a:endParaRPr>
          </a:p>
          <a:p>
            <a:pPr marL="190500" indent="-190500" algn="r">
              <a:spcBef>
                <a:spcPct val="20000"/>
              </a:spcBef>
              <a:buClr>
                <a:schemeClr val="accent2"/>
              </a:buClr>
              <a:buSzPct val="50000"/>
              <a:buFont typeface="Monotype Sorts" charset="0"/>
              <a:buNone/>
            </a:pPr>
            <a:endParaRPr lang="fr-CH" sz="1600" b="0" i="0" dirty="0">
              <a:solidFill>
                <a:schemeClr val="tx1"/>
              </a:solidFill>
              <a:effectLst/>
              <a:latin typeface="Times New Roman" charset="0"/>
            </a:endParaRPr>
          </a:p>
          <a:p>
            <a:pPr marL="190500" indent="-190500" algn="r">
              <a:spcBef>
                <a:spcPct val="20000"/>
              </a:spcBef>
              <a:buClr>
                <a:schemeClr val="accent2"/>
              </a:buClr>
              <a:buSzPct val="50000"/>
              <a:buFont typeface="Monotype Sorts" charset="0"/>
              <a:buNone/>
            </a:pPr>
            <a:r>
              <a:rPr lang="fr-CH" sz="1600" b="0" i="0" dirty="0">
                <a:solidFill>
                  <a:schemeClr val="tx1"/>
                </a:solidFill>
                <a:effectLst/>
                <a:latin typeface="Times New Roman" charset="0"/>
              </a:rPr>
              <a:t>Analog echo signal</a:t>
            </a:r>
          </a:p>
          <a:p>
            <a:pPr marL="190500" indent="-190500" algn="r">
              <a:spcBef>
                <a:spcPct val="20000"/>
              </a:spcBef>
              <a:buClr>
                <a:schemeClr val="accent2"/>
              </a:buClr>
              <a:buSzPct val="50000"/>
              <a:buFont typeface="Monotype Sorts" charset="0"/>
              <a:buNone/>
            </a:pPr>
            <a:r>
              <a:rPr lang="fr-CH" sz="1600" b="0" i="0" dirty="0" smtClean="0">
                <a:solidFill>
                  <a:schemeClr val="tx1"/>
                </a:solidFill>
                <a:effectLst/>
                <a:latin typeface="Times New Roman" charset="0"/>
              </a:rPr>
              <a:t>Threshold</a:t>
            </a:r>
            <a:endParaRPr lang="fr-CH" sz="1600" b="0" i="0" dirty="0">
              <a:solidFill>
                <a:schemeClr val="tx1"/>
              </a:solidFill>
              <a:effectLst/>
              <a:latin typeface="Times New Roman" charset="0"/>
            </a:endParaRPr>
          </a:p>
          <a:p>
            <a:pPr marL="190500" indent="-190500" algn="r">
              <a:spcBef>
                <a:spcPct val="20000"/>
              </a:spcBef>
              <a:buClr>
                <a:schemeClr val="accent2"/>
              </a:buClr>
              <a:buSzPct val="50000"/>
              <a:buFont typeface="Monotype Sorts" charset="0"/>
              <a:buNone/>
            </a:pPr>
            <a:endParaRPr lang="fr-CH" sz="1600" b="0" i="0" dirty="0">
              <a:solidFill>
                <a:schemeClr val="tx1"/>
              </a:solidFill>
              <a:effectLst/>
              <a:latin typeface="Times New Roman" charset="0"/>
            </a:endParaRPr>
          </a:p>
          <a:p>
            <a:pPr marL="190500" indent="-190500" algn="r">
              <a:spcBef>
                <a:spcPct val="20000"/>
              </a:spcBef>
              <a:buClr>
                <a:schemeClr val="accent2"/>
              </a:buClr>
              <a:buSzPct val="50000"/>
              <a:buFont typeface="Monotype Sorts" charset="0"/>
              <a:buNone/>
            </a:pPr>
            <a:r>
              <a:rPr lang="fr-CH" sz="1600" b="0" i="0" dirty="0">
                <a:solidFill>
                  <a:schemeClr val="tx1"/>
                </a:solidFill>
                <a:effectLst/>
                <a:latin typeface="Times New Roman" charset="0"/>
              </a:rPr>
              <a:t>Digital echo signal</a:t>
            </a:r>
          </a:p>
          <a:p>
            <a:pPr marL="190500" indent="-190500" algn="r">
              <a:spcBef>
                <a:spcPct val="20000"/>
              </a:spcBef>
              <a:buClr>
                <a:schemeClr val="accent2"/>
              </a:buClr>
              <a:buSzPct val="50000"/>
              <a:buFont typeface="Monotype Sorts" charset="0"/>
              <a:buNone/>
            </a:pPr>
            <a:endParaRPr lang="fr-CH" sz="1600" b="0" i="0" dirty="0">
              <a:solidFill>
                <a:schemeClr val="tx1"/>
              </a:solidFill>
              <a:effectLst/>
              <a:latin typeface="Times New Roman" charset="0"/>
            </a:endParaRPr>
          </a:p>
          <a:p>
            <a:pPr marL="190500" indent="-190500" algn="r">
              <a:spcBef>
                <a:spcPct val="20000"/>
              </a:spcBef>
              <a:buClr>
                <a:schemeClr val="accent2"/>
              </a:buClr>
              <a:buSzPct val="50000"/>
              <a:buFont typeface="Monotype Sorts" charset="0"/>
              <a:buNone/>
            </a:pPr>
            <a:r>
              <a:rPr lang="fr-CH" sz="1600" b="0" i="0" dirty="0">
                <a:solidFill>
                  <a:schemeClr val="tx1"/>
                </a:solidFill>
                <a:effectLst/>
                <a:latin typeface="Times New Roman" charset="0"/>
              </a:rPr>
              <a:t>Integrated time</a:t>
            </a:r>
          </a:p>
          <a:p>
            <a:pPr marL="190500" indent="-190500" algn="r">
              <a:spcBef>
                <a:spcPct val="20000"/>
              </a:spcBef>
              <a:buClr>
                <a:schemeClr val="accent2"/>
              </a:buClr>
              <a:buSzPct val="50000"/>
              <a:buFont typeface="Monotype Sorts" charset="0"/>
              <a:buNone/>
            </a:pPr>
            <a:r>
              <a:rPr lang="fr-CH" sz="1600" b="0" i="0" dirty="0">
                <a:solidFill>
                  <a:schemeClr val="tx1"/>
                </a:solidFill>
                <a:effectLst/>
                <a:latin typeface="Times New Roman" charset="0"/>
              </a:rPr>
              <a:t>Output signal</a:t>
            </a:r>
            <a:endParaRPr lang="en-US" sz="1200" b="0" i="0" dirty="0"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2567354" y="4695825"/>
            <a:ext cx="1547446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600" b="0" i="0">
                <a:effectLst/>
              </a:rPr>
              <a:t>integrator</a:t>
            </a:r>
            <a:endParaRPr lang="en-US" sz="1600" b="0" i="0">
              <a:effectLst/>
            </a:endParaRPr>
          </a:p>
        </p:txBody>
      </p:sp>
      <p:sp>
        <p:nvSpPr>
          <p:cNvPr id="253959" name="Line 7"/>
          <p:cNvSpPr>
            <a:spLocks noChangeShapeType="1"/>
          </p:cNvSpPr>
          <p:nvPr/>
        </p:nvSpPr>
        <p:spPr bwMode="auto">
          <a:xfrm>
            <a:off x="3130061" y="5000625"/>
            <a:ext cx="562708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6224954" y="4695825"/>
            <a:ext cx="26376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600" b="0" i="0">
                <a:effectLst/>
              </a:rPr>
              <a:t>Time of flight (sensor output)</a:t>
            </a:r>
            <a:endParaRPr lang="en-US" sz="1600" b="0" i="0">
              <a:effectLst/>
            </a:endParaRPr>
          </a:p>
        </p:txBody>
      </p:sp>
      <p:sp>
        <p:nvSpPr>
          <p:cNvPr id="253961" name="Line 9"/>
          <p:cNvSpPr>
            <a:spLocks noChangeShapeType="1"/>
          </p:cNvSpPr>
          <p:nvPr/>
        </p:nvSpPr>
        <p:spPr bwMode="auto">
          <a:xfrm>
            <a:off x="7350369" y="5000625"/>
            <a:ext cx="7033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62" name="Line 10"/>
          <p:cNvSpPr>
            <a:spLocks noChangeShapeType="1"/>
          </p:cNvSpPr>
          <p:nvPr/>
        </p:nvSpPr>
        <p:spPr bwMode="auto">
          <a:xfrm flipH="1">
            <a:off x="5631474" y="4848226"/>
            <a:ext cx="593480" cy="195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63" name="Text Box 11"/>
          <p:cNvSpPr txBox="1">
            <a:spLocks noChangeArrowheads="1"/>
          </p:cNvSpPr>
          <p:nvPr/>
        </p:nvSpPr>
        <p:spPr bwMode="auto">
          <a:xfrm>
            <a:off x="2497015" y="3019425"/>
            <a:ext cx="1547446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600" b="0" i="0" dirty="0" smtClean="0">
                <a:effectLst/>
              </a:rPr>
              <a:t>threshold</a:t>
            </a:r>
            <a:endParaRPr lang="en-US" sz="1600" b="0" i="0" dirty="0">
              <a:effectLst/>
            </a:endParaRPr>
          </a:p>
        </p:txBody>
      </p:sp>
      <p:sp>
        <p:nvSpPr>
          <p:cNvPr id="253964" name="Text Box 12"/>
          <p:cNvSpPr txBox="1">
            <a:spLocks noChangeArrowheads="1"/>
          </p:cNvSpPr>
          <p:nvPr/>
        </p:nvSpPr>
        <p:spPr bwMode="auto">
          <a:xfrm>
            <a:off x="1934308" y="1419225"/>
            <a:ext cx="1547446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600" b="0" i="0">
                <a:effectLst/>
              </a:rPr>
              <a:t>Wave packet</a:t>
            </a:r>
            <a:endParaRPr lang="en-US" sz="1600" b="0" i="0">
              <a:effectLst/>
            </a:endParaRPr>
          </a:p>
        </p:txBody>
      </p:sp>
      <p:sp>
        <p:nvSpPr>
          <p:cNvPr id="253965" name="Line 13"/>
          <p:cNvSpPr>
            <a:spLocks noChangeShapeType="1"/>
          </p:cNvSpPr>
          <p:nvPr/>
        </p:nvSpPr>
        <p:spPr bwMode="auto">
          <a:xfrm flipH="1">
            <a:off x="2505808" y="3324226"/>
            <a:ext cx="202223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66" name="Line 14"/>
          <p:cNvSpPr>
            <a:spLocks noChangeShapeType="1"/>
          </p:cNvSpPr>
          <p:nvPr/>
        </p:nvSpPr>
        <p:spPr bwMode="auto">
          <a:xfrm>
            <a:off x="2716823" y="3328988"/>
            <a:ext cx="487974" cy="328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67" name="Rectangle 15"/>
          <p:cNvSpPr>
            <a:spLocks noChangeArrowheads="1"/>
          </p:cNvSpPr>
          <p:nvPr/>
        </p:nvSpPr>
        <p:spPr bwMode="auto">
          <a:xfrm>
            <a:off x="1828800" y="5867400"/>
            <a:ext cx="6715375" cy="97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300"/>
              </a:spcBef>
              <a:spcAft>
                <a:spcPts val="1300"/>
              </a:spcAft>
            </a:pPr>
            <a:r>
              <a:rPr lang="en-US" b="0" i="0" dirty="0" smtClean="0">
                <a:effectLst/>
                <a:latin typeface="Arial Unicode MS" charset="0"/>
              </a:rPr>
              <a:t>Threshold: high initially (avoid ringing) then decreases over time</a:t>
            </a:r>
          </a:p>
          <a:p>
            <a:pPr>
              <a:spcBef>
                <a:spcPts val="1300"/>
              </a:spcBef>
              <a:spcAft>
                <a:spcPts val="1300"/>
              </a:spcAft>
            </a:pPr>
            <a:r>
              <a:rPr lang="en-US" dirty="0" smtClean="0">
                <a:latin typeface="Arial Unicode MS" charset="0"/>
              </a:rPr>
              <a:t>Very close objects = trouble!</a:t>
            </a:r>
            <a:endParaRPr lang="en-US" b="0" i="0" dirty="0">
              <a:effectLst/>
              <a:latin typeface="Arial Unicode MS" charset="0"/>
            </a:endParaRPr>
          </a:p>
        </p:txBody>
      </p:sp>
      <p:sp>
        <p:nvSpPr>
          <p:cNvPr id="253968" name="Text Box 16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4.1.6</a:t>
            </a:r>
          </a:p>
        </p:txBody>
      </p:sp>
    </p:spTree>
    <p:extLst>
      <p:ext uri="{BB962C8B-B14F-4D97-AF65-F5344CB8AC3E}">
        <p14:creationId xmlns:p14="http://schemas.microsoft.com/office/powerpoint/2010/main" val="515571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Ultrasonic Sensor (time of flight, sound) (3)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typically a frequency: 40 - 180 kHz </a:t>
            </a:r>
          </a:p>
          <a:p>
            <a:pPr>
              <a:lnSpc>
                <a:spcPct val="90000"/>
              </a:lnSpc>
            </a:pPr>
            <a:r>
              <a:rPr lang="en-US" dirty="0"/>
              <a:t>generation of sound wave: </a:t>
            </a:r>
            <a:r>
              <a:rPr lang="en-US" dirty="0" err="1"/>
              <a:t>piezo</a:t>
            </a:r>
            <a:r>
              <a:rPr lang="en-US" dirty="0"/>
              <a:t> transducer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transmitter and receiver separated or not separated</a:t>
            </a:r>
          </a:p>
          <a:p>
            <a:pPr>
              <a:lnSpc>
                <a:spcPct val="90000"/>
              </a:lnSpc>
            </a:pPr>
            <a:r>
              <a:rPr lang="en-US" dirty="0"/>
              <a:t>sound beam propagates in a cone like manner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opening angles around 20 to 40 degrees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regions of constant depth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segments of an arc (sphere for 3D)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Typical intensity distribution of a ultrasonic sensor</a:t>
            </a:r>
          </a:p>
        </p:txBody>
      </p:sp>
      <p:pic>
        <p:nvPicPr>
          <p:cNvPr id="254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69" y="3276600"/>
            <a:ext cx="5950927" cy="264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4.1.6</a:t>
            </a:r>
          </a:p>
        </p:txBody>
      </p:sp>
    </p:spTree>
    <p:extLst>
      <p:ext uri="{BB962C8B-B14F-4D97-AF65-F5344CB8AC3E}">
        <p14:creationId xmlns:p14="http://schemas.microsoft.com/office/powerpoint/2010/main" val="599791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4149969" cy="50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Ultrasonic Sensor (time of flight, sound) (4)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76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Other problems for ultrasonic sensors</a:t>
            </a:r>
          </a:p>
          <a:p>
            <a:pPr lvl="1"/>
            <a:r>
              <a:rPr lang="en-US" sz="2000" dirty="0"/>
              <a:t>soft surfaces that absorb most of the </a:t>
            </a:r>
            <a:br>
              <a:rPr lang="en-US" sz="2000" dirty="0"/>
            </a:br>
            <a:r>
              <a:rPr lang="en-US" sz="2000" dirty="0"/>
              <a:t>sound energy</a:t>
            </a:r>
          </a:p>
          <a:p>
            <a:pPr lvl="1"/>
            <a:r>
              <a:rPr lang="en-US" sz="2000" dirty="0"/>
              <a:t>surfaces that are </a:t>
            </a:r>
            <a:r>
              <a:rPr lang="en-US" sz="2000" dirty="0" smtClean="0"/>
              <a:t>far </a:t>
            </a:r>
            <a:r>
              <a:rPr lang="en-US" sz="2000" dirty="0"/>
              <a:t>from being </a:t>
            </a:r>
            <a:br>
              <a:rPr lang="en-US" sz="2000" dirty="0"/>
            </a:br>
            <a:r>
              <a:rPr lang="en-US" sz="2000" dirty="0"/>
              <a:t>perpendicular to the direction of </a:t>
            </a:r>
            <a:br>
              <a:rPr lang="en-US" sz="2000" dirty="0"/>
            </a:br>
            <a:r>
              <a:rPr lang="en-US" sz="2000" dirty="0"/>
              <a:t>the sound -&gt; specular reflection</a:t>
            </a:r>
          </a:p>
        </p:txBody>
      </p:sp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3505200"/>
            <a:ext cx="3319097" cy="295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211015" y="6292850"/>
            <a:ext cx="253218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i="0">
                <a:solidFill>
                  <a:schemeClr val="tx1"/>
                </a:solidFill>
                <a:effectLst/>
                <a:latin typeface="Times New Roman" charset="0"/>
              </a:rPr>
              <a:t>a) 360° scan</a:t>
            </a:r>
          </a:p>
        </p:txBody>
      </p:sp>
      <p:sp>
        <p:nvSpPr>
          <p:cNvPr id="256007" name="Rectangle 7"/>
          <p:cNvSpPr>
            <a:spLocks noChangeArrowheads="1"/>
          </p:cNvSpPr>
          <p:nvPr/>
        </p:nvSpPr>
        <p:spPr bwMode="auto">
          <a:xfrm>
            <a:off x="5064369" y="6292850"/>
            <a:ext cx="39016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i="0">
                <a:solidFill>
                  <a:schemeClr val="tx1"/>
                </a:solidFill>
                <a:effectLst/>
                <a:latin typeface="Times New Roman" charset="0"/>
              </a:rPr>
              <a:t>b) results from different geometric primitives</a:t>
            </a:r>
          </a:p>
        </p:txBody>
      </p:sp>
      <p:sp>
        <p:nvSpPr>
          <p:cNvPr id="256008" name="Text Box 8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3657600"/>
            <a:ext cx="16256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21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Fizeau</a:t>
            </a:r>
            <a:r>
              <a:rPr lang="en-US" dirty="0"/>
              <a:t> apparatus</a:t>
            </a:r>
          </a:p>
          <a:p>
            <a:pPr marL="0" indent="0">
              <a:buNone/>
            </a:pPr>
            <a:r>
              <a:rPr lang="en-US" dirty="0" smtClean="0"/>
              <a:t>Foucault </a:t>
            </a:r>
            <a:r>
              <a:rPr lang="en-US" dirty="0"/>
              <a:t>apparatus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962400"/>
            <a:ext cx="3810000" cy="240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76600"/>
            <a:ext cx="38100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5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Laser Range Sensor (time of flight, electromagnetic) (1)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031" y="4343400"/>
            <a:ext cx="8370277" cy="2362200"/>
          </a:xfrm>
        </p:spPr>
        <p:txBody>
          <a:bodyPr/>
          <a:lstStyle/>
          <a:p>
            <a:r>
              <a:rPr lang="en-US" sz="2000"/>
              <a:t>Transmitted and received beams coaxial</a:t>
            </a:r>
          </a:p>
          <a:p>
            <a:r>
              <a:rPr lang="en-US" sz="2000"/>
              <a:t>Transmitter illuminates a target with a collimated beam</a:t>
            </a:r>
          </a:p>
          <a:p>
            <a:r>
              <a:rPr lang="en-US" sz="2000"/>
              <a:t>Received detects the time needed for round-trip</a:t>
            </a:r>
          </a:p>
          <a:p>
            <a:r>
              <a:rPr lang="en-US" sz="2000"/>
              <a:t>A mechanical mechanism with a mirror sweeps </a:t>
            </a:r>
          </a:p>
          <a:p>
            <a:pPr lvl="1"/>
            <a:r>
              <a:rPr lang="en-US" sz="2000"/>
              <a:t>2 or 3D measurement</a:t>
            </a:r>
          </a:p>
        </p:txBody>
      </p:sp>
      <p:pic>
        <p:nvPicPr>
          <p:cNvPr id="257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" y="1447800"/>
            <a:ext cx="7244862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4.1.6</a:t>
            </a:r>
          </a:p>
        </p:txBody>
      </p:sp>
    </p:spTree>
    <p:extLst>
      <p:ext uri="{BB962C8B-B14F-4D97-AF65-F5344CB8AC3E}">
        <p14:creationId xmlns:p14="http://schemas.microsoft.com/office/powerpoint/2010/main" val="346818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Laser Range Sensor (time of flight, electromagnetic) (2)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031" y="1592263"/>
            <a:ext cx="8370277" cy="4737100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charset="0"/>
              <a:buNone/>
            </a:pPr>
            <a:endParaRPr lang="en-US" sz="2000" dirty="0"/>
          </a:p>
          <a:p>
            <a:pPr>
              <a:buFont typeface="Monotype Sorts" charset="0"/>
              <a:buNone/>
            </a:pPr>
            <a:r>
              <a:rPr lang="en-US" sz="2800" dirty="0"/>
              <a:t>Time of flight measurement</a:t>
            </a:r>
          </a:p>
          <a:p>
            <a:r>
              <a:rPr lang="en-US" dirty="0"/>
              <a:t>Pulsed laser</a:t>
            </a:r>
          </a:p>
          <a:p>
            <a:pPr lvl="1"/>
            <a:r>
              <a:rPr lang="en-US" dirty="0"/>
              <a:t>measurement of elapsed time directly</a:t>
            </a:r>
          </a:p>
          <a:p>
            <a:pPr lvl="1"/>
            <a:r>
              <a:rPr lang="en-US" dirty="0"/>
              <a:t>resolving picoseconds </a:t>
            </a:r>
          </a:p>
          <a:p>
            <a:r>
              <a:rPr lang="en-US" dirty="0"/>
              <a:t>Beat frequency between a frequency modulated continuous wave and its received reflection</a:t>
            </a:r>
          </a:p>
          <a:p>
            <a:r>
              <a:rPr lang="en-US" dirty="0"/>
              <a:t>Phase shift measurement to produce range estimation</a:t>
            </a:r>
          </a:p>
          <a:p>
            <a:pPr lvl="1"/>
            <a:r>
              <a:rPr lang="en-US" dirty="0"/>
              <a:t>technically easier than the above two methods.</a:t>
            </a:r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4.1.6</a:t>
            </a:r>
          </a:p>
        </p:txBody>
      </p:sp>
    </p:spTree>
    <p:extLst>
      <p:ext uri="{BB962C8B-B14F-4D97-AF65-F5344CB8AC3E}">
        <p14:creationId xmlns:p14="http://schemas.microsoft.com/office/powerpoint/2010/main" val="240973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Laser Range Sensor (time of flight, electromagnetic) (3)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692" y="1295400"/>
            <a:ext cx="8370277" cy="4876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3600"/>
              </a:spcBef>
              <a:spcAft>
                <a:spcPts val="1200"/>
              </a:spcAft>
            </a:pPr>
            <a:r>
              <a:rPr lang="en-US" i="1" dirty="0"/>
              <a:t>Phase-Shift Measurement</a:t>
            </a:r>
          </a:p>
          <a:p>
            <a:pPr>
              <a:spcBef>
                <a:spcPts val="3600"/>
              </a:spcBef>
              <a:spcAft>
                <a:spcPts val="1200"/>
              </a:spcAft>
            </a:pPr>
            <a:endParaRPr lang="en-US" i="1" dirty="0"/>
          </a:p>
          <a:p>
            <a:pPr algn="just">
              <a:spcBef>
                <a:spcPts val="500"/>
              </a:spcBef>
              <a:spcAft>
                <a:spcPts val="1200"/>
              </a:spcAft>
              <a:buFont typeface="Monotype Sorts" charset="0"/>
              <a:buNone/>
            </a:pPr>
            <a:endParaRPr lang="en-US" b="1" dirty="0">
              <a:latin typeface="Symbol" charset="0"/>
            </a:endParaRPr>
          </a:p>
          <a:p>
            <a:pPr algn="just">
              <a:spcBef>
                <a:spcPts val="500"/>
              </a:spcBef>
              <a:spcAft>
                <a:spcPts val="1200"/>
              </a:spcAft>
              <a:buFont typeface="Monotype Sorts" charset="0"/>
              <a:buNone/>
            </a:pPr>
            <a:endParaRPr lang="en-US" dirty="0"/>
          </a:p>
          <a:p>
            <a:pPr algn="just">
              <a:spcBef>
                <a:spcPts val="500"/>
              </a:spcBef>
              <a:spcAft>
                <a:spcPts val="1200"/>
              </a:spcAft>
              <a:buFont typeface="Monotype Sorts" charset="0"/>
              <a:buNone/>
            </a:pPr>
            <a:endParaRPr lang="en-US" sz="2000" dirty="0"/>
          </a:p>
          <a:p>
            <a:pPr algn="just">
              <a:spcBef>
                <a:spcPts val="500"/>
              </a:spcBef>
              <a:spcAft>
                <a:spcPts val="1200"/>
              </a:spcAft>
              <a:buFont typeface="Monotype Sorts" charset="0"/>
              <a:buNone/>
            </a:pPr>
            <a:r>
              <a:rPr lang="en-US" sz="2000" dirty="0"/>
              <a:t>Where</a:t>
            </a:r>
            <a:br>
              <a:rPr lang="en-US" sz="2000" dirty="0"/>
            </a:br>
            <a:r>
              <a:rPr lang="en-US" sz="2000" i="1" dirty="0"/>
              <a:t>c</a:t>
            </a:r>
            <a:r>
              <a:rPr lang="en-US" sz="2000" dirty="0"/>
              <a:t>: is the speed of light;  </a:t>
            </a:r>
            <a:r>
              <a:rPr lang="en-US" sz="2000" i="1" dirty="0"/>
              <a:t>f</a:t>
            </a:r>
            <a:r>
              <a:rPr lang="en-US" sz="2000" dirty="0"/>
              <a:t> the modulating frequency; </a:t>
            </a:r>
            <a:r>
              <a:rPr lang="en-US" sz="2000" i="1" dirty="0"/>
              <a:t>D</a:t>
            </a:r>
            <a:r>
              <a:rPr lang="ja-JP" altLang="en-US" sz="2000" i="1" dirty="0">
                <a:latin typeface="Arial"/>
              </a:rPr>
              <a:t>’</a:t>
            </a:r>
            <a:r>
              <a:rPr lang="en-US" sz="2000" i="1" dirty="0"/>
              <a:t> </a:t>
            </a:r>
            <a:r>
              <a:rPr lang="en-US" sz="2000" dirty="0"/>
              <a:t>covered by the emitted light is</a:t>
            </a:r>
          </a:p>
          <a:p>
            <a:pPr lvl="1" algn="just">
              <a:spcBef>
                <a:spcPts val="500"/>
              </a:spcBef>
              <a:spcAft>
                <a:spcPts val="1200"/>
              </a:spcAft>
            </a:pPr>
            <a:r>
              <a:rPr lang="en-US" sz="2000" dirty="0"/>
              <a:t>for f = 5 </a:t>
            </a:r>
            <a:r>
              <a:rPr lang="en-US" sz="2000" dirty="0" err="1"/>
              <a:t>Mhz</a:t>
            </a:r>
            <a:r>
              <a:rPr lang="en-US" sz="2000" dirty="0"/>
              <a:t> (as in the A.T&amp;T. sensor), </a:t>
            </a:r>
            <a:r>
              <a:rPr lang="en-US" sz="2000" dirty="0">
                <a:latin typeface="Symbol" charset="0"/>
              </a:rPr>
              <a:t>l</a:t>
            </a:r>
            <a:r>
              <a:rPr lang="en-US" sz="2000" dirty="0"/>
              <a:t> = 60 meters</a:t>
            </a:r>
          </a:p>
        </p:txBody>
      </p:sp>
      <p:pic>
        <p:nvPicPr>
          <p:cNvPr id="259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3" y="1752600"/>
            <a:ext cx="6027127" cy="19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259077" name="Object 5"/>
          <p:cNvGraphicFramePr>
            <a:graphicFrameLocks noChangeAspect="1"/>
          </p:cNvGraphicFramePr>
          <p:nvPr/>
        </p:nvGraphicFramePr>
        <p:xfrm>
          <a:off x="3376246" y="3824288"/>
          <a:ext cx="2321169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1" name="Equation" r:id="rId4" imgW="1473120" imgH="393480" progId="Equation.3">
                  <p:embed/>
                </p:oleObj>
              </mc:Choice>
              <mc:Fallback>
                <p:oleObj name="Equation" r:id="rId4" imgW="1473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246" y="3824288"/>
                        <a:ext cx="2321169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1828800" y="3900488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 i="0">
                <a:solidFill>
                  <a:schemeClr val="tx1"/>
                </a:solidFill>
                <a:effectLst/>
                <a:latin typeface="Symbol" charset="0"/>
              </a:rPr>
              <a:t>l</a:t>
            </a:r>
            <a:r>
              <a:rPr lang="en-US" b="0" i="0">
                <a:solidFill>
                  <a:schemeClr val="tx1"/>
                </a:solidFill>
                <a:effectLst/>
                <a:latin typeface="Times New Roman" charset="0"/>
              </a:rPr>
              <a:t> = </a:t>
            </a:r>
            <a:r>
              <a:rPr lang="en-US" b="0">
                <a:solidFill>
                  <a:schemeClr val="tx1"/>
                </a:solidFill>
                <a:effectLst/>
                <a:latin typeface="Times New Roman" charset="0"/>
              </a:rPr>
              <a:t>c/f</a:t>
            </a:r>
          </a:p>
        </p:txBody>
      </p:sp>
      <p:sp>
        <p:nvSpPr>
          <p:cNvPr id="259079" name="Text Box 7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4.1.6</a:t>
            </a:r>
          </a:p>
        </p:txBody>
      </p:sp>
    </p:spTree>
    <p:extLst>
      <p:ext uri="{BB962C8B-B14F-4D97-AF65-F5344CB8AC3E}">
        <p14:creationId xmlns:p14="http://schemas.microsoft.com/office/powerpoint/2010/main" val="357723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How’s it going?</a:t>
            </a:r>
          </a:p>
          <a:p>
            <a:r>
              <a:rPr lang="en-US" dirty="0" smtClean="0"/>
              <a:t>Blocked?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657600"/>
            <a:ext cx="2501900" cy="187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657600"/>
            <a:ext cx="25019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2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Laser Range Sensor (time of flight, electromagnetic) (4)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369" y="1371600"/>
            <a:ext cx="8370277" cy="4876800"/>
          </a:xfrm>
        </p:spPr>
        <p:txBody>
          <a:bodyPr/>
          <a:lstStyle/>
          <a:p>
            <a:r>
              <a:rPr lang="en-US" sz="2000"/>
              <a:t>Distance D, between the beam splitter and the target</a:t>
            </a:r>
          </a:p>
          <a:p>
            <a:pPr>
              <a:buFont typeface="Monotype Sorts" charset="0"/>
              <a:buNone/>
            </a:pPr>
            <a:endParaRPr lang="en-US" sz="2000"/>
          </a:p>
          <a:p>
            <a:endParaRPr lang="en-US" sz="2000"/>
          </a:p>
          <a:p>
            <a:r>
              <a:rPr lang="en-US" sz="2000"/>
              <a:t>where </a:t>
            </a:r>
          </a:p>
          <a:p>
            <a:pPr lvl="1"/>
            <a:r>
              <a:rPr lang="en-US" sz="2000">
                <a:sym typeface="Symbol" charset="0"/>
              </a:rPr>
              <a:t></a:t>
            </a:r>
            <a:r>
              <a:rPr lang="en-US" sz="2000"/>
              <a:t>: phase difference between the transmitted </a:t>
            </a:r>
          </a:p>
          <a:p>
            <a:r>
              <a:rPr lang="en-US" sz="2000"/>
              <a:t>Theoretically ambiguous range estimates</a:t>
            </a:r>
          </a:p>
          <a:p>
            <a:pPr lvl="1"/>
            <a:r>
              <a:rPr lang="en-US" sz="2000"/>
              <a:t>since for example if </a:t>
            </a:r>
            <a:r>
              <a:rPr lang="en-US" sz="2000">
                <a:sym typeface="Symbol" charset="0"/>
              </a:rPr>
              <a:t></a:t>
            </a:r>
            <a:r>
              <a:rPr lang="en-US" sz="2000"/>
              <a:t> = 60 meters, a target at a range of 5 meters = target at 35 meters</a:t>
            </a:r>
          </a:p>
        </p:txBody>
      </p:sp>
      <p:graphicFrame>
        <p:nvGraphicFramePr>
          <p:cNvPr id="260100" name="Object 4"/>
          <p:cNvGraphicFramePr>
            <a:graphicFrameLocks noChangeAspect="1"/>
          </p:cNvGraphicFramePr>
          <p:nvPr/>
        </p:nvGraphicFramePr>
        <p:xfrm>
          <a:off x="3727938" y="1828800"/>
          <a:ext cx="105507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5" name="Equation" r:id="rId3" imgW="622080" imgH="393480" progId="Equation.3">
                  <p:embed/>
                </p:oleObj>
              </mc:Choice>
              <mc:Fallback>
                <p:oleObj name="Equation" r:id="rId3" imgW="622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938" y="1828800"/>
                        <a:ext cx="1055077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0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69" y="4300538"/>
            <a:ext cx="6893169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0102" name="Text Box 6"/>
          <p:cNvSpPr txBox="1">
            <a:spLocks noChangeArrowheads="1"/>
          </p:cNvSpPr>
          <p:nvPr/>
        </p:nvSpPr>
        <p:spPr bwMode="auto">
          <a:xfrm>
            <a:off x="7877908" y="1981200"/>
            <a:ext cx="67288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1600" b="0" i="0">
                <a:effectLst/>
              </a:rPr>
              <a:t>(2.33)</a:t>
            </a:r>
            <a:endParaRPr lang="en-US" sz="1600" b="0" i="0">
              <a:effectLst/>
            </a:endParaRPr>
          </a:p>
        </p:txBody>
      </p:sp>
      <p:sp>
        <p:nvSpPr>
          <p:cNvPr id="260103" name="Text Box 7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4.1.6</a:t>
            </a:r>
          </a:p>
        </p:txBody>
      </p:sp>
    </p:spTree>
    <p:extLst>
      <p:ext uri="{BB962C8B-B14F-4D97-AF65-F5344CB8AC3E}">
        <p14:creationId xmlns:p14="http://schemas.microsoft.com/office/powerpoint/2010/main" val="1264314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Laser Range Sensor (time of flight, electromagnetic)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031" y="1443038"/>
            <a:ext cx="8370277" cy="4737100"/>
          </a:xfrm>
        </p:spPr>
        <p:txBody>
          <a:bodyPr/>
          <a:lstStyle/>
          <a:p>
            <a:r>
              <a:rPr lang="en-US" sz="2000" dirty="0"/>
              <a:t>Typical range image of a 2D laser range sensor with a rotating mirror. The length of the lines through the measurement points indicate the uncertainties</a:t>
            </a:r>
            <a:r>
              <a:rPr lang="en-US" sz="2000" dirty="0" smtClean="0"/>
              <a:t>.</a:t>
            </a:r>
          </a:p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err="1">
                <a:hlinkClick r:id="rId2"/>
              </a:rPr>
              <a:t>www.youtube.com</a:t>
            </a:r>
            <a:r>
              <a:rPr lang="en-US" sz="2000" dirty="0">
                <a:hlinkClick r:id="rId2"/>
              </a:rPr>
              <a:t>/</a:t>
            </a:r>
            <a:r>
              <a:rPr lang="en-US" sz="2000" dirty="0" err="1">
                <a:hlinkClick r:id="rId2"/>
              </a:rPr>
              <a:t>watch?v</a:t>
            </a:r>
            <a:r>
              <a:rPr lang="en-US" sz="2000" dirty="0">
                <a:hlinkClick r:id="rId2"/>
              </a:rPr>
              <a:t>=NC1F0TwJ_Q8</a:t>
            </a:r>
            <a:endParaRPr lang="en-US" sz="2000" dirty="0"/>
          </a:p>
        </p:txBody>
      </p:sp>
      <p:pic>
        <p:nvPicPr>
          <p:cNvPr id="262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42275"/>
            <a:ext cx="4677508" cy="401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4.1.6</a:t>
            </a:r>
          </a:p>
        </p:txBody>
      </p:sp>
    </p:spTree>
    <p:extLst>
      <p:ext uri="{BB962C8B-B14F-4D97-AF65-F5344CB8AC3E}">
        <p14:creationId xmlns:p14="http://schemas.microsoft.com/office/powerpoint/2010/main" val="57539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Triangulation Ranging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031" y="1600200"/>
            <a:ext cx="8370277" cy="4876800"/>
          </a:xfrm>
        </p:spPr>
        <p:txBody>
          <a:bodyPr/>
          <a:lstStyle/>
          <a:p>
            <a:r>
              <a:rPr lang="en-US" sz="2000" dirty="0"/>
              <a:t>geometrical properties of the image to establish a distance measurement </a:t>
            </a:r>
          </a:p>
          <a:p>
            <a:r>
              <a:rPr lang="en-US" sz="2000" dirty="0"/>
              <a:t>e.g. project a well defined light pattern (e.g. point, line) onto the environment. 	</a:t>
            </a:r>
          </a:p>
          <a:p>
            <a:pPr lvl="1"/>
            <a:r>
              <a:rPr lang="en-US" sz="2000" dirty="0"/>
              <a:t>reflected light is than captured by a photo-sensitive line or matrix (camera) sensor device</a:t>
            </a:r>
          </a:p>
          <a:p>
            <a:pPr lvl="1"/>
            <a:r>
              <a:rPr lang="en-US" sz="2000" dirty="0"/>
              <a:t>simple triangulation allows to establish a distance.</a:t>
            </a:r>
          </a:p>
          <a:p>
            <a:r>
              <a:rPr lang="en-US" sz="2000" dirty="0"/>
              <a:t>e.g. size of an captured object is precisely </a:t>
            </a:r>
            <a:r>
              <a:rPr lang="en-US" sz="2000" dirty="0" smtClean="0"/>
              <a:t>known</a:t>
            </a:r>
            <a:endParaRPr lang="en-US" sz="2000" dirty="0"/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4.1.6</a:t>
            </a:r>
          </a:p>
        </p:txBody>
      </p:sp>
    </p:spTree>
    <p:extLst>
      <p:ext uri="{BB962C8B-B14F-4D97-AF65-F5344CB8AC3E}">
        <p14:creationId xmlns:p14="http://schemas.microsoft.com/office/powerpoint/2010/main" val="1777006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Laser Triangulation (1D)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031" y="4953000"/>
            <a:ext cx="5345723" cy="1752600"/>
          </a:xfrm>
        </p:spPr>
        <p:txBody>
          <a:bodyPr>
            <a:normAutofit fontScale="92500"/>
          </a:bodyPr>
          <a:lstStyle/>
          <a:p>
            <a:pPr marL="482600" lvl="1">
              <a:buFont typeface="Wingdings" charset="0"/>
              <a:buNone/>
            </a:pPr>
            <a:r>
              <a:rPr lang="en-US" sz="2600"/>
              <a:t>Principle of 1D laser triangulation</a:t>
            </a:r>
            <a:r>
              <a:rPr lang="en-US"/>
              <a:t>.</a:t>
            </a:r>
          </a:p>
          <a:p>
            <a:pPr marL="482600" lvl="1">
              <a:buFont typeface="Wingdings" charset="0"/>
              <a:buNone/>
            </a:pPr>
            <a:endParaRPr lang="en-US"/>
          </a:p>
          <a:p>
            <a:pPr marL="482600" lvl="1"/>
            <a:r>
              <a:rPr lang="en-US"/>
              <a:t>distance is proportional to the 1/x</a:t>
            </a:r>
          </a:p>
        </p:txBody>
      </p:sp>
      <p:sp>
        <p:nvSpPr>
          <p:cNvPr id="200724" name="Rectangle 20"/>
          <p:cNvSpPr>
            <a:spLocks noChangeArrowheads="1"/>
          </p:cNvSpPr>
          <p:nvPr/>
        </p:nvSpPr>
        <p:spPr bwMode="auto">
          <a:xfrm>
            <a:off x="2656743" y="2360614"/>
            <a:ext cx="1465" cy="142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5" name="Rectangle 21"/>
          <p:cNvSpPr>
            <a:spLocks noChangeArrowheads="1"/>
          </p:cNvSpPr>
          <p:nvPr/>
        </p:nvSpPr>
        <p:spPr bwMode="auto">
          <a:xfrm>
            <a:off x="6446228" y="2360614"/>
            <a:ext cx="1465" cy="14287"/>
          </a:xfrm>
          <a:prstGeom prst="rect">
            <a:avLst/>
          </a:pr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27" name="Rectangle 23"/>
          <p:cNvSpPr>
            <a:spLocks noChangeArrowheads="1"/>
          </p:cNvSpPr>
          <p:nvPr/>
        </p:nvSpPr>
        <p:spPr bwMode="auto">
          <a:xfrm>
            <a:off x="6560528" y="1865314"/>
            <a:ext cx="13188" cy="1587"/>
          </a:xfrm>
          <a:prstGeom prst="rect">
            <a:avLst/>
          </a:pr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28" name="Rectangle 24"/>
          <p:cNvSpPr>
            <a:spLocks noChangeArrowheads="1"/>
          </p:cNvSpPr>
          <p:nvPr/>
        </p:nvSpPr>
        <p:spPr bwMode="auto">
          <a:xfrm>
            <a:off x="6560528" y="3048000"/>
            <a:ext cx="13188" cy="1588"/>
          </a:xfrm>
          <a:prstGeom prst="rect">
            <a:avLst/>
          </a:pr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33" name="Rectangle 29"/>
          <p:cNvSpPr>
            <a:spLocks noChangeArrowheads="1"/>
          </p:cNvSpPr>
          <p:nvPr/>
        </p:nvSpPr>
        <p:spPr bwMode="auto">
          <a:xfrm>
            <a:off x="6560528" y="2360614"/>
            <a:ext cx="1465" cy="14287"/>
          </a:xfrm>
          <a:prstGeom prst="rect">
            <a:avLst/>
          </a:pr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34" name="Rectangle 30"/>
          <p:cNvSpPr>
            <a:spLocks noChangeArrowheads="1"/>
          </p:cNvSpPr>
          <p:nvPr/>
        </p:nvSpPr>
        <p:spPr bwMode="auto">
          <a:xfrm>
            <a:off x="6548805" y="2360614"/>
            <a:ext cx="1465" cy="14287"/>
          </a:xfrm>
          <a:prstGeom prst="rect">
            <a:avLst/>
          </a:pr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77" name="Rectangle 73"/>
          <p:cNvSpPr>
            <a:spLocks noChangeArrowheads="1"/>
          </p:cNvSpPr>
          <p:nvPr/>
        </p:nvSpPr>
        <p:spPr bwMode="auto">
          <a:xfrm>
            <a:off x="2504343" y="3681414"/>
            <a:ext cx="1465" cy="142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78" name="Rectangle 74"/>
          <p:cNvSpPr>
            <a:spLocks noChangeArrowheads="1"/>
          </p:cNvSpPr>
          <p:nvPr/>
        </p:nvSpPr>
        <p:spPr bwMode="auto">
          <a:xfrm>
            <a:off x="2479431" y="3681414"/>
            <a:ext cx="1466" cy="142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95" name="Rectangle 91"/>
          <p:cNvSpPr>
            <a:spLocks noChangeArrowheads="1"/>
          </p:cNvSpPr>
          <p:nvPr/>
        </p:nvSpPr>
        <p:spPr bwMode="auto">
          <a:xfrm>
            <a:off x="6396405" y="2236789"/>
            <a:ext cx="1465" cy="14287"/>
          </a:xfrm>
          <a:prstGeom prst="rect">
            <a:avLst/>
          </a:pr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96" name="Rectangle 92"/>
          <p:cNvSpPr>
            <a:spLocks noChangeArrowheads="1"/>
          </p:cNvSpPr>
          <p:nvPr/>
        </p:nvSpPr>
        <p:spPr bwMode="auto">
          <a:xfrm>
            <a:off x="6371492" y="2222500"/>
            <a:ext cx="1466" cy="14288"/>
          </a:xfrm>
          <a:prstGeom prst="rect">
            <a:avLst/>
          </a:pr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07" name="Rectangle 103"/>
          <p:cNvSpPr>
            <a:spLocks noChangeArrowheads="1"/>
          </p:cNvSpPr>
          <p:nvPr/>
        </p:nvSpPr>
        <p:spPr bwMode="auto">
          <a:xfrm>
            <a:off x="6396405" y="2552700"/>
            <a:ext cx="1465" cy="14288"/>
          </a:xfrm>
          <a:prstGeom prst="rect">
            <a:avLst/>
          </a:pr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08" name="Rectangle 104"/>
          <p:cNvSpPr>
            <a:spLocks noChangeArrowheads="1"/>
          </p:cNvSpPr>
          <p:nvPr/>
        </p:nvSpPr>
        <p:spPr bwMode="auto">
          <a:xfrm>
            <a:off x="6371492" y="2552700"/>
            <a:ext cx="1466" cy="14288"/>
          </a:xfrm>
          <a:prstGeom prst="rect">
            <a:avLst/>
          </a:pr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13" name="Rectangle 109"/>
          <p:cNvSpPr>
            <a:spLocks noChangeArrowheads="1"/>
          </p:cNvSpPr>
          <p:nvPr/>
        </p:nvSpPr>
        <p:spPr bwMode="auto">
          <a:xfrm>
            <a:off x="6053505" y="2732089"/>
            <a:ext cx="1465" cy="14287"/>
          </a:xfrm>
          <a:prstGeom prst="rect">
            <a:avLst/>
          </a:pr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14" name="Rectangle 110"/>
          <p:cNvSpPr>
            <a:spLocks noChangeArrowheads="1"/>
          </p:cNvSpPr>
          <p:nvPr/>
        </p:nvSpPr>
        <p:spPr bwMode="auto">
          <a:xfrm>
            <a:off x="6041782" y="2732089"/>
            <a:ext cx="1465" cy="14287"/>
          </a:xfrm>
          <a:prstGeom prst="rect">
            <a:avLst/>
          </a:pr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25" name="Rectangle 121"/>
          <p:cNvSpPr>
            <a:spLocks noChangeArrowheads="1"/>
          </p:cNvSpPr>
          <p:nvPr/>
        </p:nvSpPr>
        <p:spPr bwMode="auto">
          <a:xfrm>
            <a:off x="6282105" y="2965450"/>
            <a:ext cx="13188" cy="1588"/>
          </a:xfrm>
          <a:prstGeom prst="rect">
            <a:avLst/>
          </a:pr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26" name="Rectangle 122"/>
          <p:cNvSpPr>
            <a:spLocks noChangeArrowheads="1"/>
          </p:cNvSpPr>
          <p:nvPr/>
        </p:nvSpPr>
        <p:spPr bwMode="auto">
          <a:xfrm>
            <a:off x="6268915" y="2994025"/>
            <a:ext cx="13189" cy="1588"/>
          </a:xfrm>
          <a:prstGeom prst="rect">
            <a:avLst/>
          </a:pr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29" name="Rectangle 125"/>
          <p:cNvSpPr>
            <a:spLocks noChangeArrowheads="1"/>
          </p:cNvSpPr>
          <p:nvPr/>
        </p:nvSpPr>
        <p:spPr bwMode="auto">
          <a:xfrm>
            <a:off x="3062654" y="1920875"/>
            <a:ext cx="13189" cy="15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30" name="Rectangle 126"/>
          <p:cNvSpPr>
            <a:spLocks noChangeArrowheads="1"/>
          </p:cNvSpPr>
          <p:nvPr/>
        </p:nvSpPr>
        <p:spPr bwMode="auto">
          <a:xfrm>
            <a:off x="3062654" y="1481139"/>
            <a:ext cx="13189" cy="15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32" name="Rectangle 128"/>
          <p:cNvSpPr>
            <a:spLocks noChangeArrowheads="1"/>
          </p:cNvSpPr>
          <p:nvPr/>
        </p:nvSpPr>
        <p:spPr bwMode="auto">
          <a:xfrm>
            <a:off x="6560528" y="1741489"/>
            <a:ext cx="13188" cy="1587"/>
          </a:xfrm>
          <a:prstGeom prst="rect">
            <a:avLst/>
          </a:pr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33" name="Rectangle 129"/>
          <p:cNvSpPr>
            <a:spLocks noChangeArrowheads="1"/>
          </p:cNvSpPr>
          <p:nvPr/>
        </p:nvSpPr>
        <p:spPr bwMode="auto">
          <a:xfrm>
            <a:off x="6560528" y="1481139"/>
            <a:ext cx="13188" cy="15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42" name="Rectangle 138"/>
          <p:cNvSpPr>
            <a:spLocks noChangeArrowheads="1"/>
          </p:cNvSpPr>
          <p:nvPr/>
        </p:nvSpPr>
        <p:spPr bwMode="auto">
          <a:xfrm>
            <a:off x="3152043" y="1549400"/>
            <a:ext cx="1465" cy="142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51" name="Rectangle 147"/>
          <p:cNvSpPr>
            <a:spLocks noChangeArrowheads="1"/>
          </p:cNvSpPr>
          <p:nvPr/>
        </p:nvSpPr>
        <p:spPr bwMode="auto">
          <a:xfrm>
            <a:off x="2771043" y="2470150"/>
            <a:ext cx="13188" cy="15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52" name="Rectangle 148"/>
          <p:cNvSpPr>
            <a:spLocks noChangeArrowheads="1"/>
          </p:cNvSpPr>
          <p:nvPr/>
        </p:nvSpPr>
        <p:spPr bwMode="auto">
          <a:xfrm>
            <a:off x="2771043" y="3378200"/>
            <a:ext cx="13188" cy="15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56" name="Rectangle 152"/>
          <p:cNvSpPr>
            <a:spLocks noChangeArrowheads="1"/>
          </p:cNvSpPr>
          <p:nvPr/>
        </p:nvSpPr>
        <p:spPr bwMode="auto">
          <a:xfrm>
            <a:off x="5470282" y="3489325"/>
            <a:ext cx="1465" cy="127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57" name="Rectangle 153"/>
          <p:cNvSpPr>
            <a:spLocks noChangeArrowheads="1"/>
          </p:cNvSpPr>
          <p:nvPr/>
        </p:nvSpPr>
        <p:spPr bwMode="auto">
          <a:xfrm>
            <a:off x="6396405" y="3489325"/>
            <a:ext cx="1465" cy="127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59" name="Rectangle 155"/>
          <p:cNvSpPr>
            <a:spLocks noChangeArrowheads="1"/>
          </p:cNvSpPr>
          <p:nvPr/>
        </p:nvSpPr>
        <p:spPr bwMode="auto">
          <a:xfrm>
            <a:off x="5470282" y="3778250"/>
            <a:ext cx="1465" cy="127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60" name="Rectangle 156"/>
          <p:cNvSpPr>
            <a:spLocks noChangeArrowheads="1"/>
          </p:cNvSpPr>
          <p:nvPr/>
        </p:nvSpPr>
        <p:spPr bwMode="auto">
          <a:xfrm>
            <a:off x="5496659" y="3778250"/>
            <a:ext cx="1465" cy="127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70" name="Rectangle 166"/>
          <p:cNvSpPr>
            <a:spLocks noChangeArrowheads="1"/>
          </p:cNvSpPr>
          <p:nvPr/>
        </p:nvSpPr>
        <p:spPr bwMode="auto">
          <a:xfrm>
            <a:off x="6371492" y="3778250"/>
            <a:ext cx="1466" cy="127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71" name="Rectangle 167"/>
          <p:cNvSpPr>
            <a:spLocks noChangeArrowheads="1"/>
          </p:cNvSpPr>
          <p:nvPr/>
        </p:nvSpPr>
        <p:spPr bwMode="auto">
          <a:xfrm>
            <a:off x="6396405" y="3778250"/>
            <a:ext cx="1465" cy="127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83" name="Rectangle 179"/>
          <p:cNvSpPr>
            <a:spLocks noChangeArrowheads="1"/>
          </p:cNvSpPr>
          <p:nvPr/>
        </p:nvSpPr>
        <p:spPr bwMode="auto">
          <a:xfrm>
            <a:off x="2771043" y="3489325"/>
            <a:ext cx="1465" cy="127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84" name="Rectangle 180"/>
          <p:cNvSpPr>
            <a:spLocks noChangeArrowheads="1"/>
          </p:cNvSpPr>
          <p:nvPr/>
        </p:nvSpPr>
        <p:spPr bwMode="auto">
          <a:xfrm>
            <a:off x="1960685" y="3489325"/>
            <a:ext cx="1466" cy="127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86" name="Rectangle 182"/>
          <p:cNvSpPr>
            <a:spLocks noChangeArrowheads="1"/>
          </p:cNvSpPr>
          <p:nvPr/>
        </p:nvSpPr>
        <p:spPr bwMode="auto">
          <a:xfrm>
            <a:off x="2250831" y="3722689"/>
            <a:ext cx="1466" cy="142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87" name="Rectangle 183"/>
          <p:cNvSpPr>
            <a:spLocks noChangeArrowheads="1"/>
          </p:cNvSpPr>
          <p:nvPr/>
        </p:nvSpPr>
        <p:spPr bwMode="auto">
          <a:xfrm>
            <a:off x="1960685" y="3722689"/>
            <a:ext cx="1466" cy="142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92" name="Rectangle 188"/>
          <p:cNvSpPr>
            <a:spLocks noChangeArrowheads="1"/>
          </p:cNvSpPr>
          <p:nvPr/>
        </p:nvSpPr>
        <p:spPr bwMode="auto">
          <a:xfrm>
            <a:off x="2073520" y="3171825"/>
            <a:ext cx="13188" cy="15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93" name="Rectangle 189"/>
          <p:cNvSpPr>
            <a:spLocks noChangeArrowheads="1"/>
          </p:cNvSpPr>
          <p:nvPr/>
        </p:nvSpPr>
        <p:spPr bwMode="auto">
          <a:xfrm>
            <a:off x="2073520" y="3378200"/>
            <a:ext cx="13188" cy="15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98" name="Rectangle 194"/>
          <p:cNvSpPr>
            <a:spLocks noChangeArrowheads="1"/>
          </p:cNvSpPr>
          <p:nvPr/>
        </p:nvSpPr>
        <p:spPr bwMode="auto">
          <a:xfrm>
            <a:off x="2073520" y="3832225"/>
            <a:ext cx="13188" cy="1588"/>
          </a:xfrm>
          <a:prstGeom prst="rect">
            <a:avLst/>
          </a:pr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200899" name="Rectangle 195"/>
          <p:cNvSpPr>
            <a:spLocks noChangeArrowheads="1"/>
          </p:cNvSpPr>
          <p:nvPr/>
        </p:nvSpPr>
        <p:spPr bwMode="auto">
          <a:xfrm>
            <a:off x="2073520" y="4038600"/>
            <a:ext cx="13188" cy="15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902" name="Rectangle 198"/>
          <p:cNvSpPr>
            <a:spLocks noChangeArrowheads="1"/>
          </p:cNvSpPr>
          <p:nvPr/>
        </p:nvSpPr>
        <p:spPr bwMode="auto">
          <a:xfrm>
            <a:off x="3062654" y="2979739"/>
            <a:ext cx="13189" cy="15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903" name="Rectangle 199"/>
          <p:cNvSpPr>
            <a:spLocks noChangeArrowheads="1"/>
          </p:cNvSpPr>
          <p:nvPr/>
        </p:nvSpPr>
        <p:spPr bwMode="auto">
          <a:xfrm>
            <a:off x="3062654" y="2416175"/>
            <a:ext cx="13189" cy="15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13" name="Freeform 9"/>
          <p:cNvSpPr>
            <a:spLocks/>
          </p:cNvSpPr>
          <p:nvPr/>
        </p:nvSpPr>
        <p:spPr bwMode="auto">
          <a:xfrm>
            <a:off x="2968869" y="3021013"/>
            <a:ext cx="177312" cy="935037"/>
          </a:xfrm>
          <a:custGeom>
            <a:avLst/>
            <a:gdLst>
              <a:gd name="T0" fmla="*/ 60 w 121"/>
              <a:gd name="T1" fmla="*/ 589 h 589"/>
              <a:gd name="T2" fmla="*/ 78 w 121"/>
              <a:gd name="T3" fmla="*/ 563 h 589"/>
              <a:gd name="T4" fmla="*/ 104 w 121"/>
              <a:gd name="T5" fmla="*/ 503 h 589"/>
              <a:gd name="T6" fmla="*/ 121 w 121"/>
              <a:gd name="T7" fmla="*/ 295 h 589"/>
              <a:gd name="T8" fmla="*/ 104 w 121"/>
              <a:gd name="T9" fmla="*/ 87 h 589"/>
              <a:gd name="T10" fmla="*/ 78 w 121"/>
              <a:gd name="T11" fmla="*/ 17 h 589"/>
              <a:gd name="T12" fmla="*/ 60 w 121"/>
              <a:gd name="T13" fmla="*/ 0 h 589"/>
              <a:gd name="T14" fmla="*/ 34 w 121"/>
              <a:gd name="T15" fmla="*/ 17 h 589"/>
              <a:gd name="T16" fmla="*/ 17 w 121"/>
              <a:gd name="T17" fmla="*/ 87 h 589"/>
              <a:gd name="T18" fmla="*/ 0 w 121"/>
              <a:gd name="T19" fmla="*/ 295 h 589"/>
              <a:gd name="T20" fmla="*/ 17 w 121"/>
              <a:gd name="T21" fmla="*/ 503 h 589"/>
              <a:gd name="T22" fmla="*/ 34 w 121"/>
              <a:gd name="T23" fmla="*/ 563 h 589"/>
              <a:gd name="T24" fmla="*/ 60 w 121"/>
              <a:gd name="T25" fmla="*/ 589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1" h="589">
                <a:moveTo>
                  <a:pt x="60" y="589"/>
                </a:moveTo>
                <a:lnTo>
                  <a:pt x="78" y="563"/>
                </a:lnTo>
                <a:lnTo>
                  <a:pt x="104" y="503"/>
                </a:lnTo>
                <a:lnTo>
                  <a:pt x="121" y="295"/>
                </a:lnTo>
                <a:lnTo>
                  <a:pt x="104" y="87"/>
                </a:lnTo>
                <a:lnTo>
                  <a:pt x="78" y="17"/>
                </a:lnTo>
                <a:lnTo>
                  <a:pt x="60" y="0"/>
                </a:lnTo>
                <a:lnTo>
                  <a:pt x="34" y="17"/>
                </a:lnTo>
                <a:lnTo>
                  <a:pt x="17" y="87"/>
                </a:lnTo>
                <a:lnTo>
                  <a:pt x="0" y="295"/>
                </a:lnTo>
                <a:lnTo>
                  <a:pt x="17" y="503"/>
                </a:lnTo>
                <a:lnTo>
                  <a:pt x="34" y="563"/>
                </a:lnTo>
                <a:lnTo>
                  <a:pt x="60" y="589"/>
                </a:lnTo>
                <a:close/>
              </a:path>
            </a:pathLst>
          </a:custGeom>
          <a:solidFill>
            <a:srgbClr val="A2C1FE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15" name="Freeform 11"/>
          <p:cNvSpPr>
            <a:spLocks/>
          </p:cNvSpPr>
          <p:nvPr/>
        </p:nvSpPr>
        <p:spPr bwMode="auto">
          <a:xfrm>
            <a:off x="3045069" y="3956050"/>
            <a:ext cx="11723" cy="14288"/>
          </a:xfrm>
          <a:custGeom>
            <a:avLst/>
            <a:gdLst>
              <a:gd name="T0" fmla="*/ 8 w 8"/>
              <a:gd name="T1" fmla="*/ 0 h 9"/>
              <a:gd name="T2" fmla="*/ 8 w 8"/>
              <a:gd name="T3" fmla="*/ 0 h 9"/>
              <a:gd name="T4" fmla="*/ 0 w 8"/>
              <a:gd name="T5" fmla="*/ 0 h 9"/>
              <a:gd name="T6" fmla="*/ 8 w 8"/>
              <a:gd name="T7" fmla="*/ 9 h 9"/>
              <a:gd name="T8" fmla="*/ 0 w 8"/>
              <a:gd name="T9" fmla="*/ 9 h 9"/>
              <a:gd name="T10" fmla="*/ 0 w 8"/>
              <a:gd name="T11" fmla="*/ 9 h 9"/>
              <a:gd name="T12" fmla="*/ 8 w 8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9">
                <a:moveTo>
                  <a:pt x="8" y="0"/>
                </a:moveTo>
                <a:lnTo>
                  <a:pt x="8" y="0"/>
                </a:lnTo>
                <a:lnTo>
                  <a:pt x="0" y="0"/>
                </a:lnTo>
                <a:lnTo>
                  <a:pt x="8" y="9"/>
                </a:lnTo>
                <a:lnTo>
                  <a:pt x="0" y="9"/>
                </a:lnTo>
                <a:lnTo>
                  <a:pt x="0" y="9"/>
                </a:lnTo>
                <a:lnTo>
                  <a:pt x="8" y="0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16" name="Rectangle 12"/>
          <p:cNvSpPr>
            <a:spLocks noChangeArrowheads="1"/>
          </p:cNvSpPr>
          <p:nvPr/>
        </p:nvSpPr>
        <p:spPr bwMode="auto">
          <a:xfrm>
            <a:off x="2031023" y="2236788"/>
            <a:ext cx="633046" cy="2476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21" name="Freeform 17"/>
          <p:cNvSpPr>
            <a:spLocks/>
          </p:cNvSpPr>
          <p:nvPr/>
        </p:nvSpPr>
        <p:spPr bwMode="auto">
          <a:xfrm>
            <a:off x="6453554" y="2333626"/>
            <a:ext cx="140677" cy="68263"/>
          </a:xfrm>
          <a:custGeom>
            <a:avLst/>
            <a:gdLst>
              <a:gd name="T0" fmla="*/ 0 w 96"/>
              <a:gd name="T1" fmla="*/ 17 h 43"/>
              <a:gd name="T2" fmla="*/ 0 w 96"/>
              <a:gd name="T3" fmla="*/ 0 h 43"/>
              <a:gd name="T4" fmla="*/ 0 w 96"/>
              <a:gd name="T5" fmla="*/ 0 h 43"/>
              <a:gd name="T6" fmla="*/ 0 w 96"/>
              <a:gd name="T7" fmla="*/ 0 h 43"/>
              <a:gd name="T8" fmla="*/ 61 w 96"/>
              <a:gd name="T9" fmla="*/ 17 h 43"/>
              <a:gd name="T10" fmla="*/ 96 w 96"/>
              <a:gd name="T11" fmla="*/ 17 h 43"/>
              <a:gd name="T12" fmla="*/ 61 w 96"/>
              <a:gd name="T13" fmla="*/ 26 h 43"/>
              <a:gd name="T14" fmla="*/ 0 w 96"/>
              <a:gd name="T15" fmla="*/ 43 h 43"/>
              <a:gd name="T16" fmla="*/ 0 w 96"/>
              <a:gd name="T17" fmla="*/ 43 h 43"/>
              <a:gd name="T18" fmla="*/ 0 w 96"/>
              <a:gd name="T19" fmla="*/ 34 h 43"/>
              <a:gd name="T20" fmla="*/ 0 w 96"/>
              <a:gd name="T21" fmla="*/ 34 h 43"/>
              <a:gd name="T22" fmla="*/ 61 w 96"/>
              <a:gd name="T23" fmla="*/ 17 h 43"/>
              <a:gd name="T24" fmla="*/ 61 w 96"/>
              <a:gd name="T25" fmla="*/ 26 h 43"/>
              <a:gd name="T26" fmla="*/ 61 w 96"/>
              <a:gd name="T27" fmla="*/ 26 h 43"/>
              <a:gd name="T28" fmla="*/ 0 w 96"/>
              <a:gd name="T29" fmla="*/ 8 h 43"/>
              <a:gd name="T30" fmla="*/ 0 w 96"/>
              <a:gd name="T31" fmla="*/ 0 h 43"/>
              <a:gd name="T32" fmla="*/ 9 w 96"/>
              <a:gd name="T33" fmla="*/ 0 h 43"/>
              <a:gd name="T34" fmla="*/ 9 w 96"/>
              <a:gd name="T35" fmla="*/ 17 h 43"/>
              <a:gd name="T36" fmla="*/ 0 w 96"/>
              <a:gd name="T37" fmla="*/ 17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6" h="43">
                <a:moveTo>
                  <a:pt x="0" y="17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61" y="17"/>
                </a:lnTo>
                <a:lnTo>
                  <a:pt x="96" y="17"/>
                </a:lnTo>
                <a:lnTo>
                  <a:pt x="61" y="26"/>
                </a:lnTo>
                <a:lnTo>
                  <a:pt x="0" y="43"/>
                </a:lnTo>
                <a:lnTo>
                  <a:pt x="0" y="43"/>
                </a:lnTo>
                <a:lnTo>
                  <a:pt x="0" y="34"/>
                </a:lnTo>
                <a:lnTo>
                  <a:pt x="0" y="34"/>
                </a:lnTo>
                <a:lnTo>
                  <a:pt x="61" y="17"/>
                </a:lnTo>
                <a:lnTo>
                  <a:pt x="61" y="26"/>
                </a:lnTo>
                <a:lnTo>
                  <a:pt x="61" y="26"/>
                </a:lnTo>
                <a:lnTo>
                  <a:pt x="0" y="8"/>
                </a:lnTo>
                <a:lnTo>
                  <a:pt x="0" y="0"/>
                </a:lnTo>
                <a:lnTo>
                  <a:pt x="9" y="0"/>
                </a:lnTo>
                <a:lnTo>
                  <a:pt x="9" y="17"/>
                </a:lnTo>
                <a:lnTo>
                  <a:pt x="0" y="17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22" name="Freeform 18"/>
          <p:cNvSpPr>
            <a:spLocks/>
          </p:cNvSpPr>
          <p:nvPr/>
        </p:nvSpPr>
        <p:spPr bwMode="auto">
          <a:xfrm>
            <a:off x="6453554" y="2360614"/>
            <a:ext cx="13189" cy="26987"/>
          </a:xfrm>
          <a:custGeom>
            <a:avLst/>
            <a:gdLst>
              <a:gd name="T0" fmla="*/ 0 w 9"/>
              <a:gd name="T1" fmla="*/ 17 h 17"/>
              <a:gd name="T2" fmla="*/ 0 w 9"/>
              <a:gd name="T3" fmla="*/ 0 h 17"/>
              <a:gd name="T4" fmla="*/ 9 w 9"/>
              <a:gd name="T5" fmla="*/ 0 h 17"/>
              <a:gd name="T6" fmla="*/ 9 w 9"/>
              <a:gd name="T7" fmla="*/ 0 h 17"/>
              <a:gd name="T8" fmla="*/ 9 w 9"/>
              <a:gd name="T9" fmla="*/ 0 h 17"/>
              <a:gd name="T10" fmla="*/ 9 w 9"/>
              <a:gd name="T11" fmla="*/ 17 h 17"/>
              <a:gd name="T12" fmla="*/ 0 w 9"/>
              <a:gd name="T1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7">
                <a:moveTo>
                  <a:pt x="0" y="17"/>
                </a:moveTo>
                <a:lnTo>
                  <a:pt x="0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17"/>
                </a:lnTo>
                <a:lnTo>
                  <a:pt x="0" y="17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23" name="Freeform 19"/>
          <p:cNvSpPr>
            <a:spLocks/>
          </p:cNvSpPr>
          <p:nvPr/>
        </p:nvSpPr>
        <p:spPr bwMode="auto">
          <a:xfrm>
            <a:off x="6453554" y="2333626"/>
            <a:ext cx="89389" cy="53975"/>
          </a:xfrm>
          <a:custGeom>
            <a:avLst/>
            <a:gdLst>
              <a:gd name="T0" fmla="*/ 0 w 61"/>
              <a:gd name="T1" fmla="*/ 17 h 34"/>
              <a:gd name="T2" fmla="*/ 0 w 61"/>
              <a:gd name="T3" fmla="*/ 0 h 34"/>
              <a:gd name="T4" fmla="*/ 61 w 61"/>
              <a:gd name="T5" fmla="*/ 17 h 34"/>
              <a:gd name="T6" fmla="*/ 0 w 61"/>
              <a:gd name="T7" fmla="*/ 34 h 34"/>
              <a:gd name="T8" fmla="*/ 0 w 61"/>
              <a:gd name="T9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34">
                <a:moveTo>
                  <a:pt x="0" y="17"/>
                </a:moveTo>
                <a:lnTo>
                  <a:pt x="0" y="0"/>
                </a:lnTo>
                <a:lnTo>
                  <a:pt x="61" y="17"/>
                </a:lnTo>
                <a:lnTo>
                  <a:pt x="0" y="34"/>
                </a:lnTo>
                <a:lnTo>
                  <a:pt x="0" y="17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26" name="Rectangle 22"/>
          <p:cNvSpPr>
            <a:spLocks noChangeArrowheads="1"/>
          </p:cNvSpPr>
          <p:nvPr/>
        </p:nvSpPr>
        <p:spPr bwMode="auto">
          <a:xfrm>
            <a:off x="2664070" y="2360614"/>
            <a:ext cx="3789485" cy="14287"/>
          </a:xfrm>
          <a:prstGeom prst="rect">
            <a:avLst/>
          </a:pr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200729" name="Rectangle 25"/>
          <p:cNvSpPr>
            <a:spLocks noChangeArrowheads="1"/>
          </p:cNvSpPr>
          <p:nvPr/>
        </p:nvSpPr>
        <p:spPr bwMode="auto">
          <a:xfrm>
            <a:off x="6567854" y="1865314"/>
            <a:ext cx="13189" cy="1182687"/>
          </a:xfrm>
          <a:prstGeom prst="rect">
            <a:avLst/>
          </a:pr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30" name="Freeform 26"/>
          <p:cNvSpPr>
            <a:spLocks/>
          </p:cNvSpPr>
          <p:nvPr/>
        </p:nvSpPr>
        <p:spPr bwMode="auto">
          <a:xfrm>
            <a:off x="2360735" y="3640138"/>
            <a:ext cx="139211" cy="82550"/>
          </a:xfrm>
          <a:custGeom>
            <a:avLst/>
            <a:gdLst>
              <a:gd name="T0" fmla="*/ 86 w 95"/>
              <a:gd name="T1" fmla="*/ 26 h 52"/>
              <a:gd name="T2" fmla="*/ 95 w 95"/>
              <a:gd name="T3" fmla="*/ 43 h 52"/>
              <a:gd name="T4" fmla="*/ 95 w 95"/>
              <a:gd name="T5" fmla="*/ 43 h 52"/>
              <a:gd name="T6" fmla="*/ 95 w 95"/>
              <a:gd name="T7" fmla="*/ 43 h 52"/>
              <a:gd name="T8" fmla="*/ 26 w 95"/>
              <a:gd name="T9" fmla="*/ 43 h 52"/>
              <a:gd name="T10" fmla="*/ 0 w 95"/>
              <a:gd name="T11" fmla="*/ 52 h 52"/>
              <a:gd name="T12" fmla="*/ 26 w 95"/>
              <a:gd name="T13" fmla="*/ 35 h 52"/>
              <a:gd name="T14" fmla="*/ 78 w 95"/>
              <a:gd name="T15" fmla="*/ 0 h 52"/>
              <a:gd name="T16" fmla="*/ 78 w 95"/>
              <a:gd name="T17" fmla="*/ 0 h 52"/>
              <a:gd name="T18" fmla="*/ 78 w 95"/>
              <a:gd name="T19" fmla="*/ 9 h 52"/>
              <a:gd name="T20" fmla="*/ 78 w 95"/>
              <a:gd name="T21" fmla="*/ 9 h 52"/>
              <a:gd name="T22" fmla="*/ 26 w 95"/>
              <a:gd name="T23" fmla="*/ 43 h 52"/>
              <a:gd name="T24" fmla="*/ 26 w 95"/>
              <a:gd name="T25" fmla="*/ 35 h 52"/>
              <a:gd name="T26" fmla="*/ 26 w 95"/>
              <a:gd name="T27" fmla="*/ 35 h 52"/>
              <a:gd name="T28" fmla="*/ 95 w 95"/>
              <a:gd name="T29" fmla="*/ 35 h 52"/>
              <a:gd name="T30" fmla="*/ 95 w 95"/>
              <a:gd name="T31" fmla="*/ 43 h 52"/>
              <a:gd name="T32" fmla="*/ 86 w 95"/>
              <a:gd name="T33" fmla="*/ 43 h 52"/>
              <a:gd name="T34" fmla="*/ 78 w 95"/>
              <a:gd name="T35" fmla="*/ 26 h 52"/>
              <a:gd name="T36" fmla="*/ 86 w 95"/>
              <a:gd name="T37" fmla="*/ 2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5" h="52">
                <a:moveTo>
                  <a:pt x="86" y="26"/>
                </a:moveTo>
                <a:lnTo>
                  <a:pt x="95" y="43"/>
                </a:lnTo>
                <a:lnTo>
                  <a:pt x="95" y="43"/>
                </a:lnTo>
                <a:lnTo>
                  <a:pt x="95" y="43"/>
                </a:lnTo>
                <a:lnTo>
                  <a:pt x="26" y="43"/>
                </a:lnTo>
                <a:lnTo>
                  <a:pt x="0" y="52"/>
                </a:lnTo>
                <a:lnTo>
                  <a:pt x="26" y="35"/>
                </a:lnTo>
                <a:lnTo>
                  <a:pt x="78" y="0"/>
                </a:lnTo>
                <a:lnTo>
                  <a:pt x="78" y="0"/>
                </a:lnTo>
                <a:lnTo>
                  <a:pt x="78" y="9"/>
                </a:lnTo>
                <a:lnTo>
                  <a:pt x="78" y="9"/>
                </a:lnTo>
                <a:lnTo>
                  <a:pt x="26" y="43"/>
                </a:lnTo>
                <a:lnTo>
                  <a:pt x="26" y="35"/>
                </a:lnTo>
                <a:lnTo>
                  <a:pt x="26" y="35"/>
                </a:lnTo>
                <a:lnTo>
                  <a:pt x="95" y="35"/>
                </a:lnTo>
                <a:lnTo>
                  <a:pt x="95" y="43"/>
                </a:lnTo>
                <a:lnTo>
                  <a:pt x="86" y="43"/>
                </a:lnTo>
                <a:lnTo>
                  <a:pt x="78" y="26"/>
                </a:lnTo>
                <a:lnTo>
                  <a:pt x="86" y="26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31" name="Freeform 27"/>
          <p:cNvSpPr>
            <a:spLocks/>
          </p:cNvSpPr>
          <p:nvPr/>
        </p:nvSpPr>
        <p:spPr bwMode="auto">
          <a:xfrm>
            <a:off x="2461846" y="3654425"/>
            <a:ext cx="24912" cy="26988"/>
          </a:xfrm>
          <a:custGeom>
            <a:avLst/>
            <a:gdLst>
              <a:gd name="T0" fmla="*/ 9 w 17"/>
              <a:gd name="T1" fmla="*/ 0 h 17"/>
              <a:gd name="T2" fmla="*/ 17 w 17"/>
              <a:gd name="T3" fmla="*/ 17 h 17"/>
              <a:gd name="T4" fmla="*/ 9 w 17"/>
              <a:gd name="T5" fmla="*/ 17 h 17"/>
              <a:gd name="T6" fmla="*/ 9 w 17"/>
              <a:gd name="T7" fmla="*/ 17 h 17"/>
              <a:gd name="T8" fmla="*/ 9 w 17"/>
              <a:gd name="T9" fmla="*/ 17 h 17"/>
              <a:gd name="T10" fmla="*/ 0 w 17"/>
              <a:gd name="T11" fmla="*/ 0 h 17"/>
              <a:gd name="T12" fmla="*/ 9 w 17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9" y="0"/>
                </a:moveTo>
                <a:lnTo>
                  <a:pt x="17" y="17"/>
                </a:lnTo>
                <a:lnTo>
                  <a:pt x="9" y="17"/>
                </a:lnTo>
                <a:lnTo>
                  <a:pt x="9" y="17"/>
                </a:lnTo>
                <a:lnTo>
                  <a:pt x="9" y="17"/>
                </a:lnTo>
                <a:lnTo>
                  <a:pt x="0" y="0"/>
                </a:lnTo>
                <a:lnTo>
                  <a:pt x="9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32" name="Freeform 28"/>
          <p:cNvSpPr>
            <a:spLocks/>
          </p:cNvSpPr>
          <p:nvPr/>
        </p:nvSpPr>
        <p:spPr bwMode="auto">
          <a:xfrm>
            <a:off x="2398836" y="3654426"/>
            <a:ext cx="101111" cy="53975"/>
          </a:xfrm>
          <a:custGeom>
            <a:avLst/>
            <a:gdLst>
              <a:gd name="T0" fmla="*/ 60 w 69"/>
              <a:gd name="T1" fmla="*/ 17 h 34"/>
              <a:gd name="T2" fmla="*/ 69 w 69"/>
              <a:gd name="T3" fmla="*/ 34 h 34"/>
              <a:gd name="T4" fmla="*/ 0 w 69"/>
              <a:gd name="T5" fmla="*/ 34 h 34"/>
              <a:gd name="T6" fmla="*/ 52 w 69"/>
              <a:gd name="T7" fmla="*/ 0 h 34"/>
              <a:gd name="T8" fmla="*/ 60 w 69"/>
              <a:gd name="T9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34">
                <a:moveTo>
                  <a:pt x="60" y="17"/>
                </a:moveTo>
                <a:lnTo>
                  <a:pt x="69" y="34"/>
                </a:lnTo>
                <a:lnTo>
                  <a:pt x="0" y="34"/>
                </a:lnTo>
                <a:lnTo>
                  <a:pt x="52" y="0"/>
                </a:lnTo>
                <a:lnTo>
                  <a:pt x="60" y="17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35" name="Rectangle 31"/>
          <p:cNvSpPr>
            <a:spLocks noChangeArrowheads="1"/>
          </p:cNvSpPr>
          <p:nvPr/>
        </p:nvSpPr>
        <p:spPr bwMode="auto">
          <a:xfrm>
            <a:off x="6556131" y="2360614"/>
            <a:ext cx="11723" cy="14287"/>
          </a:xfrm>
          <a:prstGeom prst="rect">
            <a:avLst/>
          </a:pr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36" name="Line 32"/>
          <p:cNvSpPr>
            <a:spLocks noChangeShapeType="1"/>
          </p:cNvSpPr>
          <p:nvPr/>
        </p:nvSpPr>
        <p:spPr bwMode="auto">
          <a:xfrm flipH="1">
            <a:off x="6453554" y="2387600"/>
            <a:ext cx="38100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37" name="Line 33"/>
          <p:cNvSpPr>
            <a:spLocks noChangeShapeType="1"/>
          </p:cNvSpPr>
          <p:nvPr/>
        </p:nvSpPr>
        <p:spPr bwMode="auto">
          <a:xfrm flipH="1">
            <a:off x="6352443" y="2416175"/>
            <a:ext cx="3810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38" name="Line 34"/>
          <p:cNvSpPr>
            <a:spLocks noChangeShapeType="1"/>
          </p:cNvSpPr>
          <p:nvPr/>
        </p:nvSpPr>
        <p:spPr bwMode="auto">
          <a:xfrm flipH="1">
            <a:off x="6264520" y="2443164"/>
            <a:ext cx="3810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39" name="Line 35"/>
          <p:cNvSpPr>
            <a:spLocks noChangeShapeType="1"/>
          </p:cNvSpPr>
          <p:nvPr/>
        </p:nvSpPr>
        <p:spPr bwMode="auto">
          <a:xfrm flipH="1">
            <a:off x="6163408" y="2484439"/>
            <a:ext cx="36635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40" name="Line 36"/>
          <p:cNvSpPr>
            <a:spLocks noChangeShapeType="1"/>
          </p:cNvSpPr>
          <p:nvPr/>
        </p:nvSpPr>
        <p:spPr bwMode="auto">
          <a:xfrm flipH="1">
            <a:off x="6060831" y="2511425"/>
            <a:ext cx="38100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41" name="Line 37"/>
          <p:cNvSpPr>
            <a:spLocks noChangeShapeType="1"/>
          </p:cNvSpPr>
          <p:nvPr/>
        </p:nvSpPr>
        <p:spPr bwMode="auto">
          <a:xfrm flipH="1">
            <a:off x="5972908" y="2540000"/>
            <a:ext cx="3810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42" name="Line 38"/>
          <p:cNvSpPr>
            <a:spLocks noChangeShapeType="1"/>
          </p:cNvSpPr>
          <p:nvPr/>
        </p:nvSpPr>
        <p:spPr bwMode="auto">
          <a:xfrm flipH="1">
            <a:off x="5871797" y="2581275"/>
            <a:ext cx="381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43" name="Line 39"/>
          <p:cNvSpPr>
            <a:spLocks noChangeShapeType="1"/>
          </p:cNvSpPr>
          <p:nvPr/>
        </p:nvSpPr>
        <p:spPr bwMode="auto">
          <a:xfrm flipH="1">
            <a:off x="5769220" y="2608264"/>
            <a:ext cx="3810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44" name="Line 40"/>
          <p:cNvSpPr>
            <a:spLocks noChangeShapeType="1"/>
          </p:cNvSpPr>
          <p:nvPr/>
        </p:nvSpPr>
        <p:spPr bwMode="auto">
          <a:xfrm flipH="1">
            <a:off x="5681297" y="2635250"/>
            <a:ext cx="38100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45" name="Line 41"/>
          <p:cNvSpPr>
            <a:spLocks noChangeShapeType="1"/>
          </p:cNvSpPr>
          <p:nvPr/>
        </p:nvSpPr>
        <p:spPr bwMode="auto">
          <a:xfrm flipH="1">
            <a:off x="5580185" y="2663825"/>
            <a:ext cx="3810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46" name="Line 42"/>
          <p:cNvSpPr>
            <a:spLocks noChangeShapeType="1"/>
          </p:cNvSpPr>
          <p:nvPr/>
        </p:nvSpPr>
        <p:spPr bwMode="auto">
          <a:xfrm flipH="1">
            <a:off x="5477608" y="2705100"/>
            <a:ext cx="3810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47" name="Line 43"/>
          <p:cNvSpPr>
            <a:spLocks noChangeShapeType="1"/>
          </p:cNvSpPr>
          <p:nvPr/>
        </p:nvSpPr>
        <p:spPr bwMode="auto">
          <a:xfrm flipH="1">
            <a:off x="5389685" y="2732089"/>
            <a:ext cx="3810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48" name="Line 44"/>
          <p:cNvSpPr>
            <a:spLocks noChangeShapeType="1"/>
          </p:cNvSpPr>
          <p:nvPr/>
        </p:nvSpPr>
        <p:spPr bwMode="auto">
          <a:xfrm flipH="1">
            <a:off x="5288574" y="2759075"/>
            <a:ext cx="38100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49" name="Line 45"/>
          <p:cNvSpPr>
            <a:spLocks noChangeShapeType="1"/>
          </p:cNvSpPr>
          <p:nvPr/>
        </p:nvSpPr>
        <p:spPr bwMode="auto">
          <a:xfrm flipH="1">
            <a:off x="5199185" y="2800350"/>
            <a:ext cx="249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50" name="Line 46"/>
          <p:cNvSpPr>
            <a:spLocks noChangeShapeType="1"/>
          </p:cNvSpPr>
          <p:nvPr/>
        </p:nvSpPr>
        <p:spPr bwMode="auto">
          <a:xfrm flipH="1">
            <a:off x="5098074" y="2828925"/>
            <a:ext cx="3810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51" name="Line 47"/>
          <p:cNvSpPr>
            <a:spLocks noChangeShapeType="1"/>
          </p:cNvSpPr>
          <p:nvPr/>
        </p:nvSpPr>
        <p:spPr bwMode="auto">
          <a:xfrm flipH="1">
            <a:off x="4996962" y="2855914"/>
            <a:ext cx="3810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52" name="Line 48"/>
          <p:cNvSpPr>
            <a:spLocks noChangeShapeType="1"/>
          </p:cNvSpPr>
          <p:nvPr/>
        </p:nvSpPr>
        <p:spPr bwMode="auto">
          <a:xfrm flipH="1">
            <a:off x="4907574" y="2882900"/>
            <a:ext cx="26377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53" name="Line 49"/>
          <p:cNvSpPr>
            <a:spLocks noChangeShapeType="1"/>
          </p:cNvSpPr>
          <p:nvPr/>
        </p:nvSpPr>
        <p:spPr bwMode="auto">
          <a:xfrm flipH="1">
            <a:off x="4806462" y="2924175"/>
            <a:ext cx="38100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54" name="Line 50"/>
          <p:cNvSpPr>
            <a:spLocks noChangeShapeType="1"/>
          </p:cNvSpPr>
          <p:nvPr/>
        </p:nvSpPr>
        <p:spPr bwMode="auto">
          <a:xfrm flipH="1">
            <a:off x="4705351" y="2952750"/>
            <a:ext cx="3810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55" name="Line 51"/>
          <p:cNvSpPr>
            <a:spLocks noChangeShapeType="1"/>
          </p:cNvSpPr>
          <p:nvPr/>
        </p:nvSpPr>
        <p:spPr bwMode="auto">
          <a:xfrm flipH="1">
            <a:off x="4615962" y="2979739"/>
            <a:ext cx="26377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56" name="Line 52"/>
          <p:cNvSpPr>
            <a:spLocks noChangeShapeType="1"/>
          </p:cNvSpPr>
          <p:nvPr/>
        </p:nvSpPr>
        <p:spPr bwMode="auto">
          <a:xfrm flipH="1">
            <a:off x="4514851" y="3021014"/>
            <a:ext cx="381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57" name="Line 53"/>
          <p:cNvSpPr>
            <a:spLocks noChangeShapeType="1"/>
          </p:cNvSpPr>
          <p:nvPr/>
        </p:nvSpPr>
        <p:spPr bwMode="auto">
          <a:xfrm flipH="1">
            <a:off x="4413739" y="3048000"/>
            <a:ext cx="38100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58" name="Line 54"/>
          <p:cNvSpPr>
            <a:spLocks noChangeShapeType="1"/>
          </p:cNvSpPr>
          <p:nvPr/>
        </p:nvSpPr>
        <p:spPr bwMode="auto">
          <a:xfrm flipH="1">
            <a:off x="4324351" y="3076575"/>
            <a:ext cx="26377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59" name="Line 55"/>
          <p:cNvSpPr>
            <a:spLocks noChangeShapeType="1"/>
          </p:cNvSpPr>
          <p:nvPr/>
        </p:nvSpPr>
        <p:spPr bwMode="auto">
          <a:xfrm flipH="1">
            <a:off x="4223239" y="3103564"/>
            <a:ext cx="3810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60" name="Line 56"/>
          <p:cNvSpPr>
            <a:spLocks noChangeShapeType="1"/>
          </p:cNvSpPr>
          <p:nvPr/>
        </p:nvSpPr>
        <p:spPr bwMode="auto">
          <a:xfrm flipH="1">
            <a:off x="4122128" y="3144839"/>
            <a:ext cx="3810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61" name="Line 57"/>
          <p:cNvSpPr>
            <a:spLocks noChangeShapeType="1"/>
          </p:cNvSpPr>
          <p:nvPr/>
        </p:nvSpPr>
        <p:spPr bwMode="auto">
          <a:xfrm flipH="1">
            <a:off x="4032739" y="3171825"/>
            <a:ext cx="26377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62" name="Line 58"/>
          <p:cNvSpPr>
            <a:spLocks noChangeShapeType="1"/>
          </p:cNvSpPr>
          <p:nvPr/>
        </p:nvSpPr>
        <p:spPr bwMode="auto">
          <a:xfrm flipH="1">
            <a:off x="3931628" y="3200400"/>
            <a:ext cx="3810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63" name="Line 59"/>
          <p:cNvSpPr>
            <a:spLocks noChangeShapeType="1"/>
          </p:cNvSpPr>
          <p:nvPr/>
        </p:nvSpPr>
        <p:spPr bwMode="auto">
          <a:xfrm flipH="1">
            <a:off x="3830516" y="3241675"/>
            <a:ext cx="381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64" name="Line 60"/>
          <p:cNvSpPr>
            <a:spLocks noChangeShapeType="1"/>
          </p:cNvSpPr>
          <p:nvPr/>
        </p:nvSpPr>
        <p:spPr bwMode="auto">
          <a:xfrm flipH="1">
            <a:off x="3741128" y="3268664"/>
            <a:ext cx="26377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65" name="Line 61"/>
          <p:cNvSpPr>
            <a:spLocks noChangeShapeType="1"/>
          </p:cNvSpPr>
          <p:nvPr/>
        </p:nvSpPr>
        <p:spPr bwMode="auto">
          <a:xfrm flipH="1">
            <a:off x="3640016" y="3295650"/>
            <a:ext cx="38100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66" name="Line 62"/>
          <p:cNvSpPr>
            <a:spLocks noChangeShapeType="1"/>
          </p:cNvSpPr>
          <p:nvPr/>
        </p:nvSpPr>
        <p:spPr bwMode="auto">
          <a:xfrm flipH="1">
            <a:off x="3538905" y="3324225"/>
            <a:ext cx="3810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67" name="Line 63"/>
          <p:cNvSpPr>
            <a:spLocks noChangeShapeType="1"/>
          </p:cNvSpPr>
          <p:nvPr/>
        </p:nvSpPr>
        <p:spPr bwMode="auto">
          <a:xfrm flipH="1">
            <a:off x="3450982" y="3365500"/>
            <a:ext cx="36634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68" name="Line 64"/>
          <p:cNvSpPr>
            <a:spLocks noChangeShapeType="1"/>
          </p:cNvSpPr>
          <p:nvPr/>
        </p:nvSpPr>
        <p:spPr bwMode="auto">
          <a:xfrm flipH="1">
            <a:off x="3348405" y="3392489"/>
            <a:ext cx="3810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69" name="Line 65"/>
          <p:cNvSpPr>
            <a:spLocks noChangeShapeType="1"/>
          </p:cNvSpPr>
          <p:nvPr/>
        </p:nvSpPr>
        <p:spPr bwMode="auto">
          <a:xfrm flipH="1">
            <a:off x="3247293" y="3419475"/>
            <a:ext cx="38100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70" name="Line 66"/>
          <p:cNvSpPr>
            <a:spLocks noChangeShapeType="1"/>
          </p:cNvSpPr>
          <p:nvPr/>
        </p:nvSpPr>
        <p:spPr bwMode="auto">
          <a:xfrm flipH="1">
            <a:off x="3159370" y="3460750"/>
            <a:ext cx="381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71" name="Line 67"/>
          <p:cNvSpPr>
            <a:spLocks noChangeShapeType="1"/>
          </p:cNvSpPr>
          <p:nvPr/>
        </p:nvSpPr>
        <p:spPr bwMode="auto">
          <a:xfrm flipH="1">
            <a:off x="3056793" y="3489325"/>
            <a:ext cx="3810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72" name="Line 68"/>
          <p:cNvSpPr>
            <a:spLocks noChangeShapeType="1"/>
          </p:cNvSpPr>
          <p:nvPr/>
        </p:nvSpPr>
        <p:spPr bwMode="auto">
          <a:xfrm flipH="1">
            <a:off x="2955682" y="3516314"/>
            <a:ext cx="3810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73" name="Line 69"/>
          <p:cNvSpPr>
            <a:spLocks noChangeShapeType="1"/>
          </p:cNvSpPr>
          <p:nvPr/>
        </p:nvSpPr>
        <p:spPr bwMode="auto">
          <a:xfrm flipH="1">
            <a:off x="2867759" y="3543300"/>
            <a:ext cx="38100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74" name="Line 70"/>
          <p:cNvSpPr>
            <a:spLocks noChangeShapeType="1"/>
          </p:cNvSpPr>
          <p:nvPr/>
        </p:nvSpPr>
        <p:spPr bwMode="auto">
          <a:xfrm flipH="1">
            <a:off x="2765182" y="3584575"/>
            <a:ext cx="38100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75" name="Line 71"/>
          <p:cNvSpPr>
            <a:spLocks noChangeShapeType="1"/>
          </p:cNvSpPr>
          <p:nvPr/>
        </p:nvSpPr>
        <p:spPr bwMode="auto">
          <a:xfrm flipH="1">
            <a:off x="2664070" y="3613150"/>
            <a:ext cx="3810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76" name="Line 72"/>
          <p:cNvSpPr>
            <a:spLocks noChangeShapeType="1"/>
          </p:cNvSpPr>
          <p:nvPr/>
        </p:nvSpPr>
        <p:spPr bwMode="auto">
          <a:xfrm flipH="1">
            <a:off x="2576147" y="3640138"/>
            <a:ext cx="3810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79" name="Rectangle 75"/>
          <p:cNvSpPr>
            <a:spLocks noChangeArrowheads="1"/>
          </p:cNvSpPr>
          <p:nvPr/>
        </p:nvSpPr>
        <p:spPr bwMode="auto">
          <a:xfrm>
            <a:off x="2486759" y="3681414"/>
            <a:ext cx="24911" cy="142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80" name="Freeform 76"/>
          <p:cNvSpPr>
            <a:spLocks/>
          </p:cNvSpPr>
          <p:nvPr/>
        </p:nvSpPr>
        <p:spPr bwMode="auto">
          <a:xfrm>
            <a:off x="6226420" y="1658938"/>
            <a:ext cx="87923" cy="138112"/>
          </a:xfrm>
          <a:custGeom>
            <a:avLst/>
            <a:gdLst>
              <a:gd name="T0" fmla="*/ 34 w 60"/>
              <a:gd name="T1" fmla="*/ 78 h 87"/>
              <a:gd name="T2" fmla="*/ 17 w 60"/>
              <a:gd name="T3" fmla="*/ 87 h 87"/>
              <a:gd name="T4" fmla="*/ 17 w 60"/>
              <a:gd name="T5" fmla="*/ 87 h 87"/>
              <a:gd name="T6" fmla="*/ 17 w 60"/>
              <a:gd name="T7" fmla="*/ 87 h 87"/>
              <a:gd name="T8" fmla="*/ 8 w 60"/>
              <a:gd name="T9" fmla="*/ 26 h 87"/>
              <a:gd name="T10" fmla="*/ 0 w 60"/>
              <a:gd name="T11" fmla="*/ 0 h 87"/>
              <a:gd name="T12" fmla="*/ 17 w 60"/>
              <a:gd name="T13" fmla="*/ 26 h 87"/>
              <a:gd name="T14" fmla="*/ 60 w 60"/>
              <a:gd name="T15" fmla="*/ 70 h 87"/>
              <a:gd name="T16" fmla="*/ 60 w 60"/>
              <a:gd name="T17" fmla="*/ 70 h 87"/>
              <a:gd name="T18" fmla="*/ 52 w 60"/>
              <a:gd name="T19" fmla="*/ 70 h 87"/>
              <a:gd name="T20" fmla="*/ 52 w 60"/>
              <a:gd name="T21" fmla="*/ 70 h 87"/>
              <a:gd name="T22" fmla="*/ 8 w 60"/>
              <a:gd name="T23" fmla="*/ 26 h 87"/>
              <a:gd name="T24" fmla="*/ 17 w 60"/>
              <a:gd name="T25" fmla="*/ 26 h 87"/>
              <a:gd name="T26" fmla="*/ 17 w 60"/>
              <a:gd name="T27" fmla="*/ 26 h 87"/>
              <a:gd name="T28" fmla="*/ 26 w 60"/>
              <a:gd name="T29" fmla="*/ 87 h 87"/>
              <a:gd name="T30" fmla="*/ 17 w 60"/>
              <a:gd name="T31" fmla="*/ 87 h 87"/>
              <a:gd name="T32" fmla="*/ 17 w 60"/>
              <a:gd name="T33" fmla="*/ 78 h 87"/>
              <a:gd name="T34" fmla="*/ 34 w 60"/>
              <a:gd name="T35" fmla="*/ 70 h 87"/>
              <a:gd name="T36" fmla="*/ 34 w 60"/>
              <a:gd name="T37" fmla="*/ 78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0" h="87">
                <a:moveTo>
                  <a:pt x="34" y="78"/>
                </a:moveTo>
                <a:lnTo>
                  <a:pt x="17" y="87"/>
                </a:lnTo>
                <a:lnTo>
                  <a:pt x="17" y="87"/>
                </a:lnTo>
                <a:lnTo>
                  <a:pt x="17" y="87"/>
                </a:lnTo>
                <a:lnTo>
                  <a:pt x="8" y="26"/>
                </a:lnTo>
                <a:lnTo>
                  <a:pt x="0" y="0"/>
                </a:lnTo>
                <a:lnTo>
                  <a:pt x="17" y="26"/>
                </a:lnTo>
                <a:lnTo>
                  <a:pt x="60" y="70"/>
                </a:lnTo>
                <a:lnTo>
                  <a:pt x="60" y="70"/>
                </a:lnTo>
                <a:lnTo>
                  <a:pt x="52" y="70"/>
                </a:lnTo>
                <a:lnTo>
                  <a:pt x="52" y="70"/>
                </a:lnTo>
                <a:lnTo>
                  <a:pt x="8" y="26"/>
                </a:lnTo>
                <a:lnTo>
                  <a:pt x="17" y="26"/>
                </a:lnTo>
                <a:lnTo>
                  <a:pt x="17" y="26"/>
                </a:lnTo>
                <a:lnTo>
                  <a:pt x="26" y="87"/>
                </a:lnTo>
                <a:lnTo>
                  <a:pt x="17" y="87"/>
                </a:lnTo>
                <a:lnTo>
                  <a:pt x="17" y="78"/>
                </a:lnTo>
                <a:lnTo>
                  <a:pt x="34" y="70"/>
                </a:lnTo>
                <a:lnTo>
                  <a:pt x="34" y="78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81" name="Freeform 77"/>
          <p:cNvSpPr>
            <a:spLocks/>
          </p:cNvSpPr>
          <p:nvPr/>
        </p:nvSpPr>
        <p:spPr bwMode="auto">
          <a:xfrm>
            <a:off x="6276243" y="1755775"/>
            <a:ext cx="26377" cy="26988"/>
          </a:xfrm>
          <a:custGeom>
            <a:avLst/>
            <a:gdLst>
              <a:gd name="T0" fmla="*/ 18 w 18"/>
              <a:gd name="T1" fmla="*/ 9 h 17"/>
              <a:gd name="T2" fmla="*/ 0 w 18"/>
              <a:gd name="T3" fmla="*/ 17 h 17"/>
              <a:gd name="T4" fmla="*/ 0 w 18"/>
              <a:gd name="T5" fmla="*/ 9 h 17"/>
              <a:gd name="T6" fmla="*/ 0 w 18"/>
              <a:gd name="T7" fmla="*/ 9 h 17"/>
              <a:gd name="T8" fmla="*/ 0 w 18"/>
              <a:gd name="T9" fmla="*/ 9 h 17"/>
              <a:gd name="T10" fmla="*/ 18 w 18"/>
              <a:gd name="T11" fmla="*/ 0 h 17"/>
              <a:gd name="T12" fmla="*/ 18 w 18"/>
              <a:gd name="T13" fmla="*/ 9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17">
                <a:moveTo>
                  <a:pt x="18" y="9"/>
                </a:moveTo>
                <a:lnTo>
                  <a:pt x="0" y="17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18" y="0"/>
                </a:lnTo>
                <a:lnTo>
                  <a:pt x="18" y="9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82" name="Freeform 78"/>
          <p:cNvSpPr>
            <a:spLocks/>
          </p:cNvSpPr>
          <p:nvPr/>
        </p:nvSpPr>
        <p:spPr bwMode="auto">
          <a:xfrm>
            <a:off x="6238143" y="1700214"/>
            <a:ext cx="64477" cy="96837"/>
          </a:xfrm>
          <a:custGeom>
            <a:avLst/>
            <a:gdLst>
              <a:gd name="T0" fmla="*/ 26 w 44"/>
              <a:gd name="T1" fmla="*/ 52 h 61"/>
              <a:gd name="T2" fmla="*/ 9 w 44"/>
              <a:gd name="T3" fmla="*/ 61 h 61"/>
              <a:gd name="T4" fmla="*/ 0 w 44"/>
              <a:gd name="T5" fmla="*/ 0 h 61"/>
              <a:gd name="T6" fmla="*/ 44 w 44"/>
              <a:gd name="T7" fmla="*/ 44 h 61"/>
              <a:gd name="T8" fmla="*/ 26 w 44"/>
              <a:gd name="T9" fmla="*/ 5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61">
                <a:moveTo>
                  <a:pt x="26" y="52"/>
                </a:moveTo>
                <a:lnTo>
                  <a:pt x="9" y="61"/>
                </a:lnTo>
                <a:lnTo>
                  <a:pt x="0" y="0"/>
                </a:lnTo>
                <a:lnTo>
                  <a:pt x="44" y="44"/>
                </a:lnTo>
                <a:lnTo>
                  <a:pt x="26" y="52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83" name="Freeform 79"/>
          <p:cNvSpPr>
            <a:spLocks/>
          </p:cNvSpPr>
          <p:nvPr/>
        </p:nvSpPr>
        <p:spPr bwMode="auto">
          <a:xfrm>
            <a:off x="6453554" y="2168525"/>
            <a:ext cx="13189" cy="12700"/>
          </a:xfrm>
          <a:custGeom>
            <a:avLst/>
            <a:gdLst>
              <a:gd name="T0" fmla="*/ 0 w 9"/>
              <a:gd name="T1" fmla="*/ 8 h 8"/>
              <a:gd name="T2" fmla="*/ 0 w 9"/>
              <a:gd name="T3" fmla="*/ 8 h 8"/>
              <a:gd name="T4" fmla="*/ 9 w 9"/>
              <a:gd name="T5" fmla="*/ 0 h 8"/>
              <a:gd name="T6" fmla="*/ 9 w 9"/>
              <a:gd name="T7" fmla="*/ 0 h 8"/>
              <a:gd name="T8" fmla="*/ 0 w 9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8">
                <a:moveTo>
                  <a:pt x="0" y="8"/>
                </a:moveTo>
                <a:lnTo>
                  <a:pt x="0" y="8"/>
                </a:lnTo>
                <a:lnTo>
                  <a:pt x="9" y="0"/>
                </a:lnTo>
                <a:lnTo>
                  <a:pt x="9" y="0"/>
                </a:lnTo>
                <a:lnTo>
                  <a:pt x="0" y="8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84" name="Freeform 80"/>
          <p:cNvSpPr>
            <a:spLocks/>
          </p:cNvSpPr>
          <p:nvPr/>
        </p:nvSpPr>
        <p:spPr bwMode="auto">
          <a:xfrm>
            <a:off x="6441831" y="2154239"/>
            <a:ext cx="11723" cy="14287"/>
          </a:xfrm>
          <a:custGeom>
            <a:avLst/>
            <a:gdLst>
              <a:gd name="T0" fmla="*/ 0 w 8"/>
              <a:gd name="T1" fmla="*/ 9 h 9"/>
              <a:gd name="T2" fmla="*/ 0 w 8"/>
              <a:gd name="T3" fmla="*/ 9 h 9"/>
              <a:gd name="T4" fmla="*/ 8 w 8"/>
              <a:gd name="T5" fmla="*/ 0 h 9"/>
              <a:gd name="T6" fmla="*/ 8 w 8"/>
              <a:gd name="T7" fmla="*/ 0 h 9"/>
              <a:gd name="T8" fmla="*/ 0 w 8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0" y="9"/>
                </a:moveTo>
                <a:lnTo>
                  <a:pt x="0" y="9"/>
                </a:lnTo>
                <a:lnTo>
                  <a:pt x="8" y="0"/>
                </a:lnTo>
                <a:lnTo>
                  <a:pt x="8" y="0"/>
                </a:lnTo>
                <a:lnTo>
                  <a:pt x="0" y="9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85" name="Freeform 81"/>
          <p:cNvSpPr>
            <a:spLocks/>
          </p:cNvSpPr>
          <p:nvPr/>
        </p:nvSpPr>
        <p:spPr bwMode="auto">
          <a:xfrm>
            <a:off x="6441831" y="2154239"/>
            <a:ext cx="24912" cy="26987"/>
          </a:xfrm>
          <a:custGeom>
            <a:avLst/>
            <a:gdLst>
              <a:gd name="T0" fmla="*/ 8 w 17"/>
              <a:gd name="T1" fmla="*/ 17 h 17"/>
              <a:gd name="T2" fmla="*/ 17 w 17"/>
              <a:gd name="T3" fmla="*/ 9 h 17"/>
              <a:gd name="T4" fmla="*/ 8 w 17"/>
              <a:gd name="T5" fmla="*/ 0 h 17"/>
              <a:gd name="T6" fmla="*/ 0 w 17"/>
              <a:gd name="T7" fmla="*/ 9 h 17"/>
              <a:gd name="T8" fmla="*/ 8 w 17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7">
                <a:moveTo>
                  <a:pt x="8" y="17"/>
                </a:moveTo>
                <a:lnTo>
                  <a:pt x="17" y="9"/>
                </a:lnTo>
                <a:lnTo>
                  <a:pt x="8" y="0"/>
                </a:lnTo>
                <a:lnTo>
                  <a:pt x="0" y="9"/>
                </a:lnTo>
                <a:lnTo>
                  <a:pt x="8" y="17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86" name="Line 82"/>
          <p:cNvSpPr>
            <a:spLocks noChangeShapeType="1"/>
          </p:cNvSpPr>
          <p:nvPr/>
        </p:nvSpPr>
        <p:spPr bwMode="auto">
          <a:xfrm flipH="1" flipV="1">
            <a:off x="6403731" y="2058989"/>
            <a:ext cx="13189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87" name="Line 83"/>
          <p:cNvSpPr>
            <a:spLocks noChangeShapeType="1"/>
          </p:cNvSpPr>
          <p:nvPr/>
        </p:nvSpPr>
        <p:spPr bwMode="auto">
          <a:xfrm flipH="1" flipV="1">
            <a:off x="6365631" y="1962151"/>
            <a:ext cx="13189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88" name="Line 84"/>
          <p:cNvSpPr>
            <a:spLocks noChangeShapeType="1"/>
          </p:cNvSpPr>
          <p:nvPr/>
        </p:nvSpPr>
        <p:spPr bwMode="auto">
          <a:xfrm flipH="1" flipV="1">
            <a:off x="6314343" y="1865314"/>
            <a:ext cx="131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89" name="Freeform 85"/>
          <p:cNvSpPr>
            <a:spLocks/>
          </p:cNvSpPr>
          <p:nvPr/>
        </p:nvSpPr>
        <p:spPr bwMode="auto">
          <a:xfrm>
            <a:off x="6289431" y="1811338"/>
            <a:ext cx="13189" cy="12700"/>
          </a:xfrm>
          <a:custGeom>
            <a:avLst/>
            <a:gdLst>
              <a:gd name="T0" fmla="*/ 0 w 9"/>
              <a:gd name="T1" fmla="*/ 8 h 8"/>
              <a:gd name="T2" fmla="*/ 0 w 9"/>
              <a:gd name="T3" fmla="*/ 8 h 8"/>
              <a:gd name="T4" fmla="*/ 9 w 9"/>
              <a:gd name="T5" fmla="*/ 0 h 8"/>
              <a:gd name="T6" fmla="*/ 9 w 9"/>
              <a:gd name="T7" fmla="*/ 0 h 8"/>
              <a:gd name="T8" fmla="*/ 0 w 9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8">
                <a:moveTo>
                  <a:pt x="0" y="8"/>
                </a:moveTo>
                <a:lnTo>
                  <a:pt x="0" y="8"/>
                </a:lnTo>
                <a:lnTo>
                  <a:pt x="9" y="0"/>
                </a:lnTo>
                <a:lnTo>
                  <a:pt x="9" y="0"/>
                </a:lnTo>
                <a:lnTo>
                  <a:pt x="0" y="8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90" name="Freeform 86"/>
          <p:cNvSpPr>
            <a:spLocks/>
          </p:cNvSpPr>
          <p:nvPr/>
        </p:nvSpPr>
        <p:spPr bwMode="auto">
          <a:xfrm>
            <a:off x="6276243" y="1797050"/>
            <a:ext cx="13188" cy="14288"/>
          </a:xfrm>
          <a:custGeom>
            <a:avLst/>
            <a:gdLst>
              <a:gd name="T0" fmla="*/ 0 w 9"/>
              <a:gd name="T1" fmla="*/ 9 h 9"/>
              <a:gd name="T2" fmla="*/ 0 w 9"/>
              <a:gd name="T3" fmla="*/ 9 h 9"/>
              <a:gd name="T4" fmla="*/ 9 w 9"/>
              <a:gd name="T5" fmla="*/ 0 h 9"/>
              <a:gd name="T6" fmla="*/ 9 w 9"/>
              <a:gd name="T7" fmla="*/ 0 h 9"/>
              <a:gd name="T8" fmla="*/ 0 w 9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9">
                <a:moveTo>
                  <a:pt x="0" y="9"/>
                </a:moveTo>
                <a:lnTo>
                  <a:pt x="0" y="9"/>
                </a:lnTo>
                <a:lnTo>
                  <a:pt x="9" y="0"/>
                </a:lnTo>
                <a:lnTo>
                  <a:pt x="9" y="0"/>
                </a:lnTo>
                <a:lnTo>
                  <a:pt x="0" y="9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91" name="Freeform 87"/>
          <p:cNvSpPr>
            <a:spLocks/>
          </p:cNvSpPr>
          <p:nvPr/>
        </p:nvSpPr>
        <p:spPr bwMode="auto">
          <a:xfrm>
            <a:off x="6276243" y="1797050"/>
            <a:ext cx="26377" cy="26988"/>
          </a:xfrm>
          <a:custGeom>
            <a:avLst/>
            <a:gdLst>
              <a:gd name="T0" fmla="*/ 9 w 18"/>
              <a:gd name="T1" fmla="*/ 17 h 17"/>
              <a:gd name="T2" fmla="*/ 18 w 18"/>
              <a:gd name="T3" fmla="*/ 9 h 17"/>
              <a:gd name="T4" fmla="*/ 9 w 18"/>
              <a:gd name="T5" fmla="*/ 0 h 17"/>
              <a:gd name="T6" fmla="*/ 0 w 18"/>
              <a:gd name="T7" fmla="*/ 9 h 17"/>
              <a:gd name="T8" fmla="*/ 9 w 18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7">
                <a:moveTo>
                  <a:pt x="9" y="17"/>
                </a:moveTo>
                <a:lnTo>
                  <a:pt x="18" y="9"/>
                </a:lnTo>
                <a:lnTo>
                  <a:pt x="9" y="0"/>
                </a:lnTo>
                <a:lnTo>
                  <a:pt x="0" y="9"/>
                </a:lnTo>
                <a:lnTo>
                  <a:pt x="9" y="17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92" name="Freeform 88"/>
          <p:cNvSpPr>
            <a:spLocks/>
          </p:cNvSpPr>
          <p:nvPr/>
        </p:nvSpPr>
        <p:spPr bwMode="auto">
          <a:xfrm>
            <a:off x="5921620" y="1989138"/>
            <a:ext cx="127488" cy="82550"/>
          </a:xfrm>
          <a:custGeom>
            <a:avLst/>
            <a:gdLst>
              <a:gd name="T0" fmla="*/ 78 w 87"/>
              <a:gd name="T1" fmla="*/ 35 h 52"/>
              <a:gd name="T2" fmla="*/ 78 w 87"/>
              <a:gd name="T3" fmla="*/ 52 h 52"/>
              <a:gd name="T4" fmla="*/ 78 w 87"/>
              <a:gd name="T5" fmla="*/ 52 h 52"/>
              <a:gd name="T6" fmla="*/ 78 w 87"/>
              <a:gd name="T7" fmla="*/ 52 h 52"/>
              <a:gd name="T8" fmla="*/ 26 w 87"/>
              <a:gd name="T9" fmla="*/ 9 h 52"/>
              <a:gd name="T10" fmla="*/ 0 w 87"/>
              <a:gd name="T11" fmla="*/ 0 h 52"/>
              <a:gd name="T12" fmla="*/ 26 w 87"/>
              <a:gd name="T13" fmla="*/ 0 h 52"/>
              <a:gd name="T14" fmla="*/ 87 w 87"/>
              <a:gd name="T15" fmla="*/ 9 h 52"/>
              <a:gd name="T16" fmla="*/ 87 w 87"/>
              <a:gd name="T17" fmla="*/ 9 h 52"/>
              <a:gd name="T18" fmla="*/ 87 w 87"/>
              <a:gd name="T19" fmla="*/ 18 h 52"/>
              <a:gd name="T20" fmla="*/ 87 w 87"/>
              <a:gd name="T21" fmla="*/ 18 h 52"/>
              <a:gd name="T22" fmla="*/ 26 w 87"/>
              <a:gd name="T23" fmla="*/ 9 h 52"/>
              <a:gd name="T24" fmla="*/ 26 w 87"/>
              <a:gd name="T25" fmla="*/ 0 h 52"/>
              <a:gd name="T26" fmla="*/ 26 w 87"/>
              <a:gd name="T27" fmla="*/ 0 h 52"/>
              <a:gd name="T28" fmla="*/ 78 w 87"/>
              <a:gd name="T29" fmla="*/ 44 h 52"/>
              <a:gd name="T30" fmla="*/ 78 w 87"/>
              <a:gd name="T31" fmla="*/ 52 h 52"/>
              <a:gd name="T32" fmla="*/ 69 w 87"/>
              <a:gd name="T33" fmla="*/ 52 h 52"/>
              <a:gd name="T34" fmla="*/ 69 w 87"/>
              <a:gd name="T35" fmla="*/ 35 h 52"/>
              <a:gd name="T36" fmla="*/ 78 w 87"/>
              <a:gd name="T37" fmla="*/ 35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7" h="52">
                <a:moveTo>
                  <a:pt x="78" y="35"/>
                </a:moveTo>
                <a:lnTo>
                  <a:pt x="78" y="52"/>
                </a:lnTo>
                <a:lnTo>
                  <a:pt x="78" y="52"/>
                </a:lnTo>
                <a:lnTo>
                  <a:pt x="78" y="52"/>
                </a:lnTo>
                <a:lnTo>
                  <a:pt x="26" y="9"/>
                </a:lnTo>
                <a:lnTo>
                  <a:pt x="0" y="0"/>
                </a:lnTo>
                <a:lnTo>
                  <a:pt x="26" y="0"/>
                </a:lnTo>
                <a:lnTo>
                  <a:pt x="87" y="9"/>
                </a:lnTo>
                <a:lnTo>
                  <a:pt x="87" y="9"/>
                </a:lnTo>
                <a:lnTo>
                  <a:pt x="87" y="18"/>
                </a:lnTo>
                <a:lnTo>
                  <a:pt x="87" y="18"/>
                </a:lnTo>
                <a:lnTo>
                  <a:pt x="26" y="9"/>
                </a:lnTo>
                <a:lnTo>
                  <a:pt x="26" y="0"/>
                </a:lnTo>
                <a:lnTo>
                  <a:pt x="26" y="0"/>
                </a:lnTo>
                <a:lnTo>
                  <a:pt x="78" y="44"/>
                </a:lnTo>
                <a:lnTo>
                  <a:pt x="78" y="52"/>
                </a:lnTo>
                <a:lnTo>
                  <a:pt x="69" y="52"/>
                </a:lnTo>
                <a:lnTo>
                  <a:pt x="69" y="35"/>
                </a:lnTo>
                <a:lnTo>
                  <a:pt x="78" y="35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93" name="Freeform 89"/>
          <p:cNvSpPr>
            <a:spLocks/>
          </p:cNvSpPr>
          <p:nvPr/>
        </p:nvSpPr>
        <p:spPr bwMode="auto">
          <a:xfrm>
            <a:off x="6022731" y="2017714"/>
            <a:ext cx="26377" cy="26987"/>
          </a:xfrm>
          <a:custGeom>
            <a:avLst/>
            <a:gdLst>
              <a:gd name="T0" fmla="*/ 18 w 18"/>
              <a:gd name="T1" fmla="*/ 0 h 17"/>
              <a:gd name="T2" fmla="*/ 9 w 18"/>
              <a:gd name="T3" fmla="*/ 17 h 17"/>
              <a:gd name="T4" fmla="*/ 0 w 18"/>
              <a:gd name="T5" fmla="*/ 17 h 17"/>
              <a:gd name="T6" fmla="*/ 0 w 18"/>
              <a:gd name="T7" fmla="*/ 17 h 17"/>
              <a:gd name="T8" fmla="*/ 0 w 18"/>
              <a:gd name="T9" fmla="*/ 17 h 17"/>
              <a:gd name="T10" fmla="*/ 9 w 18"/>
              <a:gd name="T11" fmla="*/ 0 h 17"/>
              <a:gd name="T12" fmla="*/ 18 w 18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17">
                <a:moveTo>
                  <a:pt x="18" y="0"/>
                </a:moveTo>
                <a:lnTo>
                  <a:pt x="9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9" y="0"/>
                </a:lnTo>
                <a:lnTo>
                  <a:pt x="18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94" name="Freeform 90"/>
          <p:cNvSpPr>
            <a:spLocks/>
          </p:cNvSpPr>
          <p:nvPr/>
        </p:nvSpPr>
        <p:spPr bwMode="auto">
          <a:xfrm>
            <a:off x="5959720" y="2003426"/>
            <a:ext cx="89388" cy="68263"/>
          </a:xfrm>
          <a:custGeom>
            <a:avLst/>
            <a:gdLst>
              <a:gd name="T0" fmla="*/ 52 w 61"/>
              <a:gd name="T1" fmla="*/ 26 h 43"/>
              <a:gd name="T2" fmla="*/ 52 w 61"/>
              <a:gd name="T3" fmla="*/ 43 h 43"/>
              <a:gd name="T4" fmla="*/ 0 w 61"/>
              <a:gd name="T5" fmla="*/ 0 h 43"/>
              <a:gd name="T6" fmla="*/ 61 w 61"/>
              <a:gd name="T7" fmla="*/ 9 h 43"/>
              <a:gd name="T8" fmla="*/ 52 w 61"/>
              <a:gd name="T9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43">
                <a:moveTo>
                  <a:pt x="52" y="26"/>
                </a:moveTo>
                <a:lnTo>
                  <a:pt x="52" y="43"/>
                </a:lnTo>
                <a:lnTo>
                  <a:pt x="0" y="0"/>
                </a:lnTo>
                <a:lnTo>
                  <a:pt x="61" y="9"/>
                </a:lnTo>
                <a:lnTo>
                  <a:pt x="52" y="26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97" name="Freeform 93"/>
          <p:cNvSpPr>
            <a:spLocks/>
          </p:cNvSpPr>
          <p:nvPr/>
        </p:nvSpPr>
        <p:spPr bwMode="auto">
          <a:xfrm>
            <a:off x="6378820" y="2222501"/>
            <a:ext cx="24911" cy="28575"/>
          </a:xfrm>
          <a:custGeom>
            <a:avLst/>
            <a:gdLst>
              <a:gd name="T0" fmla="*/ 17 w 17"/>
              <a:gd name="T1" fmla="*/ 18 h 18"/>
              <a:gd name="T2" fmla="*/ 17 w 17"/>
              <a:gd name="T3" fmla="*/ 9 h 18"/>
              <a:gd name="T4" fmla="*/ 0 w 17"/>
              <a:gd name="T5" fmla="*/ 0 h 18"/>
              <a:gd name="T6" fmla="*/ 0 w 17"/>
              <a:gd name="T7" fmla="*/ 9 h 18"/>
              <a:gd name="T8" fmla="*/ 17 w 17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8">
                <a:moveTo>
                  <a:pt x="17" y="18"/>
                </a:moveTo>
                <a:lnTo>
                  <a:pt x="17" y="9"/>
                </a:lnTo>
                <a:lnTo>
                  <a:pt x="0" y="0"/>
                </a:lnTo>
                <a:lnTo>
                  <a:pt x="0" y="9"/>
                </a:lnTo>
                <a:lnTo>
                  <a:pt x="17" y="18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98" name="Line 94"/>
          <p:cNvSpPr>
            <a:spLocks noChangeShapeType="1"/>
          </p:cNvSpPr>
          <p:nvPr/>
        </p:nvSpPr>
        <p:spPr bwMode="auto">
          <a:xfrm flipH="1" flipV="1">
            <a:off x="6289431" y="2181225"/>
            <a:ext cx="38100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799" name="Line 95"/>
          <p:cNvSpPr>
            <a:spLocks noChangeShapeType="1"/>
          </p:cNvSpPr>
          <p:nvPr/>
        </p:nvSpPr>
        <p:spPr bwMode="auto">
          <a:xfrm flipH="1" flipV="1">
            <a:off x="6200043" y="2127250"/>
            <a:ext cx="38100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00" name="Line 96"/>
          <p:cNvSpPr>
            <a:spLocks noChangeShapeType="1"/>
          </p:cNvSpPr>
          <p:nvPr/>
        </p:nvSpPr>
        <p:spPr bwMode="auto">
          <a:xfrm flipH="1" flipV="1">
            <a:off x="6125308" y="2085975"/>
            <a:ext cx="24912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01" name="Freeform 97"/>
          <p:cNvSpPr>
            <a:spLocks/>
          </p:cNvSpPr>
          <p:nvPr/>
        </p:nvSpPr>
        <p:spPr bwMode="auto">
          <a:xfrm>
            <a:off x="6060831" y="2058988"/>
            <a:ext cx="13189" cy="12700"/>
          </a:xfrm>
          <a:custGeom>
            <a:avLst/>
            <a:gdLst>
              <a:gd name="T0" fmla="*/ 0 w 9"/>
              <a:gd name="T1" fmla="*/ 8 h 8"/>
              <a:gd name="T2" fmla="*/ 0 w 9"/>
              <a:gd name="T3" fmla="*/ 8 h 8"/>
              <a:gd name="T4" fmla="*/ 9 w 9"/>
              <a:gd name="T5" fmla="*/ 0 h 8"/>
              <a:gd name="T6" fmla="*/ 9 w 9"/>
              <a:gd name="T7" fmla="*/ 0 h 8"/>
              <a:gd name="T8" fmla="*/ 0 w 9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8">
                <a:moveTo>
                  <a:pt x="0" y="8"/>
                </a:moveTo>
                <a:lnTo>
                  <a:pt x="0" y="8"/>
                </a:lnTo>
                <a:lnTo>
                  <a:pt x="9" y="0"/>
                </a:lnTo>
                <a:lnTo>
                  <a:pt x="9" y="0"/>
                </a:lnTo>
                <a:lnTo>
                  <a:pt x="0" y="8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02" name="Freeform 98"/>
          <p:cNvSpPr>
            <a:spLocks/>
          </p:cNvSpPr>
          <p:nvPr/>
        </p:nvSpPr>
        <p:spPr bwMode="auto">
          <a:xfrm>
            <a:off x="6049108" y="2044700"/>
            <a:ext cx="11723" cy="14288"/>
          </a:xfrm>
          <a:custGeom>
            <a:avLst/>
            <a:gdLst>
              <a:gd name="T0" fmla="*/ 0 w 8"/>
              <a:gd name="T1" fmla="*/ 9 h 9"/>
              <a:gd name="T2" fmla="*/ 0 w 8"/>
              <a:gd name="T3" fmla="*/ 9 h 9"/>
              <a:gd name="T4" fmla="*/ 8 w 8"/>
              <a:gd name="T5" fmla="*/ 0 h 9"/>
              <a:gd name="T6" fmla="*/ 8 w 8"/>
              <a:gd name="T7" fmla="*/ 0 h 9"/>
              <a:gd name="T8" fmla="*/ 0 w 8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0" y="9"/>
                </a:moveTo>
                <a:lnTo>
                  <a:pt x="0" y="9"/>
                </a:lnTo>
                <a:lnTo>
                  <a:pt x="8" y="0"/>
                </a:lnTo>
                <a:lnTo>
                  <a:pt x="8" y="0"/>
                </a:lnTo>
                <a:lnTo>
                  <a:pt x="0" y="9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03" name="Freeform 99"/>
          <p:cNvSpPr>
            <a:spLocks/>
          </p:cNvSpPr>
          <p:nvPr/>
        </p:nvSpPr>
        <p:spPr bwMode="auto">
          <a:xfrm>
            <a:off x="6049108" y="2044700"/>
            <a:ext cx="24912" cy="26988"/>
          </a:xfrm>
          <a:custGeom>
            <a:avLst/>
            <a:gdLst>
              <a:gd name="T0" fmla="*/ 8 w 17"/>
              <a:gd name="T1" fmla="*/ 17 h 17"/>
              <a:gd name="T2" fmla="*/ 17 w 17"/>
              <a:gd name="T3" fmla="*/ 9 h 17"/>
              <a:gd name="T4" fmla="*/ 8 w 17"/>
              <a:gd name="T5" fmla="*/ 0 h 17"/>
              <a:gd name="T6" fmla="*/ 0 w 17"/>
              <a:gd name="T7" fmla="*/ 9 h 17"/>
              <a:gd name="T8" fmla="*/ 8 w 17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7">
                <a:moveTo>
                  <a:pt x="8" y="17"/>
                </a:moveTo>
                <a:lnTo>
                  <a:pt x="17" y="9"/>
                </a:lnTo>
                <a:lnTo>
                  <a:pt x="8" y="0"/>
                </a:lnTo>
                <a:lnTo>
                  <a:pt x="0" y="9"/>
                </a:lnTo>
                <a:lnTo>
                  <a:pt x="8" y="17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04" name="Freeform 100"/>
          <p:cNvSpPr>
            <a:spLocks/>
          </p:cNvSpPr>
          <p:nvPr/>
        </p:nvSpPr>
        <p:spPr bwMode="auto">
          <a:xfrm>
            <a:off x="5959720" y="2705100"/>
            <a:ext cx="89388" cy="82550"/>
          </a:xfrm>
          <a:custGeom>
            <a:avLst/>
            <a:gdLst>
              <a:gd name="T0" fmla="*/ 52 w 61"/>
              <a:gd name="T1" fmla="*/ 26 h 52"/>
              <a:gd name="T2" fmla="*/ 61 w 61"/>
              <a:gd name="T3" fmla="*/ 34 h 52"/>
              <a:gd name="T4" fmla="*/ 61 w 61"/>
              <a:gd name="T5" fmla="*/ 34 h 52"/>
              <a:gd name="T6" fmla="*/ 61 w 61"/>
              <a:gd name="T7" fmla="*/ 34 h 52"/>
              <a:gd name="T8" fmla="*/ 0 w 61"/>
              <a:gd name="T9" fmla="*/ 52 h 52"/>
              <a:gd name="T10" fmla="*/ 0 w 61"/>
              <a:gd name="T11" fmla="*/ 43 h 52"/>
              <a:gd name="T12" fmla="*/ 0 w 61"/>
              <a:gd name="T13" fmla="*/ 43 h 52"/>
              <a:gd name="T14" fmla="*/ 52 w 61"/>
              <a:gd name="T15" fmla="*/ 0 h 52"/>
              <a:gd name="T16" fmla="*/ 52 w 61"/>
              <a:gd name="T17" fmla="*/ 0 h 52"/>
              <a:gd name="T18" fmla="*/ 52 w 61"/>
              <a:gd name="T19" fmla="*/ 8 h 52"/>
              <a:gd name="T20" fmla="*/ 52 w 61"/>
              <a:gd name="T21" fmla="*/ 8 h 52"/>
              <a:gd name="T22" fmla="*/ 0 w 61"/>
              <a:gd name="T23" fmla="*/ 52 h 52"/>
              <a:gd name="T24" fmla="*/ 0 w 61"/>
              <a:gd name="T25" fmla="*/ 52 h 52"/>
              <a:gd name="T26" fmla="*/ 0 w 61"/>
              <a:gd name="T27" fmla="*/ 43 h 52"/>
              <a:gd name="T28" fmla="*/ 61 w 61"/>
              <a:gd name="T29" fmla="*/ 26 h 52"/>
              <a:gd name="T30" fmla="*/ 61 w 61"/>
              <a:gd name="T31" fmla="*/ 34 h 52"/>
              <a:gd name="T32" fmla="*/ 52 w 61"/>
              <a:gd name="T33" fmla="*/ 34 h 52"/>
              <a:gd name="T34" fmla="*/ 43 w 61"/>
              <a:gd name="T35" fmla="*/ 26 h 52"/>
              <a:gd name="T36" fmla="*/ 52 w 61"/>
              <a:gd name="T37" fmla="*/ 2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1" h="52">
                <a:moveTo>
                  <a:pt x="52" y="26"/>
                </a:moveTo>
                <a:lnTo>
                  <a:pt x="61" y="34"/>
                </a:lnTo>
                <a:lnTo>
                  <a:pt x="61" y="34"/>
                </a:lnTo>
                <a:lnTo>
                  <a:pt x="61" y="34"/>
                </a:lnTo>
                <a:lnTo>
                  <a:pt x="0" y="52"/>
                </a:lnTo>
                <a:lnTo>
                  <a:pt x="0" y="43"/>
                </a:lnTo>
                <a:lnTo>
                  <a:pt x="0" y="43"/>
                </a:lnTo>
                <a:lnTo>
                  <a:pt x="52" y="0"/>
                </a:lnTo>
                <a:lnTo>
                  <a:pt x="52" y="0"/>
                </a:lnTo>
                <a:lnTo>
                  <a:pt x="52" y="8"/>
                </a:lnTo>
                <a:lnTo>
                  <a:pt x="52" y="8"/>
                </a:lnTo>
                <a:lnTo>
                  <a:pt x="0" y="52"/>
                </a:lnTo>
                <a:lnTo>
                  <a:pt x="0" y="52"/>
                </a:lnTo>
                <a:lnTo>
                  <a:pt x="0" y="43"/>
                </a:lnTo>
                <a:lnTo>
                  <a:pt x="61" y="26"/>
                </a:lnTo>
                <a:lnTo>
                  <a:pt x="61" y="34"/>
                </a:lnTo>
                <a:lnTo>
                  <a:pt x="52" y="34"/>
                </a:lnTo>
                <a:lnTo>
                  <a:pt x="43" y="26"/>
                </a:lnTo>
                <a:lnTo>
                  <a:pt x="52" y="26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05" name="Freeform 101"/>
          <p:cNvSpPr>
            <a:spLocks/>
          </p:cNvSpPr>
          <p:nvPr/>
        </p:nvSpPr>
        <p:spPr bwMode="auto">
          <a:xfrm>
            <a:off x="6022731" y="2717801"/>
            <a:ext cx="13189" cy="28575"/>
          </a:xfrm>
          <a:custGeom>
            <a:avLst/>
            <a:gdLst>
              <a:gd name="T0" fmla="*/ 9 w 9"/>
              <a:gd name="T1" fmla="*/ 0 h 18"/>
              <a:gd name="T2" fmla="*/ 9 w 9"/>
              <a:gd name="T3" fmla="*/ 18 h 18"/>
              <a:gd name="T4" fmla="*/ 0 w 9"/>
              <a:gd name="T5" fmla="*/ 18 h 18"/>
              <a:gd name="T6" fmla="*/ 0 w 9"/>
              <a:gd name="T7" fmla="*/ 18 h 18"/>
              <a:gd name="T8" fmla="*/ 0 w 9"/>
              <a:gd name="T9" fmla="*/ 18 h 18"/>
              <a:gd name="T10" fmla="*/ 0 w 9"/>
              <a:gd name="T11" fmla="*/ 0 h 18"/>
              <a:gd name="T12" fmla="*/ 9 w 9"/>
              <a:gd name="T1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8">
                <a:moveTo>
                  <a:pt x="9" y="0"/>
                </a:moveTo>
                <a:lnTo>
                  <a:pt x="9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0"/>
                </a:lnTo>
                <a:lnTo>
                  <a:pt x="9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06" name="Freeform 102"/>
          <p:cNvSpPr>
            <a:spLocks/>
          </p:cNvSpPr>
          <p:nvPr/>
        </p:nvSpPr>
        <p:spPr bwMode="auto">
          <a:xfrm>
            <a:off x="5959720" y="2717800"/>
            <a:ext cx="89388" cy="69850"/>
          </a:xfrm>
          <a:custGeom>
            <a:avLst/>
            <a:gdLst>
              <a:gd name="T0" fmla="*/ 52 w 61"/>
              <a:gd name="T1" fmla="*/ 18 h 44"/>
              <a:gd name="T2" fmla="*/ 61 w 61"/>
              <a:gd name="T3" fmla="*/ 26 h 44"/>
              <a:gd name="T4" fmla="*/ 0 w 61"/>
              <a:gd name="T5" fmla="*/ 44 h 44"/>
              <a:gd name="T6" fmla="*/ 52 w 61"/>
              <a:gd name="T7" fmla="*/ 0 h 44"/>
              <a:gd name="T8" fmla="*/ 52 w 61"/>
              <a:gd name="T9" fmla="*/ 18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44">
                <a:moveTo>
                  <a:pt x="52" y="18"/>
                </a:moveTo>
                <a:lnTo>
                  <a:pt x="61" y="26"/>
                </a:lnTo>
                <a:lnTo>
                  <a:pt x="0" y="44"/>
                </a:lnTo>
                <a:lnTo>
                  <a:pt x="52" y="0"/>
                </a:lnTo>
                <a:lnTo>
                  <a:pt x="52" y="18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09" name="Rectangle 105"/>
          <p:cNvSpPr>
            <a:spLocks noChangeArrowheads="1"/>
          </p:cNvSpPr>
          <p:nvPr/>
        </p:nvSpPr>
        <p:spPr bwMode="auto">
          <a:xfrm>
            <a:off x="6378820" y="2552700"/>
            <a:ext cx="24911" cy="14288"/>
          </a:xfrm>
          <a:prstGeom prst="rect">
            <a:avLst/>
          </a:pr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10" name="Line 106"/>
          <p:cNvSpPr>
            <a:spLocks noChangeShapeType="1"/>
          </p:cNvSpPr>
          <p:nvPr/>
        </p:nvSpPr>
        <p:spPr bwMode="auto">
          <a:xfrm flipH="1">
            <a:off x="6289431" y="2581275"/>
            <a:ext cx="38100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11" name="Line 107"/>
          <p:cNvSpPr>
            <a:spLocks noChangeShapeType="1"/>
          </p:cNvSpPr>
          <p:nvPr/>
        </p:nvSpPr>
        <p:spPr bwMode="auto">
          <a:xfrm flipH="1">
            <a:off x="6200043" y="2635250"/>
            <a:ext cx="38100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12" name="Line 108"/>
          <p:cNvSpPr>
            <a:spLocks noChangeShapeType="1"/>
          </p:cNvSpPr>
          <p:nvPr/>
        </p:nvSpPr>
        <p:spPr bwMode="auto">
          <a:xfrm flipH="1">
            <a:off x="6125308" y="2676526"/>
            <a:ext cx="24912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15" name="Rectangle 111"/>
          <p:cNvSpPr>
            <a:spLocks noChangeArrowheads="1"/>
          </p:cNvSpPr>
          <p:nvPr/>
        </p:nvSpPr>
        <p:spPr bwMode="auto">
          <a:xfrm>
            <a:off x="6049108" y="2732089"/>
            <a:ext cx="11723" cy="14287"/>
          </a:xfrm>
          <a:prstGeom prst="rect">
            <a:avLst/>
          </a:pr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16" name="Freeform 112"/>
          <p:cNvSpPr>
            <a:spLocks/>
          </p:cNvSpPr>
          <p:nvPr/>
        </p:nvSpPr>
        <p:spPr bwMode="auto">
          <a:xfrm>
            <a:off x="6226420" y="2979738"/>
            <a:ext cx="76200" cy="150812"/>
          </a:xfrm>
          <a:custGeom>
            <a:avLst/>
            <a:gdLst>
              <a:gd name="T0" fmla="*/ 34 w 52"/>
              <a:gd name="T1" fmla="*/ 9 h 95"/>
              <a:gd name="T2" fmla="*/ 52 w 52"/>
              <a:gd name="T3" fmla="*/ 17 h 95"/>
              <a:gd name="T4" fmla="*/ 52 w 52"/>
              <a:gd name="T5" fmla="*/ 17 h 95"/>
              <a:gd name="T6" fmla="*/ 52 w 52"/>
              <a:gd name="T7" fmla="*/ 17 h 95"/>
              <a:gd name="T8" fmla="*/ 8 w 52"/>
              <a:gd name="T9" fmla="*/ 69 h 95"/>
              <a:gd name="T10" fmla="*/ 0 w 52"/>
              <a:gd name="T11" fmla="*/ 95 h 95"/>
              <a:gd name="T12" fmla="*/ 0 w 52"/>
              <a:gd name="T13" fmla="*/ 69 h 95"/>
              <a:gd name="T14" fmla="*/ 8 w 52"/>
              <a:gd name="T15" fmla="*/ 0 h 95"/>
              <a:gd name="T16" fmla="*/ 8 w 52"/>
              <a:gd name="T17" fmla="*/ 0 h 95"/>
              <a:gd name="T18" fmla="*/ 17 w 52"/>
              <a:gd name="T19" fmla="*/ 0 h 95"/>
              <a:gd name="T20" fmla="*/ 17 w 52"/>
              <a:gd name="T21" fmla="*/ 0 h 95"/>
              <a:gd name="T22" fmla="*/ 8 w 52"/>
              <a:gd name="T23" fmla="*/ 69 h 95"/>
              <a:gd name="T24" fmla="*/ 0 w 52"/>
              <a:gd name="T25" fmla="*/ 69 h 95"/>
              <a:gd name="T26" fmla="*/ 0 w 52"/>
              <a:gd name="T27" fmla="*/ 69 h 95"/>
              <a:gd name="T28" fmla="*/ 43 w 52"/>
              <a:gd name="T29" fmla="*/ 17 h 95"/>
              <a:gd name="T30" fmla="*/ 52 w 52"/>
              <a:gd name="T31" fmla="*/ 17 h 95"/>
              <a:gd name="T32" fmla="*/ 52 w 52"/>
              <a:gd name="T33" fmla="*/ 26 h 95"/>
              <a:gd name="T34" fmla="*/ 34 w 52"/>
              <a:gd name="T35" fmla="*/ 17 h 95"/>
              <a:gd name="T36" fmla="*/ 34 w 52"/>
              <a:gd name="T37" fmla="*/ 9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" h="95">
                <a:moveTo>
                  <a:pt x="34" y="9"/>
                </a:moveTo>
                <a:lnTo>
                  <a:pt x="52" y="17"/>
                </a:lnTo>
                <a:lnTo>
                  <a:pt x="52" y="17"/>
                </a:lnTo>
                <a:lnTo>
                  <a:pt x="52" y="17"/>
                </a:lnTo>
                <a:lnTo>
                  <a:pt x="8" y="69"/>
                </a:lnTo>
                <a:lnTo>
                  <a:pt x="0" y="95"/>
                </a:lnTo>
                <a:lnTo>
                  <a:pt x="0" y="69"/>
                </a:lnTo>
                <a:lnTo>
                  <a:pt x="8" y="0"/>
                </a:lnTo>
                <a:lnTo>
                  <a:pt x="8" y="0"/>
                </a:lnTo>
                <a:lnTo>
                  <a:pt x="17" y="0"/>
                </a:lnTo>
                <a:lnTo>
                  <a:pt x="17" y="0"/>
                </a:lnTo>
                <a:lnTo>
                  <a:pt x="8" y="69"/>
                </a:lnTo>
                <a:lnTo>
                  <a:pt x="0" y="69"/>
                </a:lnTo>
                <a:lnTo>
                  <a:pt x="0" y="69"/>
                </a:lnTo>
                <a:lnTo>
                  <a:pt x="43" y="17"/>
                </a:lnTo>
                <a:lnTo>
                  <a:pt x="52" y="17"/>
                </a:lnTo>
                <a:lnTo>
                  <a:pt x="52" y="26"/>
                </a:lnTo>
                <a:lnTo>
                  <a:pt x="34" y="17"/>
                </a:lnTo>
                <a:lnTo>
                  <a:pt x="34" y="9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17" name="Freeform 113"/>
          <p:cNvSpPr>
            <a:spLocks/>
          </p:cNvSpPr>
          <p:nvPr/>
        </p:nvSpPr>
        <p:spPr bwMode="auto">
          <a:xfrm>
            <a:off x="6251331" y="2979739"/>
            <a:ext cx="24912" cy="26987"/>
          </a:xfrm>
          <a:custGeom>
            <a:avLst/>
            <a:gdLst>
              <a:gd name="T0" fmla="*/ 0 w 17"/>
              <a:gd name="T1" fmla="*/ 0 h 17"/>
              <a:gd name="T2" fmla="*/ 17 w 17"/>
              <a:gd name="T3" fmla="*/ 9 h 17"/>
              <a:gd name="T4" fmla="*/ 17 w 17"/>
              <a:gd name="T5" fmla="*/ 17 h 17"/>
              <a:gd name="T6" fmla="*/ 17 w 17"/>
              <a:gd name="T7" fmla="*/ 17 h 17"/>
              <a:gd name="T8" fmla="*/ 17 w 17"/>
              <a:gd name="T9" fmla="*/ 17 h 17"/>
              <a:gd name="T10" fmla="*/ 0 w 17"/>
              <a:gd name="T11" fmla="*/ 9 h 17"/>
              <a:gd name="T12" fmla="*/ 0 w 17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17" y="9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18" name="Freeform 114"/>
          <p:cNvSpPr>
            <a:spLocks/>
          </p:cNvSpPr>
          <p:nvPr/>
        </p:nvSpPr>
        <p:spPr bwMode="auto">
          <a:xfrm>
            <a:off x="6238143" y="2979739"/>
            <a:ext cx="64477" cy="109537"/>
          </a:xfrm>
          <a:custGeom>
            <a:avLst/>
            <a:gdLst>
              <a:gd name="T0" fmla="*/ 26 w 44"/>
              <a:gd name="T1" fmla="*/ 9 h 69"/>
              <a:gd name="T2" fmla="*/ 44 w 44"/>
              <a:gd name="T3" fmla="*/ 17 h 69"/>
              <a:gd name="T4" fmla="*/ 0 w 44"/>
              <a:gd name="T5" fmla="*/ 69 h 69"/>
              <a:gd name="T6" fmla="*/ 9 w 44"/>
              <a:gd name="T7" fmla="*/ 0 h 69"/>
              <a:gd name="T8" fmla="*/ 26 w 44"/>
              <a:gd name="T9" fmla="*/ 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69">
                <a:moveTo>
                  <a:pt x="26" y="9"/>
                </a:moveTo>
                <a:lnTo>
                  <a:pt x="44" y="17"/>
                </a:lnTo>
                <a:lnTo>
                  <a:pt x="0" y="69"/>
                </a:lnTo>
                <a:lnTo>
                  <a:pt x="9" y="0"/>
                </a:lnTo>
                <a:lnTo>
                  <a:pt x="26" y="9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19" name="Freeform 115"/>
          <p:cNvSpPr>
            <a:spLocks/>
          </p:cNvSpPr>
          <p:nvPr/>
        </p:nvSpPr>
        <p:spPr bwMode="auto">
          <a:xfrm>
            <a:off x="6453554" y="2608264"/>
            <a:ext cx="13189" cy="14287"/>
          </a:xfrm>
          <a:custGeom>
            <a:avLst/>
            <a:gdLst>
              <a:gd name="T0" fmla="*/ 9 w 9"/>
              <a:gd name="T1" fmla="*/ 9 h 9"/>
              <a:gd name="T2" fmla="*/ 9 w 9"/>
              <a:gd name="T3" fmla="*/ 9 h 9"/>
              <a:gd name="T4" fmla="*/ 0 w 9"/>
              <a:gd name="T5" fmla="*/ 0 h 9"/>
              <a:gd name="T6" fmla="*/ 0 w 9"/>
              <a:gd name="T7" fmla="*/ 0 h 9"/>
              <a:gd name="T8" fmla="*/ 9 w 9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9">
                <a:moveTo>
                  <a:pt x="9" y="9"/>
                </a:moveTo>
                <a:lnTo>
                  <a:pt x="9" y="9"/>
                </a:lnTo>
                <a:lnTo>
                  <a:pt x="0" y="0"/>
                </a:lnTo>
                <a:lnTo>
                  <a:pt x="0" y="0"/>
                </a:lnTo>
                <a:lnTo>
                  <a:pt x="9" y="9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20" name="Freeform 116"/>
          <p:cNvSpPr>
            <a:spLocks/>
          </p:cNvSpPr>
          <p:nvPr/>
        </p:nvSpPr>
        <p:spPr bwMode="auto">
          <a:xfrm>
            <a:off x="6441831" y="2622550"/>
            <a:ext cx="11723" cy="12700"/>
          </a:xfrm>
          <a:custGeom>
            <a:avLst/>
            <a:gdLst>
              <a:gd name="T0" fmla="*/ 8 w 8"/>
              <a:gd name="T1" fmla="*/ 8 h 8"/>
              <a:gd name="T2" fmla="*/ 8 w 8"/>
              <a:gd name="T3" fmla="*/ 8 h 8"/>
              <a:gd name="T4" fmla="*/ 0 w 8"/>
              <a:gd name="T5" fmla="*/ 0 h 8"/>
              <a:gd name="T6" fmla="*/ 0 w 8"/>
              <a:gd name="T7" fmla="*/ 0 h 8"/>
              <a:gd name="T8" fmla="*/ 8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8" y="8"/>
                </a:moveTo>
                <a:lnTo>
                  <a:pt x="8" y="8"/>
                </a:lnTo>
                <a:lnTo>
                  <a:pt x="0" y="0"/>
                </a:lnTo>
                <a:lnTo>
                  <a:pt x="0" y="0"/>
                </a:lnTo>
                <a:lnTo>
                  <a:pt x="8" y="8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21" name="Freeform 117"/>
          <p:cNvSpPr>
            <a:spLocks/>
          </p:cNvSpPr>
          <p:nvPr/>
        </p:nvSpPr>
        <p:spPr bwMode="auto">
          <a:xfrm>
            <a:off x="6441831" y="2608264"/>
            <a:ext cx="24912" cy="26987"/>
          </a:xfrm>
          <a:custGeom>
            <a:avLst/>
            <a:gdLst>
              <a:gd name="T0" fmla="*/ 17 w 17"/>
              <a:gd name="T1" fmla="*/ 9 h 17"/>
              <a:gd name="T2" fmla="*/ 8 w 17"/>
              <a:gd name="T3" fmla="*/ 0 h 17"/>
              <a:gd name="T4" fmla="*/ 0 w 17"/>
              <a:gd name="T5" fmla="*/ 9 h 17"/>
              <a:gd name="T6" fmla="*/ 8 w 17"/>
              <a:gd name="T7" fmla="*/ 17 h 17"/>
              <a:gd name="T8" fmla="*/ 17 w 17"/>
              <a:gd name="T9" fmla="*/ 9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7">
                <a:moveTo>
                  <a:pt x="17" y="9"/>
                </a:moveTo>
                <a:lnTo>
                  <a:pt x="8" y="0"/>
                </a:lnTo>
                <a:lnTo>
                  <a:pt x="0" y="9"/>
                </a:lnTo>
                <a:lnTo>
                  <a:pt x="8" y="17"/>
                </a:lnTo>
                <a:lnTo>
                  <a:pt x="17" y="9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22" name="Line 118"/>
          <p:cNvSpPr>
            <a:spLocks noChangeShapeType="1"/>
          </p:cNvSpPr>
          <p:nvPr/>
        </p:nvSpPr>
        <p:spPr bwMode="auto">
          <a:xfrm flipH="1">
            <a:off x="6403731" y="2690814"/>
            <a:ext cx="13189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23" name="Line 119"/>
          <p:cNvSpPr>
            <a:spLocks noChangeShapeType="1"/>
          </p:cNvSpPr>
          <p:nvPr/>
        </p:nvSpPr>
        <p:spPr bwMode="auto">
          <a:xfrm flipH="1">
            <a:off x="6365631" y="2787650"/>
            <a:ext cx="13189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24" name="Line 120"/>
          <p:cNvSpPr>
            <a:spLocks noChangeShapeType="1"/>
          </p:cNvSpPr>
          <p:nvPr/>
        </p:nvSpPr>
        <p:spPr bwMode="auto">
          <a:xfrm flipH="1">
            <a:off x="6314343" y="2882901"/>
            <a:ext cx="131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27" name="Freeform 123"/>
          <p:cNvSpPr>
            <a:spLocks/>
          </p:cNvSpPr>
          <p:nvPr/>
        </p:nvSpPr>
        <p:spPr bwMode="auto">
          <a:xfrm>
            <a:off x="6276243" y="2965451"/>
            <a:ext cx="26377" cy="28575"/>
          </a:xfrm>
          <a:custGeom>
            <a:avLst/>
            <a:gdLst>
              <a:gd name="T0" fmla="*/ 18 w 18"/>
              <a:gd name="T1" fmla="*/ 0 h 18"/>
              <a:gd name="T2" fmla="*/ 9 w 18"/>
              <a:gd name="T3" fmla="*/ 0 h 18"/>
              <a:gd name="T4" fmla="*/ 0 w 18"/>
              <a:gd name="T5" fmla="*/ 18 h 18"/>
              <a:gd name="T6" fmla="*/ 9 w 18"/>
              <a:gd name="T7" fmla="*/ 18 h 18"/>
              <a:gd name="T8" fmla="*/ 18 w 18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8">
                <a:moveTo>
                  <a:pt x="18" y="0"/>
                </a:moveTo>
                <a:lnTo>
                  <a:pt x="9" y="0"/>
                </a:lnTo>
                <a:lnTo>
                  <a:pt x="0" y="18"/>
                </a:lnTo>
                <a:lnTo>
                  <a:pt x="9" y="18"/>
                </a:lnTo>
                <a:lnTo>
                  <a:pt x="18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28" name="Rectangle 124"/>
          <p:cNvSpPr>
            <a:spLocks noChangeArrowheads="1"/>
          </p:cNvSpPr>
          <p:nvPr/>
        </p:nvSpPr>
        <p:spPr bwMode="auto">
          <a:xfrm>
            <a:off x="6632331" y="2663826"/>
            <a:ext cx="517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effectLst/>
                <a:latin typeface="Times New Roman" charset="0"/>
              </a:rPr>
              <a:t>Target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00831" name="Rectangle 127"/>
          <p:cNvSpPr>
            <a:spLocks noChangeArrowheads="1"/>
          </p:cNvSpPr>
          <p:nvPr/>
        </p:nvSpPr>
        <p:spPr bwMode="auto">
          <a:xfrm>
            <a:off x="3069982" y="1481139"/>
            <a:ext cx="13188" cy="43973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34" name="Rectangle 130"/>
          <p:cNvSpPr>
            <a:spLocks noChangeArrowheads="1"/>
          </p:cNvSpPr>
          <p:nvPr/>
        </p:nvSpPr>
        <p:spPr bwMode="auto">
          <a:xfrm>
            <a:off x="6567854" y="1481138"/>
            <a:ext cx="13189" cy="2603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35" name="Freeform 131"/>
          <p:cNvSpPr>
            <a:spLocks/>
          </p:cNvSpPr>
          <p:nvPr/>
        </p:nvSpPr>
        <p:spPr bwMode="auto">
          <a:xfrm>
            <a:off x="6479931" y="1522413"/>
            <a:ext cx="101112" cy="68262"/>
          </a:xfrm>
          <a:custGeom>
            <a:avLst/>
            <a:gdLst>
              <a:gd name="T0" fmla="*/ 0 w 69"/>
              <a:gd name="T1" fmla="*/ 17 h 43"/>
              <a:gd name="T2" fmla="*/ 0 w 69"/>
              <a:gd name="T3" fmla="*/ 0 h 43"/>
              <a:gd name="T4" fmla="*/ 0 w 69"/>
              <a:gd name="T5" fmla="*/ 0 h 43"/>
              <a:gd name="T6" fmla="*/ 0 w 69"/>
              <a:gd name="T7" fmla="*/ 0 h 43"/>
              <a:gd name="T8" fmla="*/ 43 w 69"/>
              <a:gd name="T9" fmla="*/ 17 h 43"/>
              <a:gd name="T10" fmla="*/ 69 w 69"/>
              <a:gd name="T11" fmla="*/ 17 h 43"/>
              <a:gd name="T12" fmla="*/ 43 w 69"/>
              <a:gd name="T13" fmla="*/ 26 h 43"/>
              <a:gd name="T14" fmla="*/ 0 w 69"/>
              <a:gd name="T15" fmla="*/ 43 h 43"/>
              <a:gd name="T16" fmla="*/ 0 w 69"/>
              <a:gd name="T17" fmla="*/ 43 h 43"/>
              <a:gd name="T18" fmla="*/ 0 w 69"/>
              <a:gd name="T19" fmla="*/ 34 h 43"/>
              <a:gd name="T20" fmla="*/ 0 w 69"/>
              <a:gd name="T21" fmla="*/ 34 h 43"/>
              <a:gd name="T22" fmla="*/ 43 w 69"/>
              <a:gd name="T23" fmla="*/ 17 h 43"/>
              <a:gd name="T24" fmla="*/ 43 w 69"/>
              <a:gd name="T25" fmla="*/ 26 h 43"/>
              <a:gd name="T26" fmla="*/ 43 w 69"/>
              <a:gd name="T27" fmla="*/ 26 h 43"/>
              <a:gd name="T28" fmla="*/ 0 w 69"/>
              <a:gd name="T29" fmla="*/ 8 h 43"/>
              <a:gd name="T30" fmla="*/ 0 w 69"/>
              <a:gd name="T31" fmla="*/ 0 h 43"/>
              <a:gd name="T32" fmla="*/ 8 w 69"/>
              <a:gd name="T33" fmla="*/ 0 h 43"/>
              <a:gd name="T34" fmla="*/ 8 w 69"/>
              <a:gd name="T35" fmla="*/ 17 h 43"/>
              <a:gd name="T36" fmla="*/ 0 w 69"/>
              <a:gd name="T37" fmla="*/ 17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" h="43">
                <a:moveTo>
                  <a:pt x="0" y="17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43" y="17"/>
                </a:lnTo>
                <a:lnTo>
                  <a:pt x="69" y="17"/>
                </a:lnTo>
                <a:lnTo>
                  <a:pt x="43" y="26"/>
                </a:lnTo>
                <a:lnTo>
                  <a:pt x="0" y="43"/>
                </a:lnTo>
                <a:lnTo>
                  <a:pt x="0" y="43"/>
                </a:lnTo>
                <a:lnTo>
                  <a:pt x="0" y="34"/>
                </a:lnTo>
                <a:lnTo>
                  <a:pt x="0" y="34"/>
                </a:lnTo>
                <a:lnTo>
                  <a:pt x="43" y="17"/>
                </a:lnTo>
                <a:lnTo>
                  <a:pt x="43" y="26"/>
                </a:lnTo>
                <a:lnTo>
                  <a:pt x="43" y="26"/>
                </a:lnTo>
                <a:lnTo>
                  <a:pt x="0" y="8"/>
                </a:lnTo>
                <a:lnTo>
                  <a:pt x="0" y="0"/>
                </a:lnTo>
                <a:lnTo>
                  <a:pt x="8" y="0"/>
                </a:lnTo>
                <a:lnTo>
                  <a:pt x="8" y="17"/>
                </a:lnTo>
                <a:lnTo>
                  <a:pt x="0" y="17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36" name="Freeform 132"/>
          <p:cNvSpPr>
            <a:spLocks/>
          </p:cNvSpPr>
          <p:nvPr/>
        </p:nvSpPr>
        <p:spPr bwMode="auto">
          <a:xfrm>
            <a:off x="6479931" y="1549400"/>
            <a:ext cx="11723" cy="26988"/>
          </a:xfrm>
          <a:custGeom>
            <a:avLst/>
            <a:gdLst>
              <a:gd name="T0" fmla="*/ 0 w 8"/>
              <a:gd name="T1" fmla="*/ 17 h 17"/>
              <a:gd name="T2" fmla="*/ 0 w 8"/>
              <a:gd name="T3" fmla="*/ 0 h 17"/>
              <a:gd name="T4" fmla="*/ 8 w 8"/>
              <a:gd name="T5" fmla="*/ 0 h 17"/>
              <a:gd name="T6" fmla="*/ 8 w 8"/>
              <a:gd name="T7" fmla="*/ 0 h 17"/>
              <a:gd name="T8" fmla="*/ 8 w 8"/>
              <a:gd name="T9" fmla="*/ 0 h 17"/>
              <a:gd name="T10" fmla="*/ 8 w 8"/>
              <a:gd name="T11" fmla="*/ 17 h 17"/>
              <a:gd name="T12" fmla="*/ 0 w 8"/>
              <a:gd name="T1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7">
                <a:moveTo>
                  <a:pt x="0" y="17"/>
                </a:move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17"/>
                </a:lnTo>
                <a:lnTo>
                  <a:pt x="0" y="17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38" name="Freeform 134"/>
          <p:cNvSpPr>
            <a:spLocks/>
          </p:cNvSpPr>
          <p:nvPr/>
        </p:nvSpPr>
        <p:spPr bwMode="auto">
          <a:xfrm>
            <a:off x="3045070" y="1508126"/>
            <a:ext cx="114300" cy="68263"/>
          </a:xfrm>
          <a:custGeom>
            <a:avLst/>
            <a:gdLst>
              <a:gd name="T0" fmla="*/ 78 w 78"/>
              <a:gd name="T1" fmla="*/ 26 h 43"/>
              <a:gd name="T2" fmla="*/ 78 w 78"/>
              <a:gd name="T3" fmla="*/ 43 h 43"/>
              <a:gd name="T4" fmla="*/ 78 w 78"/>
              <a:gd name="T5" fmla="*/ 43 h 43"/>
              <a:gd name="T6" fmla="*/ 78 w 78"/>
              <a:gd name="T7" fmla="*/ 43 h 43"/>
              <a:gd name="T8" fmla="*/ 26 w 78"/>
              <a:gd name="T9" fmla="*/ 26 h 43"/>
              <a:gd name="T10" fmla="*/ 0 w 78"/>
              <a:gd name="T11" fmla="*/ 26 h 43"/>
              <a:gd name="T12" fmla="*/ 26 w 78"/>
              <a:gd name="T13" fmla="*/ 17 h 43"/>
              <a:gd name="T14" fmla="*/ 78 w 78"/>
              <a:gd name="T15" fmla="*/ 0 h 43"/>
              <a:gd name="T16" fmla="*/ 78 w 78"/>
              <a:gd name="T17" fmla="*/ 0 h 43"/>
              <a:gd name="T18" fmla="*/ 78 w 78"/>
              <a:gd name="T19" fmla="*/ 9 h 43"/>
              <a:gd name="T20" fmla="*/ 78 w 78"/>
              <a:gd name="T21" fmla="*/ 9 h 43"/>
              <a:gd name="T22" fmla="*/ 26 w 78"/>
              <a:gd name="T23" fmla="*/ 26 h 43"/>
              <a:gd name="T24" fmla="*/ 26 w 78"/>
              <a:gd name="T25" fmla="*/ 17 h 43"/>
              <a:gd name="T26" fmla="*/ 26 w 78"/>
              <a:gd name="T27" fmla="*/ 17 h 43"/>
              <a:gd name="T28" fmla="*/ 78 w 78"/>
              <a:gd name="T29" fmla="*/ 35 h 43"/>
              <a:gd name="T30" fmla="*/ 78 w 78"/>
              <a:gd name="T31" fmla="*/ 43 h 43"/>
              <a:gd name="T32" fmla="*/ 69 w 78"/>
              <a:gd name="T33" fmla="*/ 43 h 43"/>
              <a:gd name="T34" fmla="*/ 69 w 78"/>
              <a:gd name="T35" fmla="*/ 26 h 43"/>
              <a:gd name="T36" fmla="*/ 78 w 78"/>
              <a:gd name="T37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8" h="43">
                <a:moveTo>
                  <a:pt x="78" y="26"/>
                </a:moveTo>
                <a:lnTo>
                  <a:pt x="78" y="43"/>
                </a:lnTo>
                <a:lnTo>
                  <a:pt x="78" y="43"/>
                </a:lnTo>
                <a:lnTo>
                  <a:pt x="78" y="43"/>
                </a:lnTo>
                <a:lnTo>
                  <a:pt x="26" y="26"/>
                </a:lnTo>
                <a:lnTo>
                  <a:pt x="0" y="26"/>
                </a:lnTo>
                <a:lnTo>
                  <a:pt x="26" y="17"/>
                </a:lnTo>
                <a:lnTo>
                  <a:pt x="78" y="0"/>
                </a:lnTo>
                <a:lnTo>
                  <a:pt x="78" y="0"/>
                </a:lnTo>
                <a:lnTo>
                  <a:pt x="78" y="9"/>
                </a:lnTo>
                <a:lnTo>
                  <a:pt x="78" y="9"/>
                </a:lnTo>
                <a:lnTo>
                  <a:pt x="26" y="26"/>
                </a:lnTo>
                <a:lnTo>
                  <a:pt x="26" y="17"/>
                </a:lnTo>
                <a:lnTo>
                  <a:pt x="26" y="17"/>
                </a:lnTo>
                <a:lnTo>
                  <a:pt x="78" y="35"/>
                </a:lnTo>
                <a:lnTo>
                  <a:pt x="78" y="43"/>
                </a:lnTo>
                <a:lnTo>
                  <a:pt x="69" y="43"/>
                </a:lnTo>
                <a:lnTo>
                  <a:pt x="69" y="26"/>
                </a:lnTo>
                <a:lnTo>
                  <a:pt x="78" y="26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39" name="Freeform 135"/>
          <p:cNvSpPr>
            <a:spLocks/>
          </p:cNvSpPr>
          <p:nvPr/>
        </p:nvSpPr>
        <p:spPr bwMode="auto">
          <a:xfrm>
            <a:off x="3146182" y="1522414"/>
            <a:ext cx="13188" cy="26987"/>
          </a:xfrm>
          <a:custGeom>
            <a:avLst/>
            <a:gdLst>
              <a:gd name="T0" fmla="*/ 9 w 9"/>
              <a:gd name="T1" fmla="*/ 0 h 17"/>
              <a:gd name="T2" fmla="*/ 9 w 9"/>
              <a:gd name="T3" fmla="*/ 17 h 17"/>
              <a:gd name="T4" fmla="*/ 0 w 9"/>
              <a:gd name="T5" fmla="*/ 17 h 17"/>
              <a:gd name="T6" fmla="*/ 0 w 9"/>
              <a:gd name="T7" fmla="*/ 17 h 17"/>
              <a:gd name="T8" fmla="*/ 0 w 9"/>
              <a:gd name="T9" fmla="*/ 17 h 17"/>
              <a:gd name="T10" fmla="*/ 0 w 9"/>
              <a:gd name="T11" fmla="*/ 0 h 17"/>
              <a:gd name="T12" fmla="*/ 9 w 9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7">
                <a:moveTo>
                  <a:pt x="9" y="0"/>
                </a:moveTo>
                <a:lnTo>
                  <a:pt x="9" y="17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0" y="0"/>
                </a:lnTo>
                <a:lnTo>
                  <a:pt x="9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40" name="Freeform 136"/>
          <p:cNvSpPr>
            <a:spLocks/>
          </p:cNvSpPr>
          <p:nvPr/>
        </p:nvSpPr>
        <p:spPr bwMode="auto">
          <a:xfrm>
            <a:off x="3083169" y="1522414"/>
            <a:ext cx="76200" cy="53975"/>
          </a:xfrm>
          <a:custGeom>
            <a:avLst/>
            <a:gdLst>
              <a:gd name="T0" fmla="*/ 52 w 52"/>
              <a:gd name="T1" fmla="*/ 17 h 34"/>
              <a:gd name="T2" fmla="*/ 52 w 52"/>
              <a:gd name="T3" fmla="*/ 34 h 34"/>
              <a:gd name="T4" fmla="*/ 0 w 52"/>
              <a:gd name="T5" fmla="*/ 17 h 34"/>
              <a:gd name="T6" fmla="*/ 52 w 52"/>
              <a:gd name="T7" fmla="*/ 0 h 34"/>
              <a:gd name="T8" fmla="*/ 52 w 52"/>
              <a:gd name="T9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34">
                <a:moveTo>
                  <a:pt x="52" y="17"/>
                </a:moveTo>
                <a:lnTo>
                  <a:pt x="52" y="34"/>
                </a:lnTo>
                <a:lnTo>
                  <a:pt x="0" y="17"/>
                </a:lnTo>
                <a:lnTo>
                  <a:pt x="52" y="0"/>
                </a:lnTo>
                <a:lnTo>
                  <a:pt x="52" y="17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41" name="Rectangle 137"/>
          <p:cNvSpPr>
            <a:spLocks noChangeArrowheads="1"/>
          </p:cNvSpPr>
          <p:nvPr/>
        </p:nvSpPr>
        <p:spPr bwMode="auto">
          <a:xfrm>
            <a:off x="6466743" y="1549400"/>
            <a:ext cx="1465" cy="14288"/>
          </a:xfrm>
          <a:prstGeom prst="rect">
            <a:avLst/>
          </a:pr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0843" name="Rectangle 139"/>
          <p:cNvSpPr>
            <a:spLocks noChangeArrowheads="1"/>
          </p:cNvSpPr>
          <p:nvPr/>
        </p:nvSpPr>
        <p:spPr bwMode="auto">
          <a:xfrm>
            <a:off x="3159369" y="1549400"/>
            <a:ext cx="3307374" cy="14288"/>
          </a:xfrm>
          <a:prstGeom prst="rect">
            <a:avLst/>
          </a:pr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200844" name="Rectangle 140"/>
          <p:cNvSpPr>
            <a:spLocks noChangeArrowheads="1"/>
          </p:cNvSpPr>
          <p:nvPr/>
        </p:nvSpPr>
        <p:spPr bwMode="auto">
          <a:xfrm>
            <a:off x="4730262" y="1287464"/>
            <a:ext cx="1481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effectLst/>
                <a:latin typeface="Times New Roman" charset="0"/>
              </a:rPr>
              <a:t>D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00845" name="Freeform 141"/>
          <p:cNvSpPr>
            <a:spLocks/>
          </p:cNvSpPr>
          <p:nvPr/>
        </p:nvSpPr>
        <p:spPr bwMode="auto">
          <a:xfrm>
            <a:off x="2753459" y="2387600"/>
            <a:ext cx="49823" cy="69850"/>
          </a:xfrm>
          <a:custGeom>
            <a:avLst/>
            <a:gdLst>
              <a:gd name="T0" fmla="*/ 17 w 34"/>
              <a:gd name="T1" fmla="*/ 44 h 44"/>
              <a:gd name="T2" fmla="*/ 0 w 34"/>
              <a:gd name="T3" fmla="*/ 44 h 44"/>
              <a:gd name="T4" fmla="*/ 0 w 34"/>
              <a:gd name="T5" fmla="*/ 44 h 44"/>
              <a:gd name="T6" fmla="*/ 0 w 34"/>
              <a:gd name="T7" fmla="*/ 44 h 44"/>
              <a:gd name="T8" fmla="*/ 17 w 34"/>
              <a:gd name="T9" fmla="*/ 0 h 44"/>
              <a:gd name="T10" fmla="*/ 26 w 34"/>
              <a:gd name="T11" fmla="*/ 0 h 44"/>
              <a:gd name="T12" fmla="*/ 26 w 34"/>
              <a:gd name="T13" fmla="*/ 0 h 44"/>
              <a:gd name="T14" fmla="*/ 34 w 34"/>
              <a:gd name="T15" fmla="*/ 44 h 44"/>
              <a:gd name="T16" fmla="*/ 34 w 34"/>
              <a:gd name="T17" fmla="*/ 44 h 44"/>
              <a:gd name="T18" fmla="*/ 26 w 34"/>
              <a:gd name="T19" fmla="*/ 44 h 44"/>
              <a:gd name="T20" fmla="*/ 26 w 34"/>
              <a:gd name="T21" fmla="*/ 44 h 44"/>
              <a:gd name="T22" fmla="*/ 17 w 34"/>
              <a:gd name="T23" fmla="*/ 0 h 44"/>
              <a:gd name="T24" fmla="*/ 26 w 34"/>
              <a:gd name="T25" fmla="*/ 0 h 44"/>
              <a:gd name="T26" fmla="*/ 26 w 34"/>
              <a:gd name="T27" fmla="*/ 0 h 44"/>
              <a:gd name="T28" fmla="*/ 8 w 34"/>
              <a:gd name="T29" fmla="*/ 44 h 44"/>
              <a:gd name="T30" fmla="*/ 0 w 34"/>
              <a:gd name="T31" fmla="*/ 44 h 44"/>
              <a:gd name="T32" fmla="*/ 0 w 34"/>
              <a:gd name="T33" fmla="*/ 35 h 44"/>
              <a:gd name="T34" fmla="*/ 17 w 34"/>
              <a:gd name="T35" fmla="*/ 35 h 44"/>
              <a:gd name="T36" fmla="*/ 17 w 34"/>
              <a:gd name="T3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" h="44">
                <a:moveTo>
                  <a:pt x="17" y="44"/>
                </a:move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17" y="0"/>
                </a:lnTo>
                <a:lnTo>
                  <a:pt x="26" y="0"/>
                </a:lnTo>
                <a:lnTo>
                  <a:pt x="26" y="0"/>
                </a:lnTo>
                <a:lnTo>
                  <a:pt x="34" y="44"/>
                </a:lnTo>
                <a:lnTo>
                  <a:pt x="34" y="44"/>
                </a:lnTo>
                <a:lnTo>
                  <a:pt x="26" y="44"/>
                </a:lnTo>
                <a:lnTo>
                  <a:pt x="26" y="44"/>
                </a:lnTo>
                <a:lnTo>
                  <a:pt x="17" y="0"/>
                </a:lnTo>
                <a:lnTo>
                  <a:pt x="26" y="0"/>
                </a:lnTo>
                <a:lnTo>
                  <a:pt x="26" y="0"/>
                </a:lnTo>
                <a:lnTo>
                  <a:pt x="8" y="44"/>
                </a:lnTo>
                <a:lnTo>
                  <a:pt x="0" y="44"/>
                </a:lnTo>
                <a:lnTo>
                  <a:pt x="0" y="35"/>
                </a:lnTo>
                <a:lnTo>
                  <a:pt x="17" y="35"/>
                </a:lnTo>
                <a:lnTo>
                  <a:pt x="17" y="44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46" name="Freeform 142"/>
          <p:cNvSpPr>
            <a:spLocks/>
          </p:cNvSpPr>
          <p:nvPr/>
        </p:nvSpPr>
        <p:spPr bwMode="auto">
          <a:xfrm>
            <a:off x="2778369" y="2443164"/>
            <a:ext cx="13189" cy="14287"/>
          </a:xfrm>
          <a:custGeom>
            <a:avLst/>
            <a:gdLst>
              <a:gd name="T0" fmla="*/ 9 w 9"/>
              <a:gd name="T1" fmla="*/ 9 h 9"/>
              <a:gd name="T2" fmla="*/ 0 w 9"/>
              <a:gd name="T3" fmla="*/ 9 h 9"/>
              <a:gd name="T4" fmla="*/ 0 w 9"/>
              <a:gd name="T5" fmla="*/ 0 h 9"/>
              <a:gd name="T6" fmla="*/ 0 w 9"/>
              <a:gd name="T7" fmla="*/ 0 h 9"/>
              <a:gd name="T8" fmla="*/ 0 w 9"/>
              <a:gd name="T9" fmla="*/ 0 h 9"/>
              <a:gd name="T10" fmla="*/ 9 w 9"/>
              <a:gd name="T11" fmla="*/ 0 h 9"/>
              <a:gd name="T12" fmla="*/ 9 w 9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9">
                <a:moveTo>
                  <a:pt x="9" y="9"/>
                </a:move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" y="0"/>
                </a:lnTo>
                <a:lnTo>
                  <a:pt x="9" y="9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47" name="Freeform 143"/>
          <p:cNvSpPr>
            <a:spLocks/>
          </p:cNvSpPr>
          <p:nvPr/>
        </p:nvSpPr>
        <p:spPr bwMode="auto">
          <a:xfrm>
            <a:off x="2753459" y="2387600"/>
            <a:ext cx="38100" cy="69850"/>
          </a:xfrm>
          <a:custGeom>
            <a:avLst/>
            <a:gdLst>
              <a:gd name="T0" fmla="*/ 17 w 26"/>
              <a:gd name="T1" fmla="*/ 44 h 44"/>
              <a:gd name="T2" fmla="*/ 0 w 26"/>
              <a:gd name="T3" fmla="*/ 44 h 44"/>
              <a:gd name="T4" fmla="*/ 17 w 26"/>
              <a:gd name="T5" fmla="*/ 0 h 44"/>
              <a:gd name="T6" fmla="*/ 26 w 26"/>
              <a:gd name="T7" fmla="*/ 44 h 44"/>
              <a:gd name="T8" fmla="*/ 17 w 26"/>
              <a:gd name="T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44">
                <a:moveTo>
                  <a:pt x="17" y="44"/>
                </a:moveTo>
                <a:lnTo>
                  <a:pt x="0" y="44"/>
                </a:lnTo>
                <a:lnTo>
                  <a:pt x="17" y="0"/>
                </a:lnTo>
                <a:lnTo>
                  <a:pt x="26" y="44"/>
                </a:lnTo>
                <a:lnTo>
                  <a:pt x="17" y="44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48" name="Freeform 144"/>
          <p:cNvSpPr>
            <a:spLocks/>
          </p:cNvSpPr>
          <p:nvPr/>
        </p:nvSpPr>
        <p:spPr bwMode="auto">
          <a:xfrm>
            <a:off x="2740270" y="3378200"/>
            <a:ext cx="51289" cy="82550"/>
          </a:xfrm>
          <a:custGeom>
            <a:avLst/>
            <a:gdLst>
              <a:gd name="T0" fmla="*/ 26 w 35"/>
              <a:gd name="T1" fmla="*/ 0 h 52"/>
              <a:gd name="T2" fmla="*/ 35 w 35"/>
              <a:gd name="T3" fmla="*/ 0 h 52"/>
              <a:gd name="T4" fmla="*/ 35 w 35"/>
              <a:gd name="T5" fmla="*/ 0 h 52"/>
              <a:gd name="T6" fmla="*/ 35 w 35"/>
              <a:gd name="T7" fmla="*/ 0 h 52"/>
              <a:gd name="T8" fmla="*/ 26 w 35"/>
              <a:gd name="T9" fmla="*/ 52 h 52"/>
              <a:gd name="T10" fmla="*/ 17 w 35"/>
              <a:gd name="T11" fmla="*/ 52 h 52"/>
              <a:gd name="T12" fmla="*/ 17 w 35"/>
              <a:gd name="T13" fmla="*/ 52 h 52"/>
              <a:gd name="T14" fmla="*/ 0 w 35"/>
              <a:gd name="T15" fmla="*/ 0 h 52"/>
              <a:gd name="T16" fmla="*/ 0 w 35"/>
              <a:gd name="T17" fmla="*/ 0 h 52"/>
              <a:gd name="T18" fmla="*/ 9 w 35"/>
              <a:gd name="T19" fmla="*/ 0 h 52"/>
              <a:gd name="T20" fmla="*/ 9 w 35"/>
              <a:gd name="T21" fmla="*/ 0 h 52"/>
              <a:gd name="T22" fmla="*/ 26 w 35"/>
              <a:gd name="T23" fmla="*/ 52 h 52"/>
              <a:gd name="T24" fmla="*/ 26 w 35"/>
              <a:gd name="T25" fmla="*/ 52 h 52"/>
              <a:gd name="T26" fmla="*/ 17 w 35"/>
              <a:gd name="T27" fmla="*/ 52 h 52"/>
              <a:gd name="T28" fmla="*/ 26 w 35"/>
              <a:gd name="T29" fmla="*/ 0 h 52"/>
              <a:gd name="T30" fmla="*/ 35 w 35"/>
              <a:gd name="T31" fmla="*/ 0 h 52"/>
              <a:gd name="T32" fmla="*/ 35 w 35"/>
              <a:gd name="T33" fmla="*/ 9 h 52"/>
              <a:gd name="T34" fmla="*/ 26 w 35"/>
              <a:gd name="T35" fmla="*/ 9 h 52"/>
              <a:gd name="T36" fmla="*/ 26 w 35"/>
              <a:gd name="T37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" h="52">
                <a:moveTo>
                  <a:pt x="26" y="0"/>
                </a:move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26" y="52"/>
                </a:lnTo>
                <a:lnTo>
                  <a:pt x="17" y="52"/>
                </a:lnTo>
                <a:lnTo>
                  <a:pt x="17" y="52"/>
                </a:lnTo>
                <a:lnTo>
                  <a:pt x="0" y="0"/>
                </a:lnTo>
                <a:lnTo>
                  <a:pt x="0" y="0"/>
                </a:lnTo>
                <a:lnTo>
                  <a:pt x="9" y="0"/>
                </a:lnTo>
                <a:lnTo>
                  <a:pt x="9" y="0"/>
                </a:lnTo>
                <a:lnTo>
                  <a:pt x="26" y="52"/>
                </a:lnTo>
                <a:lnTo>
                  <a:pt x="26" y="52"/>
                </a:lnTo>
                <a:lnTo>
                  <a:pt x="17" y="52"/>
                </a:lnTo>
                <a:lnTo>
                  <a:pt x="26" y="0"/>
                </a:lnTo>
                <a:lnTo>
                  <a:pt x="35" y="0"/>
                </a:lnTo>
                <a:lnTo>
                  <a:pt x="35" y="9"/>
                </a:lnTo>
                <a:lnTo>
                  <a:pt x="26" y="9"/>
                </a:lnTo>
                <a:lnTo>
                  <a:pt x="26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49" name="Freeform 145"/>
          <p:cNvSpPr>
            <a:spLocks/>
          </p:cNvSpPr>
          <p:nvPr/>
        </p:nvSpPr>
        <p:spPr bwMode="auto">
          <a:xfrm>
            <a:off x="2753459" y="3378200"/>
            <a:ext cx="24911" cy="14288"/>
          </a:xfrm>
          <a:custGeom>
            <a:avLst/>
            <a:gdLst>
              <a:gd name="T0" fmla="*/ 0 w 17"/>
              <a:gd name="T1" fmla="*/ 0 h 9"/>
              <a:gd name="T2" fmla="*/ 17 w 17"/>
              <a:gd name="T3" fmla="*/ 0 h 9"/>
              <a:gd name="T4" fmla="*/ 17 w 17"/>
              <a:gd name="T5" fmla="*/ 9 h 9"/>
              <a:gd name="T6" fmla="*/ 17 w 17"/>
              <a:gd name="T7" fmla="*/ 9 h 9"/>
              <a:gd name="T8" fmla="*/ 17 w 17"/>
              <a:gd name="T9" fmla="*/ 9 h 9"/>
              <a:gd name="T10" fmla="*/ 0 w 17"/>
              <a:gd name="T11" fmla="*/ 9 h 9"/>
              <a:gd name="T12" fmla="*/ 0 w 17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17" y="0"/>
                </a:lnTo>
                <a:lnTo>
                  <a:pt x="17" y="9"/>
                </a:lnTo>
                <a:lnTo>
                  <a:pt x="17" y="9"/>
                </a:lnTo>
                <a:lnTo>
                  <a:pt x="17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50" name="Freeform 146"/>
          <p:cNvSpPr>
            <a:spLocks/>
          </p:cNvSpPr>
          <p:nvPr/>
        </p:nvSpPr>
        <p:spPr bwMode="auto">
          <a:xfrm>
            <a:off x="2753459" y="3378200"/>
            <a:ext cx="38100" cy="82550"/>
          </a:xfrm>
          <a:custGeom>
            <a:avLst/>
            <a:gdLst>
              <a:gd name="T0" fmla="*/ 17 w 26"/>
              <a:gd name="T1" fmla="*/ 0 h 52"/>
              <a:gd name="T2" fmla="*/ 26 w 26"/>
              <a:gd name="T3" fmla="*/ 0 h 52"/>
              <a:gd name="T4" fmla="*/ 17 w 26"/>
              <a:gd name="T5" fmla="*/ 52 h 52"/>
              <a:gd name="T6" fmla="*/ 0 w 26"/>
              <a:gd name="T7" fmla="*/ 0 h 52"/>
              <a:gd name="T8" fmla="*/ 17 w 26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52">
                <a:moveTo>
                  <a:pt x="17" y="0"/>
                </a:moveTo>
                <a:lnTo>
                  <a:pt x="26" y="0"/>
                </a:lnTo>
                <a:lnTo>
                  <a:pt x="17" y="52"/>
                </a:lnTo>
                <a:lnTo>
                  <a:pt x="0" y="0"/>
                </a:lnTo>
                <a:lnTo>
                  <a:pt x="17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53" name="Rectangle 149"/>
          <p:cNvSpPr>
            <a:spLocks noChangeArrowheads="1"/>
          </p:cNvSpPr>
          <p:nvPr/>
        </p:nvSpPr>
        <p:spPr bwMode="auto">
          <a:xfrm>
            <a:off x="2778369" y="2470150"/>
            <a:ext cx="13189" cy="908050"/>
          </a:xfrm>
          <a:prstGeom prst="rect">
            <a:avLst/>
          </a:pr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200854" name="Rectangle 150"/>
          <p:cNvSpPr>
            <a:spLocks noChangeArrowheads="1"/>
          </p:cNvSpPr>
          <p:nvPr/>
        </p:nvSpPr>
        <p:spPr bwMode="auto">
          <a:xfrm>
            <a:off x="2601058" y="2717801"/>
            <a:ext cx="12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effectLst/>
                <a:latin typeface="Times New Roman" charset="0"/>
              </a:rPr>
              <a:t>L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00855" name="Rectangle 151"/>
          <p:cNvSpPr>
            <a:spLocks noChangeArrowheads="1"/>
          </p:cNvSpPr>
          <p:nvPr/>
        </p:nvSpPr>
        <p:spPr bwMode="auto">
          <a:xfrm>
            <a:off x="1853712" y="1920876"/>
            <a:ext cx="20226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effectLst/>
                <a:latin typeface="Times New Roman" charset="0"/>
              </a:rPr>
              <a:t>Laser / Collimated beam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00858" name="Rectangle 154"/>
          <p:cNvSpPr>
            <a:spLocks noChangeArrowheads="1"/>
          </p:cNvSpPr>
          <p:nvPr/>
        </p:nvSpPr>
        <p:spPr bwMode="auto">
          <a:xfrm>
            <a:off x="5477608" y="3489325"/>
            <a:ext cx="926123" cy="127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61" name="Rectangle 157"/>
          <p:cNvSpPr>
            <a:spLocks noChangeArrowheads="1"/>
          </p:cNvSpPr>
          <p:nvPr/>
        </p:nvSpPr>
        <p:spPr bwMode="auto">
          <a:xfrm>
            <a:off x="5477608" y="3778250"/>
            <a:ext cx="26377" cy="127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62" name="Line 158"/>
          <p:cNvSpPr>
            <a:spLocks noChangeShapeType="1"/>
          </p:cNvSpPr>
          <p:nvPr/>
        </p:nvSpPr>
        <p:spPr bwMode="auto">
          <a:xfrm>
            <a:off x="5566997" y="3778250"/>
            <a:ext cx="381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63" name="Line 159"/>
          <p:cNvSpPr>
            <a:spLocks noChangeShapeType="1"/>
          </p:cNvSpPr>
          <p:nvPr/>
        </p:nvSpPr>
        <p:spPr bwMode="auto">
          <a:xfrm>
            <a:off x="5668108" y="3778250"/>
            <a:ext cx="381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64" name="Line 160"/>
          <p:cNvSpPr>
            <a:spLocks noChangeShapeType="1"/>
          </p:cNvSpPr>
          <p:nvPr/>
        </p:nvSpPr>
        <p:spPr bwMode="auto">
          <a:xfrm>
            <a:off x="5769220" y="3778250"/>
            <a:ext cx="381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65" name="Line 161"/>
          <p:cNvSpPr>
            <a:spLocks noChangeShapeType="1"/>
          </p:cNvSpPr>
          <p:nvPr/>
        </p:nvSpPr>
        <p:spPr bwMode="auto">
          <a:xfrm>
            <a:off x="5871797" y="3778250"/>
            <a:ext cx="381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66" name="Line 162"/>
          <p:cNvSpPr>
            <a:spLocks noChangeShapeType="1"/>
          </p:cNvSpPr>
          <p:nvPr/>
        </p:nvSpPr>
        <p:spPr bwMode="auto">
          <a:xfrm>
            <a:off x="5972908" y="3778250"/>
            <a:ext cx="381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67" name="Line 163"/>
          <p:cNvSpPr>
            <a:spLocks noChangeShapeType="1"/>
          </p:cNvSpPr>
          <p:nvPr/>
        </p:nvSpPr>
        <p:spPr bwMode="auto">
          <a:xfrm>
            <a:off x="6074020" y="3778250"/>
            <a:ext cx="381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68" name="Line 164"/>
          <p:cNvSpPr>
            <a:spLocks noChangeShapeType="1"/>
          </p:cNvSpPr>
          <p:nvPr/>
        </p:nvSpPr>
        <p:spPr bwMode="auto">
          <a:xfrm>
            <a:off x="6175131" y="3778250"/>
            <a:ext cx="381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69" name="Line 165"/>
          <p:cNvSpPr>
            <a:spLocks noChangeShapeType="1"/>
          </p:cNvSpPr>
          <p:nvPr/>
        </p:nvSpPr>
        <p:spPr bwMode="auto">
          <a:xfrm>
            <a:off x="6276243" y="3778250"/>
            <a:ext cx="381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72" name="Rectangle 168"/>
          <p:cNvSpPr>
            <a:spLocks noChangeArrowheads="1"/>
          </p:cNvSpPr>
          <p:nvPr/>
        </p:nvSpPr>
        <p:spPr bwMode="auto">
          <a:xfrm>
            <a:off x="6378820" y="3778250"/>
            <a:ext cx="24911" cy="127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73" name="Rectangle 169"/>
          <p:cNvSpPr>
            <a:spLocks noChangeArrowheads="1"/>
          </p:cNvSpPr>
          <p:nvPr/>
        </p:nvSpPr>
        <p:spPr bwMode="auto">
          <a:xfrm>
            <a:off x="6518031" y="3336926"/>
            <a:ext cx="15141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effectLst/>
                <a:latin typeface="Times New Roman" charset="0"/>
              </a:rPr>
              <a:t>Transmitted Beam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00874" name="Rectangle 170"/>
          <p:cNvSpPr>
            <a:spLocks noChangeArrowheads="1"/>
          </p:cNvSpPr>
          <p:nvPr/>
        </p:nvSpPr>
        <p:spPr bwMode="auto">
          <a:xfrm>
            <a:off x="6518031" y="3640139"/>
            <a:ext cx="13159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effectLst/>
                <a:latin typeface="Times New Roman" charset="0"/>
              </a:rPr>
              <a:t>Reflected Beam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00875" name="Rectangle 171"/>
          <p:cNvSpPr>
            <a:spLocks noChangeArrowheads="1"/>
          </p:cNvSpPr>
          <p:nvPr/>
        </p:nvSpPr>
        <p:spPr bwMode="auto">
          <a:xfrm>
            <a:off x="6632331" y="2236789"/>
            <a:ext cx="114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effectLst/>
                <a:latin typeface="Times New Roman" charset="0"/>
              </a:rPr>
              <a:t>P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00881" name="Rectangle 177"/>
          <p:cNvSpPr>
            <a:spLocks noChangeArrowheads="1"/>
          </p:cNvSpPr>
          <p:nvPr/>
        </p:nvSpPr>
        <p:spPr bwMode="auto">
          <a:xfrm>
            <a:off x="1688123" y="4286251"/>
            <a:ext cx="26900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effectLst/>
                <a:latin typeface="Times New Roman" charset="0"/>
              </a:rPr>
              <a:t>Position-Sensitive Device (PSD)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00882" name="Rectangle 178"/>
          <p:cNvSpPr>
            <a:spLocks noChangeArrowheads="1"/>
          </p:cNvSpPr>
          <p:nvPr/>
        </p:nvSpPr>
        <p:spPr bwMode="auto">
          <a:xfrm>
            <a:off x="2031023" y="4533901"/>
            <a:ext cx="14491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effectLst/>
                <a:latin typeface="Times New Roman" charset="0"/>
              </a:rPr>
              <a:t>or Linear Camera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00885" name="Rectangle 181"/>
          <p:cNvSpPr>
            <a:spLocks noChangeArrowheads="1"/>
          </p:cNvSpPr>
          <p:nvPr/>
        </p:nvSpPr>
        <p:spPr bwMode="auto">
          <a:xfrm>
            <a:off x="1968013" y="3489325"/>
            <a:ext cx="810357" cy="12700"/>
          </a:xfrm>
          <a:prstGeom prst="rect">
            <a:avLst/>
          </a:pr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200888" name="Rectangle 184"/>
          <p:cNvSpPr>
            <a:spLocks noChangeArrowheads="1"/>
          </p:cNvSpPr>
          <p:nvPr/>
        </p:nvSpPr>
        <p:spPr bwMode="auto">
          <a:xfrm>
            <a:off x="1968013" y="3722689"/>
            <a:ext cx="290146" cy="14287"/>
          </a:xfrm>
          <a:prstGeom prst="rect">
            <a:avLst/>
          </a:prstGeom>
          <a:solidFill>
            <a:srgbClr val="C0504D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200889" name="Freeform 185"/>
          <p:cNvSpPr>
            <a:spLocks/>
          </p:cNvSpPr>
          <p:nvPr/>
        </p:nvSpPr>
        <p:spPr bwMode="auto">
          <a:xfrm>
            <a:off x="2055935" y="3378200"/>
            <a:ext cx="51288" cy="82550"/>
          </a:xfrm>
          <a:custGeom>
            <a:avLst/>
            <a:gdLst>
              <a:gd name="T0" fmla="*/ 17 w 35"/>
              <a:gd name="T1" fmla="*/ 0 h 52"/>
              <a:gd name="T2" fmla="*/ 35 w 35"/>
              <a:gd name="T3" fmla="*/ 0 h 52"/>
              <a:gd name="T4" fmla="*/ 35 w 35"/>
              <a:gd name="T5" fmla="*/ 0 h 52"/>
              <a:gd name="T6" fmla="*/ 35 w 35"/>
              <a:gd name="T7" fmla="*/ 0 h 52"/>
              <a:gd name="T8" fmla="*/ 17 w 35"/>
              <a:gd name="T9" fmla="*/ 52 h 52"/>
              <a:gd name="T10" fmla="*/ 9 w 35"/>
              <a:gd name="T11" fmla="*/ 52 h 52"/>
              <a:gd name="T12" fmla="*/ 9 w 35"/>
              <a:gd name="T13" fmla="*/ 52 h 52"/>
              <a:gd name="T14" fmla="*/ 0 w 35"/>
              <a:gd name="T15" fmla="*/ 0 h 52"/>
              <a:gd name="T16" fmla="*/ 0 w 35"/>
              <a:gd name="T17" fmla="*/ 0 h 52"/>
              <a:gd name="T18" fmla="*/ 9 w 35"/>
              <a:gd name="T19" fmla="*/ 0 h 52"/>
              <a:gd name="T20" fmla="*/ 9 w 35"/>
              <a:gd name="T21" fmla="*/ 0 h 52"/>
              <a:gd name="T22" fmla="*/ 17 w 35"/>
              <a:gd name="T23" fmla="*/ 52 h 52"/>
              <a:gd name="T24" fmla="*/ 17 w 35"/>
              <a:gd name="T25" fmla="*/ 52 h 52"/>
              <a:gd name="T26" fmla="*/ 9 w 35"/>
              <a:gd name="T27" fmla="*/ 52 h 52"/>
              <a:gd name="T28" fmla="*/ 26 w 35"/>
              <a:gd name="T29" fmla="*/ 0 h 52"/>
              <a:gd name="T30" fmla="*/ 35 w 35"/>
              <a:gd name="T31" fmla="*/ 0 h 52"/>
              <a:gd name="T32" fmla="*/ 35 w 35"/>
              <a:gd name="T33" fmla="*/ 9 h 52"/>
              <a:gd name="T34" fmla="*/ 17 w 35"/>
              <a:gd name="T35" fmla="*/ 9 h 52"/>
              <a:gd name="T36" fmla="*/ 17 w 35"/>
              <a:gd name="T37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" h="52">
                <a:moveTo>
                  <a:pt x="17" y="0"/>
                </a:move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17" y="52"/>
                </a:lnTo>
                <a:lnTo>
                  <a:pt x="9" y="52"/>
                </a:lnTo>
                <a:lnTo>
                  <a:pt x="9" y="52"/>
                </a:lnTo>
                <a:lnTo>
                  <a:pt x="0" y="0"/>
                </a:lnTo>
                <a:lnTo>
                  <a:pt x="0" y="0"/>
                </a:lnTo>
                <a:lnTo>
                  <a:pt x="9" y="0"/>
                </a:lnTo>
                <a:lnTo>
                  <a:pt x="9" y="0"/>
                </a:lnTo>
                <a:lnTo>
                  <a:pt x="17" y="52"/>
                </a:lnTo>
                <a:lnTo>
                  <a:pt x="17" y="52"/>
                </a:lnTo>
                <a:lnTo>
                  <a:pt x="9" y="52"/>
                </a:lnTo>
                <a:lnTo>
                  <a:pt x="26" y="0"/>
                </a:lnTo>
                <a:lnTo>
                  <a:pt x="35" y="0"/>
                </a:lnTo>
                <a:lnTo>
                  <a:pt x="35" y="9"/>
                </a:lnTo>
                <a:lnTo>
                  <a:pt x="17" y="9"/>
                </a:lnTo>
                <a:lnTo>
                  <a:pt x="17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90" name="Freeform 186"/>
          <p:cNvSpPr>
            <a:spLocks/>
          </p:cNvSpPr>
          <p:nvPr/>
        </p:nvSpPr>
        <p:spPr bwMode="auto">
          <a:xfrm>
            <a:off x="2069123" y="3378200"/>
            <a:ext cx="11723" cy="14288"/>
          </a:xfrm>
          <a:custGeom>
            <a:avLst/>
            <a:gdLst>
              <a:gd name="T0" fmla="*/ 0 w 8"/>
              <a:gd name="T1" fmla="*/ 0 h 9"/>
              <a:gd name="T2" fmla="*/ 8 w 8"/>
              <a:gd name="T3" fmla="*/ 0 h 9"/>
              <a:gd name="T4" fmla="*/ 8 w 8"/>
              <a:gd name="T5" fmla="*/ 9 h 9"/>
              <a:gd name="T6" fmla="*/ 8 w 8"/>
              <a:gd name="T7" fmla="*/ 9 h 9"/>
              <a:gd name="T8" fmla="*/ 8 w 8"/>
              <a:gd name="T9" fmla="*/ 9 h 9"/>
              <a:gd name="T10" fmla="*/ 0 w 8"/>
              <a:gd name="T11" fmla="*/ 9 h 9"/>
              <a:gd name="T12" fmla="*/ 0 w 8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9">
                <a:moveTo>
                  <a:pt x="0" y="0"/>
                </a:moveTo>
                <a:lnTo>
                  <a:pt x="8" y="0"/>
                </a:lnTo>
                <a:lnTo>
                  <a:pt x="8" y="9"/>
                </a:lnTo>
                <a:lnTo>
                  <a:pt x="8" y="9"/>
                </a:lnTo>
                <a:lnTo>
                  <a:pt x="8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91" name="Freeform 187"/>
          <p:cNvSpPr>
            <a:spLocks/>
          </p:cNvSpPr>
          <p:nvPr/>
        </p:nvSpPr>
        <p:spPr bwMode="auto">
          <a:xfrm>
            <a:off x="2069124" y="3378200"/>
            <a:ext cx="38100" cy="82550"/>
          </a:xfrm>
          <a:custGeom>
            <a:avLst/>
            <a:gdLst>
              <a:gd name="T0" fmla="*/ 8 w 26"/>
              <a:gd name="T1" fmla="*/ 0 h 52"/>
              <a:gd name="T2" fmla="*/ 26 w 26"/>
              <a:gd name="T3" fmla="*/ 0 h 52"/>
              <a:gd name="T4" fmla="*/ 8 w 26"/>
              <a:gd name="T5" fmla="*/ 52 h 52"/>
              <a:gd name="T6" fmla="*/ 0 w 26"/>
              <a:gd name="T7" fmla="*/ 0 h 52"/>
              <a:gd name="T8" fmla="*/ 8 w 26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52">
                <a:moveTo>
                  <a:pt x="8" y="0"/>
                </a:moveTo>
                <a:lnTo>
                  <a:pt x="26" y="0"/>
                </a:lnTo>
                <a:lnTo>
                  <a:pt x="8" y="52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94" name="Rectangle 190"/>
          <p:cNvSpPr>
            <a:spLocks noChangeArrowheads="1"/>
          </p:cNvSpPr>
          <p:nvPr/>
        </p:nvSpPr>
        <p:spPr bwMode="auto">
          <a:xfrm>
            <a:off x="2080846" y="3171826"/>
            <a:ext cx="13189" cy="206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96" name="Freeform 192"/>
          <p:cNvSpPr>
            <a:spLocks/>
          </p:cNvSpPr>
          <p:nvPr/>
        </p:nvSpPr>
        <p:spPr bwMode="auto">
          <a:xfrm>
            <a:off x="2080847" y="3805239"/>
            <a:ext cx="26377" cy="14287"/>
          </a:xfrm>
          <a:custGeom>
            <a:avLst/>
            <a:gdLst>
              <a:gd name="T0" fmla="*/ 18 w 18"/>
              <a:gd name="T1" fmla="*/ 9 h 9"/>
              <a:gd name="T2" fmla="*/ 0 w 18"/>
              <a:gd name="T3" fmla="*/ 9 h 9"/>
              <a:gd name="T4" fmla="*/ 0 w 18"/>
              <a:gd name="T5" fmla="*/ 0 h 9"/>
              <a:gd name="T6" fmla="*/ 0 w 18"/>
              <a:gd name="T7" fmla="*/ 0 h 9"/>
              <a:gd name="T8" fmla="*/ 0 w 18"/>
              <a:gd name="T9" fmla="*/ 0 h 9"/>
              <a:gd name="T10" fmla="*/ 18 w 18"/>
              <a:gd name="T11" fmla="*/ 0 h 9"/>
              <a:gd name="T12" fmla="*/ 18 w 18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9">
                <a:moveTo>
                  <a:pt x="18" y="9"/>
                </a:move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8" y="0"/>
                </a:lnTo>
                <a:lnTo>
                  <a:pt x="18" y="9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97" name="Freeform 193"/>
          <p:cNvSpPr>
            <a:spLocks/>
          </p:cNvSpPr>
          <p:nvPr/>
        </p:nvSpPr>
        <p:spPr bwMode="auto">
          <a:xfrm>
            <a:off x="2069124" y="3749675"/>
            <a:ext cx="38100" cy="69850"/>
          </a:xfrm>
          <a:custGeom>
            <a:avLst/>
            <a:gdLst>
              <a:gd name="T0" fmla="*/ 8 w 26"/>
              <a:gd name="T1" fmla="*/ 44 h 44"/>
              <a:gd name="T2" fmla="*/ 0 w 26"/>
              <a:gd name="T3" fmla="*/ 44 h 44"/>
              <a:gd name="T4" fmla="*/ 8 w 26"/>
              <a:gd name="T5" fmla="*/ 0 h 44"/>
              <a:gd name="T6" fmla="*/ 26 w 26"/>
              <a:gd name="T7" fmla="*/ 44 h 44"/>
              <a:gd name="T8" fmla="*/ 8 w 26"/>
              <a:gd name="T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44">
                <a:moveTo>
                  <a:pt x="8" y="44"/>
                </a:moveTo>
                <a:lnTo>
                  <a:pt x="0" y="44"/>
                </a:lnTo>
                <a:lnTo>
                  <a:pt x="8" y="0"/>
                </a:lnTo>
                <a:lnTo>
                  <a:pt x="26" y="44"/>
                </a:lnTo>
                <a:lnTo>
                  <a:pt x="8" y="44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900" name="Rectangle 196"/>
          <p:cNvSpPr>
            <a:spLocks noChangeArrowheads="1"/>
          </p:cNvSpPr>
          <p:nvPr/>
        </p:nvSpPr>
        <p:spPr bwMode="auto">
          <a:xfrm>
            <a:off x="2080846" y="3832226"/>
            <a:ext cx="13189" cy="206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901" name="Rectangle 197"/>
          <p:cNvSpPr>
            <a:spLocks noChangeArrowheads="1"/>
          </p:cNvSpPr>
          <p:nvPr/>
        </p:nvSpPr>
        <p:spPr bwMode="auto">
          <a:xfrm>
            <a:off x="1802423" y="3419476"/>
            <a:ext cx="1025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effectLst/>
                <a:latin typeface="Times New Roman" charset="0"/>
              </a:rPr>
              <a:t>x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00904" name="Rectangle 200"/>
          <p:cNvSpPr>
            <a:spLocks noChangeArrowheads="1"/>
          </p:cNvSpPr>
          <p:nvPr/>
        </p:nvSpPr>
        <p:spPr bwMode="auto">
          <a:xfrm>
            <a:off x="3069982" y="2416176"/>
            <a:ext cx="13188" cy="56356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905" name="Rectangle 201"/>
          <p:cNvSpPr>
            <a:spLocks noChangeArrowheads="1"/>
          </p:cNvSpPr>
          <p:nvPr/>
        </p:nvSpPr>
        <p:spPr bwMode="auto">
          <a:xfrm>
            <a:off x="3234105" y="3722688"/>
            <a:ext cx="3988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effectLst/>
                <a:latin typeface="Times New Roman" charset="0"/>
              </a:rPr>
              <a:t>Lens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200709" name="Object 5"/>
          <p:cNvGraphicFramePr>
            <a:graphicFrameLocks noChangeAspect="1"/>
          </p:cNvGraphicFramePr>
          <p:nvPr/>
        </p:nvGraphicFramePr>
        <p:xfrm>
          <a:off x="4321420" y="3230563"/>
          <a:ext cx="51581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6" name="Equation" r:id="rId5" imgW="558720" imgH="393480" progId="Equation.3">
                  <p:embed/>
                </p:oleObj>
              </mc:Choice>
              <mc:Fallback>
                <p:oleObj name="Equation" r:id="rId5" imgW="558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420" y="3230563"/>
                        <a:ext cx="51581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041260"/>
              </p:ext>
            </p:extLst>
          </p:nvPr>
        </p:nvGraphicFramePr>
        <p:xfrm>
          <a:off x="5257800" y="4267200"/>
          <a:ext cx="112541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7" name="Equation" r:id="rId7" imgW="558720" imgH="393480" progId="Equation.3">
                  <p:embed/>
                </p:oleObj>
              </mc:Choice>
              <mc:Fallback>
                <p:oleObj name="Equation" r:id="rId7" imgW="558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267200"/>
                        <a:ext cx="1125415" cy="858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4.1.6</a:t>
            </a:r>
          </a:p>
        </p:txBody>
      </p:sp>
      <p:pic>
        <p:nvPicPr>
          <p:cNvPr id="200912" name="Picture 20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820" y="5029201"/>
            <a:ext cx="276518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0913" name="Rectangle 209" descr="Light horizontal"/>
          <p:cNvSpPr>
            <a:spLocks noChangeArrowheads="1"/>
          </p:cNvSpPr>
          <p:nvPr/>
        </p:nvSpPr>
        <p:spPr bwMode="auto">
          <a:xfrm>
            <a:off x="2250831" y="3486150"/>
            <a:ext cx="140677" cy="685800"/>
          </a:xfrm>
          <a:prstGeom prst="rect">
            <a:avLst/>
          </a:prstGeom>
          <a:pattFill prst="ltHorz">
            <a:fgClr>
              <a:schemeClr val="folHlink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10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Structured Light (vision, 2 or 3D)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031" y="4953000"/>
            <a:ext cx="8370277" cy="1524000"/>
          </a:xfrm>
        </p:spPr>
        <p:txBody>
          <a:bodyPr>
            <a:normAutofit fontScale="85000" lnSpcReduction="10000"/>
          </a:bodyPr>
          <a:lstStyle/>
          <a:p>
            <a:r>
              <a:rPr lang="en-US" sz="2000"/>
              <a:t>Eliminate the correspondence problem by projecting structured light on the scene. </a:t>
            </a:r>
          </a:p>
          <a:p>
            <a:r>
              <a:rPr lang="en-US" sz="2000"/>
              <a:t>Slits of light or emit collimated light (possibly laser) by means of a rotating mirror. </a:t>
            </a:r>
          </a:p>
          <a:p>
            <a:r>
              <a:rPr lang="en-US" sz="2000"/>
              <a:t>Light perceived by camera </a:t>
            </a:r>
          </a:p>
          <a:p>
            <a:r>
              <a:rPr lang="en-US" sz="2000"/>
              <a:t>Range to an illuminated point can then be determined from simple geometry. </a:t>
            </a:r>
          </a:p>
          <a:p>
            <a:endParaRPr lang="en-US" sz="2000"/>
          </a:p>
        </p:txBody>
      </p: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4.1.6</a:t>
            </a:r>
          </a:p>
        </p:txBody>
      </p:sp>
      <p:grpSp>
        <p:nvGrpSpPr>
          <p:cNvPr id="248837" name="Group 5"/>
          <p:cNvGrpSpPr>
            <a:grpSpLocks/>
          </p:cNvGrpSpPr>
          <p:nvPr/>
        </p:nvGrpSpPr>
        <p:grpSpPr bwMode="auto">
          <a:xfrm>
            <a:off x="773723" y="989014"/>
            <a:ext cx="4044462" cy="3811587"/>
            <a:chOff x="528" y="1104"/>
            <a:chExt cx="2760" cy="2401"/>
          </a:xfrm>
        </p:grpSpPr>
        <p:pic>
          <p:nvPicPr>
            <p:cNvPr id="24883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263"/>
              <a:ext cx="2490" cy="2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aphicFrame>
          <p:nvGraphicFramePr>
            <p:cNvPr id="248839" name="Object 7"/>
            <p:cNvGraphicFramePr>
              <a:graphicFrameLocks noChangeAspect="1"/>
            </p:cNvGraphicFramePr>
            <p:nvPr/>
          </p:nvGraphicFramePr>
          <p:xfrm>
            <a:off x="2419" y="3319"/>
            <a:ext cx="869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05" name="Equation" r:id="rId4" imgW="774360" imgH="164880" progId="Equation.3">
                    <p:embed/>
                  </p:oleObj>
                </mc:Choice>
                <mc:Fallback>
                  <p:oleObj name="Equation" r:id="rId4" imgW="77436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9" y="3319"/>
                          <a:ext cx="869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8840" name="Text Box 8"/>
            <p:cNvSpPr txBox="1">
              <a:spLocks noChangeArrowheads="1"/>
            </p:cNvSpPr>
            <p:nvPr/>
          </p:nvSpPr>
          <p:spPr bwMode="auto">
            <a:xfrm>
              <a:off x="1197" y="1104"/>
              <a:ext cx="19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H" sz="1600" b="0">
                  <a:effectLst/>
                </a:rPr>
                <a:t>b</a:t>
              </a:r>
              <a:endParaRPr lang="en-US" sz="1600" b="0">
                <a:effectLst/>
              </a:endParaRPr>
            </a:p>
          </p:txBody>
        </p:sp>
        <p:sp>
          <p:nvSpPr>
            <p:cNvPr id="248841" name="Text Box 9"/>
            <p:cNvSpPr txBox="1">
              <a:spLocks noChangeArrowheads="1"/>
            </p:cNvSpPr>
            <p:nvPr/>
          </p:nvSpPr>
          <p:spPr bwMode="auto">
            <a:xfrm>
              <a:off x="2349" y="1680"/>
              <a:ext cx="19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H" sz="1600" b="0">
                  <a:effectLst/>
                </a:rPr>
                <a:t>u</a:t>
              </a:r>
              <a:endParaRPr lang="en-US" sz="1600" b="0">
                <a:effectLst/>
              </a:endParaRPr>
            </a:p>
          </p:txBody>
        </p:sp>
        <p:sp>
          <p:nvSpPr>
            <p:cNvPr id="248842" name="Line 10"/>
            <p:cNvSpPr>
              <a:spLocks noChangeShapeType="1"/>
            </p:cNvSpPr>
            <p:nvPr/>
          </p:nvSpPr>
          <p:spPr bwMode="auto">
            <a:xfrm flipH="1">
              <a:off x="2301" y="1872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43" name="Line 11"/>
            <p:cNvSpPr>
              <a:spLocks noChangeShapeType="1"/>
            </p:cNvSpPr>
            <p:nvPr/>
          </p:nvSpPr>
          <p:spPr bwMode="auto">
            <a:xfrm>
              <a:off x="861" y="1392"/>
              <a:ext cx="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884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39" y="1446214"/>
            <a:ext cx="3235569" cy="329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8845" name="Text Box 13"/>
          <p:cNvSpPr txBox="1">
            <a:spLocks noChangeArrowheads="1"/>
          </p:cNvSpPr>
          <p:nvPr/>
        </p:nvSpPr>
        <p:spPr bwMode="auto">
          <a:xfrm>
            <a:off x="351692" y="1371600"/>
            <a:ext cx="562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i="0">
                <a:effectLst/>
              </a:rPr>
              <a:t>a</a:t>
            </a:r>
            <a:endParaRPr lang="en-US" i="0">
              <a:effectLst/>
            </a:endParaRPr>
          </a:p>
        </p:txBody>
      </p:sp>
      <p:sp>
        <p:nvSpPr>
          <p:cNvPr id="248846" name="Text Box 14"/>
          <p:cNvSpPr txBox="1">
            <a:spLocks noChangeArrowheads="1"/>
          </p:cNvSpPr>
          <p:nvPr/>
        </p:nvSpPr>
        <p:spPr bwMode="auto">
          <a:xfrm>
            <a:off x="5275384" y="1371600"/>
            <a:ext cx="562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i="0">
                <a:effectLst/>
              </a:rPr>
              <a:t>b</a:t>
            </a:r>
            <a:endParaRPr lang="en-US" i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6213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08" y="1219201"/>
            <a:ext cx="641838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Doppler Effect Based (Radar or Sound)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031" y="1295400"/>
            <a:ext cx="8370277" cy="5334000"/>
          </a:xfrm>
        </p:spPr>
        <p:txBody>
          <a:bodyPr>
            <a:normAutofit fontScale="92500" lnSpcReduction="20000"/>
          </a:bodyPr>
          <a:lstStyle/>
          <a:p>
            <a:pPr>
              <a:tabLst>
                <a:tab pos="1998663" algn="l"/>
                <a:tab pos="6761163" algn="l"/>
              </a:tabLst>
            </a:pPr>
            <a:endParaRPr lang="en-US"/>
          </a:p>
          <a:p>
            <a:pPr>
              <a:tabLst>
                <a:tab pos="1998663" algn="l"/>
                <a:tab pos="6761163" algn="l"/>
              </a:tabLst>
            </a:pPr>
            <a:endParaRPr lang="en-US"/>
          </a:p>
          <a:p>
            <a:pPr>
              <a:tabLst>
                <a:tab pos="1998663" algn="l"/>
                <a:tab pos="6761163" algn="l"/>
              </a:tabLst>
            </a:pPr>
            <a:endParaRPr lang="en-US"/>
          </a:p>
          <a:p>
            <a:pPr>
              <a:tabLst>
                <a:tab pos="1998663" algn="l"/>
                <a:tab pos="6761163" algn="l"/>
              </a:tabLst>
            </a:pPr>
            <a:endParaRPr lang="en-US"/>
          </a:p>
          <a:p>
            <a:pPr>
              <a:tabLst>
                <a:tab pos="1998663" algn="l"/>
                <a:tab pos="6761163" algn="l"/>
              </a:tabLst>
            </a:pPr>
            <a:endParaRPr lang="en-US"/>
          </a:p>
          <a:p>
            <a:pPr>
              <a:buFont typeface="Monotype Sorts" charset="0"/>
              <a:buNone/>
              <a:tabLst>
                <a:tab pos="1998663" algn="l"/>
                <a:tab pos="6761163" algn="l"/>
              </a:tabLst>
            </a:pPr>
            <a:r>
              <a:rPr lang="en-US" sz="1800"/>
              <a:t>a) between two moving objects                   b) between a moving and a stationary object                                                                     </a:t>
            </a:r>
          </a:p>
          <a:p>
            <a:pPr>
              <a:buFont typeface="Monotype Sorts" charset="0"/>
              <a:buNone/>
              <a:tabLst>
                <a:tab pos="1998663" algn="l"/>
                <a:tab pos="6761163" algn="l"/>
              </a:tabLst>
            </a:pPr>
            <a:endParaRPr lang="en-US" sz="1800"/>
          </a:p>
          <a:p>
            <a:pPr>
              <a:buFont typeface="Monotype Sorts" charset="0"/>
              <a:buNone/>
              <a:tabLst>
                <a:tab pos="1998663" algn="l"/>
                <a:tab pos="6761163" algn="l"/>
              </a:tabLst>
            </a:pPr>
            <a:r>
              <a:rPr lang="en-US" sz="1800"/>
              <a:t>		if transmitter is moving	if receiver is moving</a:t>
            </a:r>
          </a:p>
          <a:p>
            <a:pPr>
              <a:buFont typeface="Monotype Sorts" charset="0"/>
              <a:buNone/>
              <a:tabLst>
                <a:tab pos="1998663" algn="l"/>
                <a:tab pos="6761163" algn="l"/>
              </a:tabLst>
            </a:pPr>
            <a:endParaRPr lang="en-US" sz="1800"/>
          </a:p>
          <a:p>
            <a:pPr>
              <a:buFont typeface="Monotype Sorts" charset="0"/>
              <a:buNone/>
              <a:tabLst>
                <a:tab pos="1998663" algn="l"/>
                <a:tab pos="6761163" algn="l"/>
              </a:tabLst>
            </a:pPr>
            <a:r>
              <a:rPr lang="en-US" sz="1800"/>
              <a:t>		</a:t>
            </a:r>
          </a:p>
          <a:p>
            <a:pPr>
              <a:buFont typeface="Monotype Sorts" charset="0"/>
              <a:buNone/>
              <a:tabLst>
                <a:tab pos="1998663" algn="l"/>
                <a:tab pos="6761163" algn="l"/>
              </a:tabLst>
            </a:pPr>
            <a:r>
              <a:rPr lang="en-US" sz="1800"/>
              <a:t>		                 Doppler frequency shift 	          relative speed</a:t>
            </a:r>
          </a:p>
          <a:p>
            <a:pPr>
              <a:buFont typeface="Monotype Sorts" charset="0"/>
              <a:buNone/>
              <a:tabLst>
                <a:tab pos="1998663" algn="l"/>
                <a:tab pos="6761163" algn="l"/>
              </a:tabLst>
            </a:pPr>
            <a:endParaRPr lang="en-US" sz="1800"/>
          </a:p>
          <a:p>
            <a:pPr>
              <a:lnSpc>
                <a:spcPct val="90000"/>
              </a:lnSpc>
              <a:spcBef>
                <a:spcPct val="50000"/>
              </a:spcBef>
              <a:buSzPct val="100000"/>
              <a:buFontTx/>
              <a:buChar char="•"/>
              <a:tabLst>
                <a:tab pos="1998663" algn="l"/>
                <a:tab pos="6761163" algn="l"/>
              </a:tabLst>
            </a:pPr>
            <a:r>
              <a:rPr lang="en-US" sz="1800" i="1"/>
              <a:t>Sound waves: e.g. industrial process control, security, fish finding, measure of ground speed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100000"/>
              <a:buFontTx/>
              <a:buChar char="•"/>
              <a:tabLst>
                <a:tab pos="1998663" algn="l"/>
                <a:tab pos="6761163" algn="l"/>
              </a:tabLst>
            </a:pPr>
            <a:r>
              <a:rPr lang="en-US" sz="1800" i="1"/>
              <a:t>Electromagnetic waves: e.g. vibration measurement, radar systems, object tracking</a:t>
            </a:r>
            <a:endParaRPr lang="en-US" sz="1800"/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4.1.7</a:t>
            </a:r>
          </a:p>
        </p:txBody>
      </p:sp>
      <p:pic>
        <p:nvPicPr>
          <p:cNvPr id="263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47" y="3962400"/>
            <a:ext cx="1890346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3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1" y="4038601"/>
            <a:ext cx="195189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3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1" y="4876800"/>
            <a:ext cx="2584938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31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416" y="4953000"/>
            <a:ext cx="14859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1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8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Locomotion: Chapter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Enabling robots to move unbounded throughout their environment.</a:t>
            </a:r>
          </a:p>
          <a:p>
            <a:endParaRPr lang="en-US" dirty="0" smtClean="0"/>
          </a:p>
          <a:p>
            <a:r>
              <a:rPr lang="en-US" dirty="0" smtClean="0"/>
              <a:t>Many bio-inspired methods:</a:t>
            </a:r>
          </a:p>
          <a:p>
            <a:pPr lvl="1"/>
            <a:r>
              <a:rPr lang="en-US" dirty="0" smtClean="0"/>
              <a:t>Walk, jump, run, slide, skate, swim, fly, roll.</a:t>
            </a:r>
          </a:p>
          <a:p>
            <a:pPr lvl="1"/>
            <a:r>
              <a:rPr lang="en-US" dirty="0" smtClean="0"/>
              <a:t>Exception: Powered wheel</a:t>
            </a:r>
          </a:p>
          <a:p>
            <a:pPr lvl="2"/>
            <a:r>
              <a:rPr lang="en-US" dirty="0" smtClean="0"/>
              <a:t>Human invention</a:t>
            </a:r>
          </a:p>
          <a:p>
            <a:pPr lvl="2"/>
            <a:r>
              <a:rPr lang="en-US" dirty="0" smtClean="0"/>
              <a:t>Extremely high efficiency on flat surfaces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968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vs. Attainable Speed </a:t>
            </a:r>
            <a:endParaRPr lang="en-US" dirty="0"/>
          </a:p>
        </p:txBody>
      </p:sp>
      <p:pic>
        <p:nvPicPr>
          <p:cNvPr id="4" name="Content Placeholder 3" descr="Screen Shot 2012-10-31 at 8.52.28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1" r="-13521"/>
          <a:stretch>
            <a:fillRect/>
          </a:stretch>
        </p:blipFill>
        <p:spPr>
          <a:xfrm>
            <a:off x="457200" y="1676400"/>
            <a:ext cx="4038600" cy="452596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4038600" cy="4525963"/>
          </a:xfrm>
        </p:spPr>
        <p:txBody>
          <a:bodyPr/>
          <a:lstStyle/>
          <a:p>
            <a:r>
              <a:rPr lang="en-US" dirty="0" smtClean="0"/>
              <a:t># of actuators</a:t>
            </a:r>
          </a:p>
          <a:p>
            <a:r>
              <a:rPr lang="en-US" dirty="0" smtClean="0"/>
              <a:t>Structural complexity</a:t>
            </a:r>
          </a:p>
          <a:p>
            <a:r>
              <a:rPr lang="en-US" dirty="0" smtClean="0"/>
              <a:t>Control expense</a:t>
            </a:r>
          </a:p>
          <a:p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Terrain</a:t>
            </a:r>
          </a:p>
          <a:p>
            <a:r>
              <a:rPr lang="en-US" dirty="0" smtClean="0"/>
              <a:t>Motion of the masses</a:t>
            </a:r>
          </a:p>
          <a:p>
            <a:r>
              <a:rPr lang="en-US" dirty="0" smtClean="0"/>
              <a:t>Losses</a:t>
            </a:r>
          </a:p>
        </p:txBody>
      </p:sp>
    </p:spTree>
    <p:extLst>
      <p:ext uri="{BB962C8B-B14F-4D97-AF65-F5344CB8AC3E}">
        <p14:creationId xmlns:p14="http://schemas.microsoft.com/office/powerpoint/2010/main" val="3295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 for Locomotion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Stability </a:t>
            </a:r>
          </a:p>
          <a:p>
            <a:pPr lvl="1"/>
            <a:r>
              <a:rPr lang="en-US" dirty="0" smtClean="0"/>
              <a:t>number and geometry of contact points</a:t>
            </a:r>
          </a:p>
          <a:p>
            <a:pPr lvl="1"/>
            <a:r>
              <a:rPr lang="en-US" dirty="0" smtClean="0"/>
              <a:t>center of gravity</a:t>
            </a:r>
          </a:p>
          <a:p>
            <a:pPr lvl="1"/>
            <a:r>
              <a:rPr lang="en-US" dirty="0" smtClean="0"/>
              <a:t>static/dynamic stability</a:t>
            </a:r>
          </a:p>
          <a:p>
            <a:pPr lvl="1"/>
            <a:r>
              <a:rPr lang="en-US" dirty="0" smtClean="0"/>
              <a:t>inclination of terrain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30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Sensors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Proprioceptive sensors </a:t>
            </a:r>
          </a:p>
          <a:p>
            <a:pPr lvl="1"/>
            <a:r>
              <a:rPr lang="en-US"/>
              <a:t>measure values internally to the system (robot), </a:t>
            </a:r>
          </a:p>
          <a:p>
            <a:pPr lvl="1"/>
            <a:r>
              <a:rPr lang="en-US"/>
              <a:t>e.g. motor speed, wheel load, heading of the robot, battery status </a:t>
            </a:r>
          </a:p>
          <a:p>
            <a:r>
              <a:rPr lang="en-US"/>
              <a:t>Exteroceptive sensors </a:t>
            </a:r>
          </a:p>
          <a:p>
            <a:pPr lvl="1"/>
            <a:r>
              <a:rPr lang="en-US"/>
              <a:t>information from the robots environment</a:t>
            </a:r>
          </a:p>
          <a:p>
            <a:pPr lvl="1"/>
            <a:r>
              <a:rPr lang="en-US"/>
              <a:t>distances to objects, intensity of the ambient light, unique features.</a:t>
            </a:r>
          </a:p>
          <a:p>
            <a:r>
              <a:rPr lang="en-US"/>
              <a:t>Passive sensors </a:t>
            </a:r>
          </a:p>
          <a:p>
            <a:pPr lvl="1"/>
            <a:r>
              <a:rPr lang="en-US"/>
              <a:t>energy coming for the environment </a:t>
            </a:r>
          </a:p>
          <a:p>
            <a:r>
              <a:rPr lang="en-US"/>
              <a:t>Active sensors </a:t>
            </a:r>
          </a:p>
          <a:p>
            <a:pPr lvl="1"/>
            <a:r>
              <a:rPr lang="en-US"/>
              <a:t>emit their proper energy and measure the reaction </a:t>
            </a:r>
          </a:p>
          <a:p>
            <a:pPr lvl="1"/>
            <a:r>
              <a:rPr lang="en-US"/>
              <a:t>better performance, but some influence on envrionment 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4.1.1</a:t>
            </a:r>
          </a:p>
        </p:txBody>
      </p:sp>
    </p:spTree>
    <p:extLst>
      <p:ext uri="{BB962C8B-B14F-4D97-AF65-F5344CB8AC3E}">
        <p14:creationId xmlns:p14="http://schemas.microsoft.com/office/powerpoint/2010/main" val="406128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 for Locomotion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Characteristics of contact </a:t>
            </a:r>
          </a:p>
          <a:p>
            <a:pPr lvl="1"/>
            <a:r>
              <a:rPr lang="en-US" dirty="0" smtClean="0"/>
              <a:t>contact point/path size and shape</a:t>
            </a:r>
          </a:p>
          <a:p>
            <a:pPr lvl="1"/>
            <a:r>
              <a:rPr lang="en-US" dirty="0" smtClean="0"/>
              <a:t>angle of contact</a:t>
            </a:r>
          </a:p>
          <a:p>
            <a:pPr lvl="1"/>
            <a:r>
              <a:rPr lang="en-US" dirty="0" smtClean="0"/>
              <a:t>friction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5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 for Locomotion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environment</a:t>
            </a:r>
          </a:p>
          <a:p>
            <a:pPr lvl="1"/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medium</a:t>
            </a:r>
          </a:p>
          <a:p>
            <a:pPr lvl="2"/>
            <a:r>
              <a:rPr lang="en-US" dirty="0" smtClean="0"/>
              <a:t>water</a:t>
            </a:r>
          </a:p>
          <a:p>
            <a:pPr lvl="2"/>
            <a:r>
              <a:rPr lang="en-US" dirty="0" smtClean="0"/>
              <a:t>air</a:t>
            </a:r>
          </a:p>
          <a:p>
            <a:pPr lvl="2"/>
            <a:r>
              <a:rPr lang="en-US" dirty="0" smtClean="0"/>
              <a:t>soft or hard ground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3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Legged Mobile Robots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Characterized by a series of point contacts between the robot and the ground.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Adaptability and maneuverability in rough terrain.</a:t>
            </a:r>
          </a:p>
          <a:p>
            <a:pPr>
              <a:buFont typeface="Wingdings" pitchFamily="2" charset="2"/>
              <a:buChar char=""/>
            </a:pPr>
            <a:r>
              <a:rPr lang="en-US" dirty="0" smtClean="0"/>
              <a:t>Power and mechanical complexity.</a:t>
            </a:r>
          </a:p>
          <a:p>
            <a:pPr>
              <a:buFont typeface="Wingdings" pitchFamily="2" charset="2"/>
              <a:buChar char=""/>
            </a:pPr>
            <a:r>
              <a:rPr lang="en-US" dirty="0" smtClean="0"/>
              <a:t>High degrees of freedom.</a:t>
            </a:r>
          </a:p>
          <a:p>
            <a:pPr>
              <a:buFont typeface="Wingdings" pitchFamily="2" charset="2"/>
              <a:buChar char=""/>
            </a:pPr>
            <a:r>
              <a:rPr lang="en-US" dirty="0" smtClean="0"/>
              <a:t>Control system complexity.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60960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www.youtube.com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watch?v</a:t>
            </a:r>
            <a:r>
              <a:rPr lang="en-US" dirty="0">
                <a:hlinkClick r:id="rId2"/>
              </a:rPr>
              <a:t>=xlOwk6_xpWo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8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AtlasProto</a:t>
            </a:r>
            <a:r>
              <a:rPr lang="en-US" dirty="0"/>
              <a:t> by Boston Dynamics</a:t>
            </a:r>
          </a:p>
        </p:txBody>
      </p:sp>
      <p:pic>
        <p:nvPicPr>
          <p:cNvPr id="6" name="Picture Placeholder 5" descr="Screen Shot 2012-10-31 at 9.07.43 AM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47800"/>
            <a:ext cx="4572000" cy="392284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805763" y="5713413"/>
            <a:ext cx="5890437" cy="160178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1800" dirty="0" smtClean="0"/>
              <a:t>The Atlas robots will participate in the DARPA Robotics Challenge in 2013.</a:t>
            </a: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1981200" y="53340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err="1">
                <a:hlinkClick r:id="rId4"/>
              </a:rPr>
              <a:t>www.youtube.com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watch?v</a:t>
            </a:r>
            <a:r>
              <a:rPr lang="en-US" dirty="0">
                <a:hlinkClick r:id="rId4"/>
              </a:rPr>
              <a:t>=w40e1u0T1yg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7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Ground-Based Active and Passive Beacons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sz="1900" dirty="0"/>
              <a:t>Elegant way to solve the localization problem in mobile robotics</a:t>
            </a:r>
          </a:p>
          <a:p>
            <a:r>
              <a:rPr lang="en-US" sz="1900" dirty="0"/>
              <a:t>Beacons are signaling guiding devices with a precisely known position</a:t>
            </a:r>
          </a:p>
          <a:p>
            <a:r>
              <a:rPr lang="en-US" sz="1900" dirty="0"/>
              <a:t>Beacon base navigation is used since the humans started to travel</a:t>
            </a:r>
          </a:p>
          <a:p>
            <a:pPr lvl="1"/>
            <a:r>
              <a:rPr lang="en-US" sz="1900" dirty="0"/>
              <a:t>Natural beacons (landmarks) like stars, mountains or the sun</a:t>
            </a:r>
          </a:p>
          <a:p>
            <a:pPr lvl="1"/>
            <a:r>
              <a:rPr lang="en-US" sz="1900" dirty="0"/>
              <a:t>Artificial beacons like lighthouses </a:t>
            </a:r>
          </a:p>
          <a:p>
            <a:r>
              <a:rPr lang="en-US" sz="1900" dirty="0"/>
              <a:t>The recently introduced Global Positioning System (GPS) revolutionized modern navigation technology</a:t>
            </a:r>
          </a:p>
          <a:p>
            <a:pPr lvl="1"/>
            <a:r>
              <a:rPr lang="en-US" sz="1900" dirty="0"/>
              <a:t>Already one of the key sensors for outdoor mobile robotics</a:t>
            </a:r>
          </a:p>
          <a:p>
            <a:pPr lvl="1"/>
            <a:r>
              <a:rPr lang="en-US" sz="1900" dirty="0"/>
              <a:t>For indoor robots GPS is not applicable, </a:t>
            </a:r>
          </a:p>
          <a:p>
            <a:r>
              <a:rPr lang="en-US" sz="1900" dirty="0"/>
              <a:t>Major drawback with the use of beacons in indoor:</a:t>
            </a:r>
          </a:p>
          <a:p>
            <a:pPr lvl="1"/>
            <a:r>
              <a:rPr lang="en-US" sz="1900" dirty="0"/>
              <a:t>Beacons require changes in the environment </a:t>
            </a:r>
            <a:br>
              <a:rPr lang="en-US" sz="1900" dirty="0"/>
            </a:br>
            <a:r>
              <a:rPr lang="en-US" sz="1900" dirty="0"/>
              <a:t>-&gt; costly. </a:t>
            </a:r>
          </a:p>
          <a:p>
            <a:pPr lvl="1"/>
            <a:r>
              <a:rPr lang="en-US" sz="1900" dirty="0"/>
              <a:t>Limit flexibility and adaptability to changing </a:t>
            </a:r>
            <a:br>
              <a:rPr lang="en-US" sz="1900" dirty="0"/>
            </a:br>
            <a:r>
              <a:rPr lang="en-US" sz="1900" dirty="0" smtClean="0"/>
              <a:t>environments</a:t>
            </a:r>
            <a:endParaRPr lang="en-US" sz="1900" dirty="0"/>
          </a:p>
          <a:p>
            <a:r>
              <a:rPr lang="en-US" sz="1900" dirty="0" smtClean="0"/>
              <a:t>Key design choice in </a:t>
            </a:r>
            <a:r>
              <a:rPr lang="en-US" sz="1900" dirty="0" err="1" smtClean="0"/>
              <a:t>Robocup</a:t>
            </a:r>
            <a:endParaRPr lang="en-US" sz="1900" dirty="0" smtClean="0"/>
          </a:p>
          <a:p>
            <a:pPr lvl="1"/>
            <a:r>
              <a:rPr lang="en-US" sz="1900" dirty="0">
                <a:hlinkClick r:id="rId2"/>
              </a:rPr>
              <a:t>https://</a:t>
            </a:r>
            <a:r>
              <a:rPr lang="en-US" sz="1900" dirty="0" err="1">
                <a:hlinkClick r:id="rId2"/>
              </a:rPr>
              <a:t>www.youtube.com</a:t>
            </a:r>
            <a:r>
              <a:rPr lang="en-US" sz="1900" dirty="0">
                <a:hlinkClick r:id="rId2"/>
              </a:rPr>
              <a:t>/</a:t>
            </a:r>
            <a:r>
              <a:rPr lang="en-US" sz="1900" dirty="0" err="1">
                <a:hlinkClick r:id="rId2"/>
              </a:rPr>
              <a:t>watch?v</a:t>
            </a:r>
            <a:r>
              <a:rPr lang="en-US" sz="1900" dirty="0">
                <a:hlinkClick r:id="rId2"/>
              </a:rPr>
              <a:t>=Kc8ty9mog-I</a:t>
            </a:r>
            <a:endParaRPr lang="en-US" sz="1900" dirty="0"/>
          </a:p>
        </p:txBody>
      </p:sp>
      <p:pic>
        <p:nvPicPr>
          <p:cNvPr id="165896" name="Picture 8" descr="F:\Cours AMR\BookV9\BilderCh5\BeaconTriLas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77" y="4086226"/>
            <a:ext cx="3516923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4.1.5</a:t>
            </a:r>
          </a:p>
        </p:txBody>
      </p:sp>
    </p:spTree>
    <p:extLst>
      <p:ext uri="{BB962C8B-B14F-4D97-AF65-F5344CB8AC3E}">
        <p14:creationId xmlns:p14="http://schemas.microsoft.com/office/powerpoint/2010/main" val="1371168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Positioning System (GPS) (1)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sz="2000"/>
              <a:t>Developed for military use</a:t>
            </a:r>
          </a:p>
          <a:p>
            <a:pPr lvl="1"/>
            <a:r>
              <a:rPr lang="en-US" sz="2000"/>
              <a:t>Recently it became accessible for commercial applications</a:t>
            </a:r>
          </a:p>
          <a:p>
            <a:pPr lvl="1"/>
            <a:r>
              <a:rPr lang="en-US" sz="2000"/>
              <a:t>24 satellites (including three spares) orbiting the earth every 12 hours at a height of 20.190 km. </a:t>
            </a:r>
          </a:p>
          <a:p>
            <a:pPr lvl="1"/>
            <a:r>
              <a:rPr lang="en-US" sz="2000"/>
              <a:t>Four satellites are located in each of six planes inclined 55 degrees with respect to the plane of the earth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s equators</a:t>
            </a:r>
          </a:p>
          <a:p>
            <a:pPr lvl="1"/>
            <a:r>
              <a:rPr lang="en-US" sz="2000"/>
              <a:t>Location of any GPS receiver is determined through a time of flight measurement </a:t>
            </a:r>
          </a:p>
          <a:p>
            <a:pPr lvl="1"/>
            <a:endParaRPr lang="en-US" sz="2000"/>
          </a:p>
          <a:p>
            <a:r>
              <a:rPr lang="en-US" sz="2000"/>
              <a:t>Technical challenges:</a:t>
            </a:r>
          </a:p>
          <a:p>
            <a:pPr lvl="1"/>
            <a:r>
              <a:rPr lang="en-US" sz="2000"/>
              <a:t>Time synchronization between the individual satellites and the GPS receiver</a:t>
            </a:r>
          </a:p>
          <a:p>
            <a:pPr lvl="1"/>
            <a:r>
              <a:rPr lang="en-US" sz="2000"/>
              <a:t>Real time update of the exact location of the satellites</a:t>
            </a:r>
          </a:p>
          <a:p>
            <a:pPr lvl="1"/>
            <a:r>
              <a:rPr lang="en-US" sz="2000"/>
              <a:t>Precise measurement of the time of flight</a:t>
            </a:r>
          </a:p>
          <a:p>
            <a:pPr lvl="1"/>
            <a:r>
              <a:rPr lang="en-US" sz="2000"/>
              <a:t>Interferences with other signals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4.1.5</a:t>
            </a:r>
          </a:p>
        </p:txBody>
      </p:sp>
    </p:spTree>
    <p:extLst>
      <p:ext uri="{BB962C8B-B14F-4D97-AF65-F5344CB8AC3E}">
        <p14:creationId xmlns:p14="http://schemas.microsoft.com/office/powerpoint/2010/main" val="381371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Positioning System (GPS) (2)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How many satellites do you need to see?</a:t>
            </a:r>
            <a:endParaRPr lang="en-US" dirty="0"/>
          </a:p>
        </p:txBody>
      </p:sp>
      <p:pic>
        <p:nvPicPr>
          <p:cNvPr id="1679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7390"/>
            <a:ext cx="7057292" cy="463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4.1.5</a:t>
            </a:r>
          </a:p>
        </p:txBody>
      </p:sp>
    </p:spTree>
    <p:extLst>
      <p:ext uri="{BB962C8B-B14F-4D97-AF65-F5344CB8AC3E}">
        <p14:creationId xmlns:p14="http://schemas.microsoft.com/office/powerpoint/2010/main" val="170585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Positioning System (GPS) (3)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1800"/>
              <a:t>Time synchronization: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atomic clocks on each satellite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monitoring them from different ground stations. </a:t>
            </a:r>
          </a:p>
          <a:p>
            <a:pPr>
              <a:lnSpc>
                <a:spcPct val="90000"/>
              </a:lnSpc>
            </a:pPr>
            <a:r>
              <a:rPr lang="en-US" sz="1800"/>
              <a:t>Ultra-precision time synchronization is extremely important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electromagnetic radiation propagates at light speed, </a:t>
            </a:r>
          </a:p>
          <a:p>
            <a:pPr>
              <a:lnSpc>
                <a:spcPct val="90000"/>
              </a:lnSpc>
            </a:pPr>
            <a:r>
              <a:rPr lang="en-US" sz="1800"/>
              <a:t>Roughly 0.3 m per nanosecond. 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position accuracy proportional to precision of time measurement.</a:t>
            </a:r>
          </a:p>
          <a:p>
            <a:pPr>
              <a:lnSpc>
                <a:spcPct val="90000"/>
              </a:lnSpc>
            </a:pPr>
            <a:r>
              <a:rPr lang="en-US" sz="1800"/>
              <a:t>Real time update of the exact location of the satellites: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monitoring the satellites from a number of widely distributed ground stations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master station analyses all the measurements and transmits the actual position to each of the satellites </a:t>
            </a:r>
          </a:p>
          <a:p>
            <a:pPr>
              <a:lnSpc>
                <a:spcPct val="90000"/>
              </a:lnSpc>
            </a:pPr>
            <a:r>
              <a:rPr lang="en-US" sz="1800"/>
              <a:t>Exact measurement of the time of flight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the receiver correlates a pseudocode with the same code coming from the satellite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The delay time for best correlation represents the time of flight.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quartz clock on the GPS receivers are not very precise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the range measurement with four satellite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allows to identify the three values (x, y, z) for the position and the clock correction </a:t>
            </a:r>
            <a:r>
              <a:rPr lang="en-US" sz="1800">
                <a:cs typeface="Arial" charset="0"/>
              </a:rPr>
              <a:t>Δ</a:t>
            </a:r>
            <a:r>
              <a:rPr lang="en-US" sz="1800"/>
              <a:t>T</a:t>
            </a:r>
          </a:p>
          <a:p>
            <a:pPr>
              <a:lnSpc>
                <a:spcPct val="90000"/>
              </a:lnSpc>
            </a:pPr>
            <a:r>
              <a:rPr lang="en-US" sz="1800"/>
              <a:t>Recent commercial GPS receiver devices allows position accuracies down to a couple meters.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4.1.5</a:t>
            </a:r>
          </a:p>
        </p:txBody>
      </p:sp>
    </p:spTree>
    <p:extLst>
      <p:ext uri="{BB962C8B-B14F-4D97-AF65-F5344CB8AC3E}">
        <p14:creationId xmlns:p14="http://schemas.microsoft.com/office/powerpoint/2010/main" val="2082926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Neato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On-board Room Positioning System (RPS) technology</a:t>
            </a:r>
          </a:p>
          <a:p>
            <a:r>
              <a:rPr lang="en-US" dirty="0" smtClean="0"/>
              <a:t>Maps with only one projector!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276600"/>
            <a:ext cx="28702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2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Neato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www.researchgate.net</a:t>
            </a:r>
            <a:r>
              <a:rPr lang="en-US" dirty="0"/>
              <a:t>/publication/221070323_Vector_field_SLAM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352800"/>
            <a:ext cx="4572000" cy="255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276600"/>
            <a:ext cx="28702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6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5271</TotalTime>
  <Words>1620</Words>
  <Application>Microsoft Macintosh PowerPoint</Application>
  <PresentationFormat>On-screen Show (4:3)</PresentationFormat>
  <Paragraphs>299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Equation</vt:lpstr>
      <vt:lpstr>2050</vt:lpstr>
      <vt:lpstr>Lab 2</vt:lpstr>
      <vt:lpstr>Classification of Sensors</vt:lpstr>
      <vt:lpstr>Ground-Based Active and Passive Beacons</vt:lpstr>
      <vt:lpstr>Global Positioning System (GPS) (1)</vt:lpstr>
      <vt:lpstr>Global Positioning System (GPS) (2)</vt:lpstr>
      <vt:lpstr>Global Positioning System (GPS) (3)</vt:lpstr>
      <vt:lpstr>Neato </vt:lpstr>
      <vt:lpstr>Neato </vt:lpstr>
      <vt:lpstr>Range Sensors (time of flight) (1)</vt:lpstr>
      <vt:lpstr>Range Sensors (time of flight) (2)</vt:lpstr>
      <vt:lpstr>Ultrasonic Sensor (time of flight, sound) (1)</vt:lpstr>
      <vt:lpstr>Ultrasonic Sensor (time of flight, sound) (2)</vt:lpstr>
      <vt:lpstr>Ultrasonic Sensor (time of flight, sound) (3)</vt:lpstr>
      <vt:lpstr>Ultrasonic Sensor (time of flight, sound) (4)</vt:lpstr>
      <vt:lpstr>Speed of Light</vt:lpstr>
      <vt:lpstr>Laser Range Sensor (time of flight, electromagnetic) (1)</vt:lpstr>
      <vt:lpstr>Laser Range Sensor (time of flight, electromagnetic) (2)</vt:lpstr>
      <vt:lpstr>Laser Range Sensor (time of flight, electromagnetic) (3)</vt:lpstr>
      <vt:lpstr>Laser Range Sensor (time of flight, electromagnetic) (4)</vt:lpstr>
      <vt:lpstr>Laser Range Sensor (time of flight, electromagnetic)</vt:lpstr>
      <vt:lpstr>Triangulation Ranging</vt:lpstr>
      <vt:lpstr>Laser Triangulation (1D)</vt:lpstr>
      <vt:lpstr>Structured Light (vision, 2 or 3D)</vt:lpstr>
      <vt:lpstr>Doppler Effect Based (Radar or Sound)</vt:lpstr>
      <vt:lpstr>PowerPoint Presentation</vt:lpstr>
      <vt:lpstr>Locomotion: Chapter 1</vt:lpstr>
      <vt:lpstr>Power vs. Attainable Speed </vt:lpstr>
      <vt:lpstr>Key Issues for Locomotion</vt:lpstr>
      <vt:lpstr>Key Issues for Locomotion</vt:lpstr>
      <vt:lpstr>Key Issues for Locomotion</vt:lpstr>
      <vt:lpstr>Legged Mobile Robots</vt:lpstr>
      <vt:lpstr>AtlasProto by Boston Dynamics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CptS: Introduction to Robotics</dc:title>
  <dc:creator>Matthew Taylor</dc:creator>
  <cp:lastModifiedBy>Matthew Taylor</cp:lastModifiedBy>
  <cp:revision>219</cp:revision>
  <dcterms:created xsi:type="dcterms:W3CDTF">2006-08-16T00:00:00Z</dcterms:created>
  <dcterms:modified xsi:type="dcterms:W3CDTF">2013-09-10T16:13:51Z</dcterms:modified>
</cp:coreProperties>
</file>